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35"/>
  </p:notesMasterIdLst>
  <p:sldIdLst>
    <p:sldId id="272" r:id="rId2"/>
    <p:sldId id="271" r:id="rId3"/>
    <p:sldId id="262" r:id="rId4"/>
    <p:sldId id="279" r:id="rId5"/>
    <p:sldId id="281" r:id="rId6"/>
    <p:sldId id="536" r:id="rId7"/>
    <p:sldId id="537" r:id="rId8"/>
    <p:sldId id="538" r:id="rId9"/>
    <p:sldId id="539" r:id="rId10"/>
    <p:sldId id="267" r:id="rId11"/>
    <p:sldId id="540" r:id="rId12"/>
    <p:sldId id="541" r:id="rId13"/>
    <p:sldId id="542" r:id="rId14"/>
    <p:sldId id="543" r:id="rId15"/>
    <p:sldId id="544" r:id="rId16"/>
    <p:sldId id="282" r:id="rId17"/>
    <p:sldId id="545" r:id="rId18"/>
    <p:sldId id="547" r:id="rId19"/>
    <p:sldId id="268" r:id="rId20"/>
    <p:sldId id="548" r:id="rId21"/>
    <p:sldId id="549" r:id="rId22"/>
    <p:sldId id="550" r:id="rId23"/>
    <p:sldId id="551" r:id="rId24"/>
    <p:sldId id="552" r:id="rId25"/>
    <p:sldId id="269" r:id="rId26"/>
    <p:sldId id="270" r:id="rId27"/>
    <p:sldId id="554" r:id="rId28"/>
    <p:sldId id="555" r:id="rId29"/>
    <p:sldId id="556" r:id="rId30"/>
    <p:sldId id="557" r:id="rId31"/>
    <p:sldId id="558" r:id="rId32"/>
    <p:sldId id="559" r:id="rId33"/>
    <p:sldId id="560" r:id="rId34"/>
    <p:sldId id="561" r:id="rId35"/>
    <p:sldId id="283" r:id="rId36"/>
    <p:sldId id="562" r:id="rId37"/>
    <p:sldId id="563" r:id="rId38"/>
    <p:sldId id="565" r:id="rId39"/>
    <p:sldId id="566" r:id="rId40"/>
    <p:sldId id="567" r:id="rId41"/>
    <p:sldId id="568" r:id="rId42"/>
    <p:sldId id="569" r:id="rId43"/>
    <p:sldId id="570" r:id="rId44"/>
    <p:sldId id="606" r:id="rId45"/>
    <p:sldId id="572" r:id="rId46"/>
    <p:sldId id="573" r:id="rId47"/>
    <p:sldId id="574" r:id="rId48"/>
    <p:sldId id="575" r:id="rId49"/>
    <p:sldId id="576" r:id="rId50"/>
    <p:sldId id="577" r:id="rId51"/>
    <p:sldId id="578" r:id="rId52"/>
    <p:sldId id="579" r:id="rId53"/>
    <p:sldId id="580" r:id="rId54"/>
    <p:sldId id="581" r:id="rId55"/>
    <p:sldId id="582" r:id="rId56"/>
    <p:sldId id="583" r:id="rId57"/>
    <p:sldId id="584" r:id="rId58"/>
    <p:sldId id="585" r:id="rId59"/>
    <p:sldId id="586" r:id="rId60"/>
    <p:sldId id="587" r:id="rId61"/>
    <p:sldId id="588" r:id="rId62"/>
    <p:sldId id="589" r:id="rId63"/>
    <p:sldId id="590" r:id="rId64"/>
    <p:sldId id="591" r:id="rId65"/>
    <p:sldId id="592" r:id="rId66"/>
    <p:sldId id="593" r:id="rId67"/>
    <p:sldId id="594" r:id="rId68"/>
    <p:sldId id="595" r:id="rId69"/>
    <p:sldId id="596" r:id="rId70"/>
    <p:sldId id="597" r:id="rId71"/>
    <p:sldId id="301" r:id="rId72"/>
    <p:sldId id="302" r:id="rId73"/>
    <p:sldId id="303" r:id="rId74"/>
    <p:sldId id="598" r:id="rId75"/>
    <p:sldId id="305" r:id="rId76"/>
    <p:sldId id="599" r:id="rId77"/>
    <p:sldId id="600" r:id="rId78"/>
    <p:sldId id="308" r:id="rId79"/>
    <p:sldId id="601" r:id="rId80"/>
    <p:sldId id="602" r:id="rId81"/>
    <p:sldId id="603" r:id="rId82"/>
    <p:sldId id="604" r:id="rId83"/>
    <p:sldId id="605" r:id="rId84"/>
    <p:sldId id="533" r:id="rId85"/>
    <p:sldId id="258" r:id="rId86"/>
    <p:sldId id="259" r:id="rId87"/>
    <p:sldId id="278" r:id="rId88"/>
    <p:sldId id="274" r:id="rId89"/>
    <p:sldId id="276" r:id="rId90"/>
    <p:sldId id="277" r:id="rId91"/>
    <p:sldId id="534" r:id="rId92"/>
    <p:sldId id="304" r:id="rId93"/>
    <p:sldId id="313" r:id="rId94"/>
    <p:sldId id="315" r:id="rId95"/>
    <p:sldId id="306" r:id="rId96"/>
    <p:sldId id="307" r:id="rId97"/>
    <p:sldId id="312" r:id="rId98"/>
    <p:sldId id="310" r:id="rId99"/>
    <p:sldId id="309" r:id="rId100"/>
    <p:sldId id="311" r:id="rId101"/>
    <p:sldId id="535" r:id="rId102"/>
    <p:sldId id="284" r:id="rId103"/>
    <p:sldId id="275" r:id="rId104"/>
    <p:sldId id="285" r:id="rId105"/>
    <p:sldId id="286" r:id="rId106"/>
    <p:sldId id="287" r:id="rId107"/>
    <p:sldId id="288" r:id="rId108"/>
    <p:sldId id="280" r:id="rId109"/>
    <p:sldId id="289" r:id="rId110"/>
    <p:sldId id="290" r:id="rId111"/>
    <p:sldId id="291" r:id="rId112"/>
    <p:sldId id="292" r:id="rId113"/>
    <p:sldId id="293" r:id="rId114"/>
    <p:sldId id="294" r:id="rId115"/>
    <p:sldId id="295" r:id="rId116"/>
    <p:sldId id="296" r:id="rId117"/>
    <p:sldId id="297" r:id="rId118"/>
    <p:sldId id="298" r:id="rId119"/>
    <p:sldId id="299" r:id="rId120"/>
    <p:sldId id="300" r:id="rId121"/>
    <p:sldId id="490" r:id="rId122"/>
    <p:sldId id="520" r:id="rId123"/>
    <p:sldId id="521" r:id="rId124"/>
    <p:sldId id="522" r:id="rId125"/>
    <p:sldId id="523" r:id="rId126"/>
    <p:sldId id="524" r:id="rId127"/>
    <p:sldId id="525" r:id="rId128"/>
    <p:sldId id="526" r:id="rId129"/>
    <p:sldId id="571" r:id="rId130"/>
    <p:sldId id="528" r:id="rId131"/>
    <p:sldId id="530" r:id="rId132"/>
    <p:sldId id="531" r:id="rId133"/>
    <p:sldId id="532" r:id="rId134"/>
  </p:sldIdLst>
  <p:sldSz cx="6858000" cy="9906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hee0" initials="e" lastIdx="1" clrIdx="0">
    <p:extLst>
      <p:ext uri="{19B8F6BF-5375-455C-9EA6-DF929625EA0E}">
        <p15:presenceInfo xmlns:p15="http://schemas.microsoft.com/office/powerpoint/2012/main" userId="ehee0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4E5F"/>
    <a:srgbClr val="B7D7D8"/>
    <a:srgbClr val="EDF7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603" autoAdjust="0"/>
    <p:restoredTop sz="86375" autoAdjust="0"/>
  </p:normalViewPr>
  <p:slideViewPr>
    <p:cSldViewPr snapToGrid="0">
      <p:cViewPr varScale="1">
        <p:scale>
          <a:sx n="64" d="100"/>
          <a:sy n="64" d="100"/>
        </p:scale>
        <p:origin x="1344" y="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65" d="100"/>
          <a:sy n="65" d="100"/>
        </p:scale>
        <p:origin x="2299" y="5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viewProps" Target="viewProp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theme" Target="theme/theme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notesMaster" Target="notesMasters/notesMaster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commentAuthors" Target="commentAuthor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437072-8A57-4D8F-8E5E-706A18DAD831}" type="datetimeFigureOut">
              <a:rPr lang="ko-KR" altLang="en-US" smtClean="0"/>
              <a:t>2020-12-18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360613" y="1143000"/>
            <a:ext cx="21367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FC8E30-6D6C-44F2-A0D6-F7FABD7E33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75654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C8E30-6D6C-44F2-A0D6-F7FABD7E3342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43290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C8E30-6D6C-44F2-A0D6-F7FABD7E3342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62376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C8E30-6D6C-44F2-A0D6-F7FABD7E3342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28167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C8E30-6D6C-44F2-A0D6-F7FABD7E3342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07978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C8E30-6D6C-44F2-A0D6-F7FABD7E3342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23165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C8E30-6D6C-44F2-A0D6-F7FABD7E3342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45145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C8E30-6D6C-44F2-A0D6-F7FABD7E3342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52306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C8E30-6D6C-44F2-A0D6-F7FABD7E3342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91468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C8E30-6D6C-44F2-A0D6-F7FABD7E3342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72988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C8E30-6D6C-44F2-A0D6-F7FABD7E3342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96448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C8E30-6D6C-44F2-A0D6-F7FABD7E3342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45413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C8E30-6D6C-44F2-A0D6-F7FABD7E3342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97560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053EB0-527D-4C67-B9EE-33D40AF6BC98}" type="datetimeFigureOut">
              <a:rPr lang="ko-KR" altLang="en-US" smtClean="0"/>
              <a:t>2020-12-18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B3696-2A62-466A-924E-3A46F76035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39029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053EB0-527D-4C67-B9EE-33D40AF6BC98}" type="datetimeFigureOut">
              <a:rPr lang="ko-KR" altLang="en-US" smtClean="0"/>
              <a:t>2020-12-18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B3696-2A62-466A-924E-3A46F76035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69262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053EB0-527D-4C67-B9EE-33D40AF6BC98}" type="datetimeFigureOut">
              <a:rPr lang="ko-KR" altLang="en-US" smtClean="0"/>
              <a:t>2020-12-18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B3696-2A62-466A-924E-3A46F76035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25894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053EB0-527D-4C67-B9EE-33D40AF6BC98}" type="datetimeFigureOut">
              <a:rPr lang="ko-KR" altLang="en-US" smtClean="0"/>
              <a:t>2020-12-18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B3696-2A62-466A-924E-3A46F76035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42086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053EB0-527D-4C67-B9EE-33D40AF6BC98}" type="datetimeFigureOut">
              <a:rPr lang="ko-KR" altLang="en-US" smtClean="0"/>
              <a:t>2020-12-18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B3696-2A62-466A-924E-3A46F76035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94477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053EB0-527D-4C67-B9EE-33D40AF6BC98}" type="datetimeFigureOut">
              <a:rPr lang="ko-KR" altLang="en-US" smtClean="0"/>
              <a:t>2020-12-18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B3696-2A62-466A-924E-3A46F76035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99448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053EB0-527D-4C67-B9EE-33D40AF6BC98}" type="datetimeFigureOut">
              <a:rPr lang="ko-KR" altLang="en-US" smtClean="0"/>
              <a:t>2020-12-18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B3696-2A62-466A-924E-3A46F76035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0723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053EB0-527D-4C67-B9EE-33D40AF6BC98}" type="datetimeFigureOut">
              <a:rPr lang="ko-KR" altLang="en-US" smtClean="0"/>
              <a:t>2020-12-18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B3696-2A62-466A-924E-3A46F76035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19229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053EB0-527D-4C67-B9EE-33D40AF6BC98}" type="datetimeFigureOut">
              <a:rPr lang="ko-KR" altLang="en-US" smtClean="0"/>
              <a:t>2020-12-18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B3696-2A62-466A-924E-3A46F76035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06412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053EB0-527D-4C67-B9EE-33D40AF6BC98}" type="datetimeFigureOut">
              <a:rPr lang="ko-KR" altLang="en-US" smtClean="0"/>
              <a:t>2020-12-18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B3696-2A62-466A-924E-3A46F76035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94979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053EB0-527D-4C67-B9EE-33D40AF6BC98}" type="datetimeFigureOut">
              <a:rPr lang="ko-KR" altLang="en-US" smtClean="0"/>
              <a:t>2020-12-18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B3696-2A62-466A-924E-3A46F76035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30536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053EB0-527D-4C67-B9EE-33D40AF6BC98}" type="datetimeFigureOut">
              <a:rPr lang="ko-KR" altLang="en-US" smtClean="0"/>
              <a:t>2020-12-18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4B3696-2A62-466A-924E-3A46F76035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82840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9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9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9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9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6.png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9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82.png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85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88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91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94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9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g"/><Relationship Id="rId1" Type="http://schemas.openxmlformats.org/officeDocument/2006/relationships/slideLayout" Target="../slideLayouts/slideLayout9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jpg"/><Relationship Id="rId1" Type="http://schemas.openxmlformats.org/officeDocument/2006/relationships/slideLayout" Target="../slideLayouts/slideLayout9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jpg"/><Relationship Id="rId2" Type="http://schemas.openxmlformats.org/officeDocument/2006/relationships/image" Target="../media/image101.jpg"/><Relationship Id="rId1" Type="http://schemas.openxmlformats.org/officeDocument/2006/relationships/slideLayout" Target="../slideLayouts/slideLayout9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jpg"/><Relationship Id="rId2" Type="http://schemas.openxmlformats.org/officeDocument/2006/relationships/image" Target="../media/image103.jpg"/><Relationship Id="rId1" Type="http://schemas.openxmlformats.org/officeDocument/2006/relationships/slideLayout" Target="../slideLayouts/slideLayout9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jpg"/><Relationship Id="rId2" Type="http://schemas.openxmlformats.org/officeDocument/2006/relationships/image" Target="../media/image105.jpg"/><Relationship Id="rId1" Type="http://schemas.openxmlformats.org/officeDocument/2006/relationships/slideLayout" Target="../slideLayouts/slideLayout9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jpg"/><Relationship Id="rId2" Type="http://schemas.openxmlformats.org/officeDocument/2006/relationships/image" Target="../media/image107.jpg"/><Relationship Id="rId1" Type="http://schemas.openxmlformats.org/officeDocument/2006/relationships/slideLayout" Target="../slideLayouts/slideLayout9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jpg"/><Relationship Id="rId2" Type="http://schemas.openxmlformats.org/officeDocument/2006/relationships/image" Target="../media/image109.jp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jpg"/><Relationship Id="rId2" Type="http://schemas.openxmlformats.org/officeDocument/2006/relationships/image" Target="../media/image111.jpg"/><Relationship Id="rId1" Type="http://schemas.openxmlformats.org/officeDocument/2006/relationships/slideLayout" Target="../slideLayouts/slideLayout9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jpg"/><Relationship Id="rId2" Type="http://schemas.openxmlformats.org/officeDocument/2006/relationships/image" Target="../media/image113.jpg"/><Relationship Id="rId1" Type="http://schemas.openxmlformats.org/officeDocument/2006/relationships/slideLayout" Target="../slideLayouts/slideLayout9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jpg"/><Relationship Id="rId2" Type="http://schemas.openxmlformats.org/officeDocument/2006/relationships/image" Target="../media/image115.jpg"/><Relationship Id="rId1" Type="http://schemas.openxmlformats.org/officeDocument/2006/relationships/slideLayout" Target="../slideLayouts/slideLayout9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jpg"/><Relationship Id="rId2" Type="http://schemas.openxmlformats.org/officeDocument/2006/relationships/image" Target="../media/image117.jp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0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3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Man%20page%20of%20TCPDUMP.html" TargetMode="Externa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WinDump%20-%20Home.html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www.winpcap.org/install/default.htm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inpcap.org/windump/docs/manual.htm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9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9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9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9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9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9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9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9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9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9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9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9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9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9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9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9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9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9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9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9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9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9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modsecurity.org/tarball/2.9.0/modsecurity-2.9.0.tar.gz" TargetMode="External"/><Relationship Id="rId1" Type="http://schemas.openxmlformats.org/officeDocument/2006/relationships/slideLayout" Target="../slideLayouts/slideLayout9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9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9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3.png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9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9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otGrid">
          <a:fgClr>
            <a:srgbClr val="B7D7D8"/>
          </a:fgClr>
          <a:bgClr>
            <a:srgbClr val="EDF7F5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BB2DB40D-D024-43AA-9F8F-F8B80E87B0C0}"/>
              </a:ext>
            </a:extLst>
          </p:cNvPr>
          <p:cNvSpPr/>
          <p:nvPr/>
        </p:nvSpPr>
        <p:spPr>
          <a:xfrm>
            <a:off x="254004" y="241297"/>
            <a:ext cx="6349993" cy="9397999"/>
          </a:xfrm>
          <a:prstGeom prst="rect">
            <a:avLst/>
          </a:prstGeom>
          <a:solidFill>
            <a:schemeClr val="bg1">
              <a:alpha val="2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C22B3298-BA6E-4B4B-9471-089AD99936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6464" y="3726865"/>
            <a:ext cx="5485072" cy="5270500"/>
          </a:xfrm>
        </p:spPr>
        <p:txBody>
          <a:bodyPr>
            <a:normAutofit/>
          </a:bodyPr>
          <a:lstStyle/>
          <a:p>
            <a:r>
              <a:rPr lang="en-US" altLang="ko-KR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Ⅰ. </a:t>
            </a:r>
            <a:r>
              <a:rPr lang="ko-KR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개요</a:t>
            </a:r>
            <a:endParaRPr lang="en-US" altLang="ko-KR" sz="2800" dirty="0">
              <a:solidFill>
                <a:schemeClr val="tx1">
                  <a:lumMod val="95000"/>
                  <a:lumOff val="5000"/>
                </a:schemeClr>
              </a:solidFill>
              <a:latin typeface="DX국민시대" panose="02020600000000000000" pitchFamily="18" charset="-127"/>
              <a:ea typeface="DX국민시대" panose="02020600000000000000" pitchFamily="18" charset="-127"/>
            </a:endParaRPr>
          </a:p>
          <a:p>
            <a:r>
              <a: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 </a:t>
            </a:r>
          </a:p>
          <a:p>
            <a:r>
              <a:rPr lang="en-US" altLang="ko-KR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Ⅱ. </a:t>
            </a:r>
            <a:r>
              <a:rPr lang="ko-KR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네트워크 기반 </a:t>
            </a:r>
            <a:r>
              <a:rPr lang="en-US" altLang="ko-KR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IDS/IPS</a:t>
            </a:r>
          </a:p>
          <a:p>
            <a:r>
              <a: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 </a:t>
            </a:r>
          </a:p>
          <a:p>
            <a:r>
              <a:rPr lang="en-US" altLang="ko-KR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Ⅲ. </a:t>
            </a:r>
            <a:r>
              <a:rPr lang="ko-KR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호스트 기반 </a:t>
            </a:r>
            <a:r>
              <a:rPr lang="en-US" altLang="ko-KR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IDS/IPS</a:t>
            </a:r>
          </a:p>
          <a:p>
            <a:r>
              <a: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 </a:t>
            </a:r>
          </a:p>
          <a:p>
            <a:r>
              <a:rPr lang="en-US" altLang="ko-KR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Ⅳ. </a:t>
            </a:r>
            <a:r>
              <a:rPr lang="ko-KR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웹 방화벽</a:t>
            </a:r>
            <a:endParaRPr lang="en-US" altLang="ko-KR" sz="2800" dirty="0">
              <a:solidFill>
                <a:schemeClr val="tx1">
                  <a:lumMod val="95000"/>
                  <a:lumOff val="5000"/>
                </a:schemeClr>
              </a:solidFill>
              <a:latin typeface="DX국민시대" panose="02020600000000000000" pitchFamily="18" charset="-127"/>
              <a:ea typeface="DX국민시대" panose="02020600000000000000" pitchFamily="18" charset="-127"/>
            </a:endParaRPr>
          </a:p>
          <a:p>
            <a:r>
              <a: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 </a:t>
            </a:r>
          </a:p>
          <a:p>
            <a:r>
              <a:rPr lang="en-US" altLang="ko-KR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Ⅴ. </a:t>
            </a:r>
            <a:r>
              <a:rPr lang="ko-KR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네트워크 접근제어</a:t>
            </a:r>
            <a:endParaRPr lang="en-US" altLang="ko-KR" sz="2800" dirty="0">
              <a:solidFill>
                <a:schemeClr val="tx1">
                  <a:lumMod val="95000"/>
                  <a:lumOff val="5000"/>
                </a:schemeClr>
              </a:solidFill>
              <a:latin typeface="DX국민시대" panose="02020600000000000000" pitchFamily="18" charset="-127"/>
              <a:ea typeface="DX국민시대" panose="02020600000000000000" pitchFamily="18" charset="-127"/>
            </a:endParaRPr>
          </a:p>
          <a:p>
            <a:r>
              <a:rPr lang="en-US" altLang="ko-KR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 </a:t>
            </a:r>
          </a:p>
          <a:p>
            <a:r>
              <a:rPr lang="en-US" altLang="ko-KR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Ⅵ. </a:t>
            </a:r>
            <a:r>
              <a:rPr lang="ko-KR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보안관제 시스템</a:t>
            </a:r>
            <a:endParaRPr lang="en-US" altLang="ko-KR" sz="2800" dirty="0">
              <a:solidFill>
                <a:schemeClr val="tx1">
                  <a:lumMod val="95000"/>
                  <a:lumOff val="5000"/>
                </a:schemeClr>
              </a:solidFill>
              <a:latin typeface="DX국민시대" panose="02020600000000000000" pitchFamily="18" charset="-127"/>
              <a:ea typeface="DX국민시대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Ⅶ. </a:t>
            </a:r>
            <a:r>
              <a:rPr lang="ko-KR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보안 취약점 점검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BB3C9497-C751-49D4-9613-0F131DD31C3B}"/>
              </a:ext>
            </a:extLst>
          </p:cNvPr>
          <p:cNvGrpSpPr/>
          <p:nvPr/>
        </p:nvGrpSpPr>
        <p:grpSpPr>
          <a:xfrm>
            <a:off x="254003" y="241297"/>
            <a:ext cx="2880000" cy="2880000"/>
            <a:chOff x="1256523" y="234901"/>
            <a:chExt cx="2880000" cy="2880000"/>
          </a:xfrm>
        </p:grpSpPr>
        <p:sp>
          <p:nvSpPr>
            <p:cNvPr id="10" name="눈물 방울 9">
              <a:extLst>
                <a:ext uri="{FF2B5EF4-FFF2-40B4-BE49-F238E27FC236}">
                  <a16:creationId xmlns:a16="http://schemas.microsoft.com/office/drawing/2014/main" id="{7D435771-E4CD-4066-A538-704A12BF0D5E}"/>
                </a:ext>
              </a:extLst>
            </p:cNvPr>
            <p:cNvSpPr/>
            <p:nvPr/>
          </p:nvSpPr>
          <p:spPr>
            <a:xfrm rot="16200000">
              <a:off x="1256523" y="234901"/>
              <a:ext cx="2880000" cy="2880000"/>
            </a:xfrm>
            <a:prstGeom prst="teardrop">
              <a:avLst/>
            </a:prstGeom>
            <a:solidFill>
              <a:srgbClr val="204E5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08D5980-5461-46B5-A7AA-DA930ED5FAC1}"/>
                </a:ext>
              </a:extLst>
            </p:cNvPr>
            <p:cNvSpPr txBox="1"/>
            <p:nvPr/>
          </p:nvSpPr>
          <p:spPr>
            <a:xfrm>
              <a:off x="1505107" y="1290180"/>
              <a:ext cx="2382832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400" dirty="0">
                  <a:solidFill>
                    <a:schemeClr val="bg1"/>
                  </a:solidFill>
                  <a:latin typeface="DX국민시대" panose="02020600000000000000" pitchFamily="18" charset="-127"/>
                  <a:ea typeface="DX국민시대" panose="02020600000000000000" pitchFamily="18" charset="-127"/>
                </a:rPr>
                <a:t>INDEX</a:t>
              </a:r>
              <a:endParaRPr lang="ko-KR" altLang="en-US" sz="4400" dirty="0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457697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F221A1-287D-4574-88F0-4B1757AE783B}"/>
              </a:ext>
            </a:extLst>
          </p:cNvPr>
          <p:cNvSpPr/>
          <p:nvPr/>
        </p:nvSpPr>
        <p:spPr>
          <a:xfrm>
            <a:off x="254000" y="673100"/>
            <a:ext cx="6350000" cy="8966200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텍스트 개체 틀 5"/>
          <p:cNvSpPr txBox="1">
            <a:spLocks noGrp="1"/>
          </p:cNvSpPr>
          <p:nvPr>
            <p:ph type="body" sz="half" idx="2"/>
          </p:nvPr>
        </p:nvSpPr>
        <p:spPr>
          <a:xfrm>
            <a:off x="460375" y="6738705"/>
            <a:ext cx="5914390" cy="222937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254000" indent="-254000" defTabSz="508000">
              <a:lnSpc>
                <a:spcPct val="150000"/>
              </a:lnSpc>
              <a:buFont typeface="Wingdings"/>
              <a:buChar char=""/>
            </a:pPr>
            <a:r>
              <a:rPr lang="ko-KR" altLang="en-US" sz="2000" b="1" dirty="0">
                <a:latin typeface="나눔스퀘어_ac Bold" charset="0"/>
                <a:ea typeface="나눔스퀘어_ac Bold" charset="0"/>
              </a:rPr>
              <a:t>1행</a:t>
            </a:r>
            <a:r>
              <a:rPr lang="en-US" altLang="ko-KR" sz="2000" b="1" dirty="0">
                <a:latin typeface="나눔스퀘어_ac Bold" charset="0"/>
                <a:ea typeface="나눔스퀘어_ac Bold" charset="0"/>
              </a:rPr>
              <a:t>, 2</a:t>
            </a:r>
            <a:r>
              <a:rPr lang="ko-KR" altLang="en-US" sz="2000" b="1" dirty="0">
                <a:latin typeface="나눔스퀘어_ac Bold" charset="0"/>
                <a:ea typeface="나눔스퀘어_ac Bold" charset="0"/>
              </a:rPr>
              <a:t>행 : </a:t>
            </a:r>
            <a:r>
              <a:rPr lang="en-US" altLang="ko-KR" sz="2000" b="1" dirty="0">
                <a:latin typeface="나눔스퀘어_ac Bold" charset="0"/>
                <a:ea typeface="나눔스퀘어_ac Bold" charset="0"/>
              </a:rPr>
              <a:t>httpd</a:t>
            </a:r>
            <a:r>
              <a:rPr lang="ko-KR" altLang="en-US" sz="2000" b="1" dirty="0">
                <a:latin typeface="나눔스퀘어_ac Bold" charset="0"/>
                <a:ea typeface="나눔스퀘어_ac Bold" charset="0"/>
              </a:rPr>
              <a:t> 디렉터리에 </a:t>
            </a:r>
            <a:r>
              <a:rPr lang="ko-KR" altLang="en-US" sz="2000" b="1" dirty="0" err="1">
                <a:latin typeface="나눔스퀘어_ac Bold" charset="0"/>
                <a:ea typeface="나눔스퀘어_ac Bold" charset="0"/>
              </a:rPr>
              <a:t>ModSecurity</a:t>
            </a:r>
            <a:r>
              <a:rPr lang="ko-KR" altLang="en-US" sz="2000" b="1" dirty="0">
                <a:latin typeface="나눔스퀘어_ac Bold" charset="0"/>
                <a:ea typeface="나눔스퀘어_ac Bold" charset="0"/>
              </a:rPr>
              <a:t> 복사</a:t>
            </a:r>
          </a:p>
          <a:p>
            <a:pPr marL="254000" indent="-254000" defTabSz="508000">
              <a:lnSpc>
                <a:spcPct val="150000"/>
              </a:lnSpc>
              <a:buFont typeface="Wingdings"/>
              <a:buChar char=""/>
            </a:pPr>
            <a:r>
              <a:rPr lang="ko-KR" altLang="en-US" sz="2000" b="1" dirty="0">
                <a:latin typeface="나눔스퀘어_ac Bold" charset="0"/>
                <a:ea typeface="나눔스퀘어_ac Bold" charset="0"/>
              </a:rPr>
              <a:t>3행 : Apache 설정 파일 (</a:t>
            </a:r>
            <a:r>
              <a:rPr lang="ko-KR" altLang="en-US" sz="2000" b="1" dirty="0" err="1">
                <a:latin typeface="나눔스퀘어_ac Bold" charset="0"/>
                <a:ea typeface="나눔스퀘어_ac Bold" charset="0"/>
              </a:rPr>
              <a:t>httpd.conf</a:t>
            </a:r>
            <a:r>
              <a:rPr lang="ko-KR" altLang="en-US" sz="2000" b="1" dirty="0">
                <a:latin typeface="나눔스퀘어_ac Bold" charset="0"/>
                <a:ea typeface="나눔스퀘어_ac Bold" charset="0"/>
              </a:rPr>
              <a:t>)에          mod_security2.so 모듈 적용 내용 추가</a:t>
            </a:r>
          </a:p>
          <a:p>
            <a:pPr marL="254000" indent="-254000" defTabSz="508000">
              <a:lnSpc>
                <a:spcPct val="150000"/>
              </a:lnSpc>
              <a:buFont typeface="Wingdings"/>
              <a:buChar char=""/>
            </a:pPr>
            <a:r>
              <a:rPr lang="ko-KR" altLang="en-US" sz="2000" b="1" dirty="0">
                <a:latin typeface="나눔스퀘어_ac Bold" charset="0"/>
                <a:ea typeface="나눔스퀘어_ac Bold" charset="0"/>
              </a:rPr>
              <a:t>4행 : </a:t>
            </a:r>
            <a:r>
              <a:rPr lang="ko-KR" altLang="en-US" sz="2000" b="1" dirty="0" err="1">
                <a:latin typeface="나눔스퀘어_ac Bold" charset="0"/>
                <a:ea typeface="나눔스퀘어_ac Bold" charset="0"/>
              </a:rPr>
              <a:t>httpd</a:t>
            </a:r>
            <a:r>
              <a:rPr lang="ko-KR" altLang="en-US" sz="2000" b="1" dirty="0">
                <a:latin typeface="나눔스퀘어_ac Bold" charset="0"/>
                <a:ea typeface="나눔스퀘어_ac Bold" charset="0"/>
              </a:rPr>
              <a:t> 재시작</a:t>
            </a:r>
          </a:p>
          <a:p>
            <a:pPr marL="254000" indent="-254000" defTabSz="508000">
              <a:buFont typeface="Wingdings"/>
              <a:buChar char=""/>
            </a:pPr>
            <a:endParaRPr lang="ko-KR" altLang="en-US" sz="2000" b="1" dirty="0">
              <a:latin typeface="나눔스퀘어_ac Bold" charset="0"/>
              <a:ea typeface="나눔스퀘어_ac Bold" charset="0"/>
            </a:endParaRPr>
          </a:p>
        </p:txBody>
      </p:sp>
      <p:sp>
        <p:nvSpPr>
          <p:cNvPr id="14" name="텍스트 개체 틀 5"/>
          <p:cNvSpPr txBox="1">
            <a:spLocks/>
          </p:cNvSpPr>
          <p:nvPr/>
        </p:nvSpPr>
        <p:spPr>
          <a:xfrm>
            <a:off x="3417570" y="215900"/>
            <a:ext cx="2957195" cy="40703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>
            <a:lvl1pPr marL="0" indent="0" algn="l" defTabSz="685800" eaLnBrk="1" latinLnBrk="1" hangingPunct="1">
              <a:lnSpc>
                <a:spcPct val="90000"/>
              </a:lnSpc>
              <a:spcBef>
                <a:spcPts val="750"/>
              </a:spcBef>
              <a:buFontTx/>
              <a:buNone/>
              <a:defRPr lang="en-GB" altLang="en-US" sz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eaLnBrk="1" latinLnBrk="1" hangingPunct="1">
              <a:lnSpc>
                <a:spcPct val="90000"/>
              </a:lnSpc>
              <a:spcBef>
                <a:spcPts val="375"/>
              </a:spcBef>
              <a:buFontTx/>
              <a:buNone/>
              <a:defRPr lang="en-GB" altLang="en-US" sz="10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eaLnBrk="1" latinLnBrk="1" hangingPunct="1">
              <a:lnSpc>
                <a:spcPct val="90000"/>
              </a:lnSpc>
              <a:spcBef>
                <a:spcPts val="375"/>
              </a:spcBef>
              <a:buFontTx/>
              <a:buNone/>
              <a:defRPr lang="en-GB" altLang="en-US" sz="9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eaLnBrk="1" latinLnBrk="1" hangingPunct="1">
              <a:lnSpc>
                <a:spcPct val="90000"/>
              </a:lnSpc>
              <a:spcBef>
                <a:spcPts val="375"/>
              </a:spcBef>
              <a:buFontTx/>
              <a:buNone/>
              <a:defRPr lang="en-GB" altLang="en-US" sz="7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eaLnBrk="1" latinLnBrk="1" hangingPunct="1">
              <a:lnSpc>
                <a:spcPct val="90000"/>
              </a:lnSpc>
              <a:spcBef>
                <a:spcPts val="375"/>
              </a:spcBef>
              <a:buFontTx/>
              <a:buNone/>
              <a:defRPr lang="en-GB" altLang="en-US" sz="7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eaLnBrk="1" latinLnBrk="1" hangingPunct="1">
              <a:lnSpc>
                <a:spcPct val="90000"/>
              </a:lnSpc>
              <a:spcBef>
                <a:spcPts val="375"/>
              </a:spcBef>
              <a:buFontTx/>
              <a:buNone/>
              <a:defRPr lang="en-GB" altLang="en-US" sz="7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eaLnBrk="1" latinLnBrk="1" hangingPunct="1">
              <a:lnSpc>
                <a:spcPct val="90000"/>
              </a:lnSpc>
              <a:spcBef>
                <a:spcPts val="375"/>
              </a:spcBef>
              <a:buFontTx/>
              <a:buNone/>
              <a:defRPr lang="en-GB" altLang="en-US" sz="7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eaLnBrk="1" latinLnBrk="1" hangingPunct="1">
              <a:lnSpc>
                <a:spcPct val="90000"/>
              </a:lnSpc>
              <a:spcBef>
                <a:spcPts val="375"/>
              </a:spcBef>
              <a:buFontTx/>
              <a:buNone/>
              <a:defRPr lang="en-GB" altLang="en-US" sz="7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eaLnBrk="1" latinLnBrk="1" hangingPunct="1">
              <a:lnSpc>
                <a:spcPct val="90000"/>
              </a:lnSpc>
              <a:spcBef>
                <a:spcPts val="375"/>
              </a:spcBef>
              <a:buFontTx/>
              <a:buNone/>
              <a:defRPr lang="en-GB" altLang="en-US" sz="7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508000">
              <a:buFontTx/>
              <a:buNone/>
            </a:pPr>
            <a:r>
              <a:rPr lang="ko-KR" altLang="en-US" sz="2000">
                <a:solidFill>
                  <a:schemeClr val="bg1"/>
                </a:solidFill>
                <a:latin typeface="DX국민시대" charset="0"/>
                <a:ea typeface="DX국민시대" charset="0"/>
              </a:rPr>
              <a:t>ModSecurity</a:t>
            </a:r>
          </a:p>
        </p:txBody>
      </p:sp>
      <p:sp>
        <p:nvSpPr>
          <p:cNvPr id="8" name="텍스트 개체 틀 5"/>
          <p:cNvSpPr txBox="1">
            <a:spLocks/>
          </p:cNvSpPr>
          <p:nvPr/>
        </p:nvSpPr>
        <p:spPr>
          <a:xfrm>
            <a:off x="460375" y="1496727"/>
            <a:ext cx="5914390" cy="4865370"/>
          </a:xfrm>
          <a:prstGeom prst="rect">
            <a:avLst/>
          </a:prstGeom>
          <a:solidFill>
            <a:schemeClr val="tx1"/>
          </a:solidFill>
        </p:spPr>
        <p:txBody>
          <a:bodyPr vert="horz" wrap="square" lIns="91440" tIns="45720" rIns="91440" bIns="45720" numCol="1" anchor="t">
            <a:normAutofit/>
          </a:bodyPr>
          <a:lstStyle>
            <a:lvl1pPr marL="0" indent="0" algn="l" defTabSz="685800" eaLnBrk="1" latinLnBrk="1" hangingPunct="1">
              <a:lnSpc>
                <a:spcPct val="90000"/>
              </a:lnSpc>
              <a:spcBef>
                <a:spcPts val="750"/>
              </a:spcBef>
              <a:buFontTx/>
              <a:buNone/>
              <a:defRPr lang="en-GB" altLang="en-US" sz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eaLnBrk="1" latinLnBrk="1" hangingPunct="1">
              <a:lnSpc>
                <a:spcPct val="90000"/>
              </a:lnSpc>
              <a:spcBef>
                <a:spcPts val="375"/>
              </a:spcBef>
              <a:buFontTx/>
              <a:buNone/>
              <a:defRPr lang="en-GB" altLang="en-US" sz="10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eaLnBrk="1" latinLnBrk="1" hangingPunct="1">
              <a:lnSpc>
                <a:spcPct val="90000"/>
              </a:lnSpc>
              <a:spcBef>
                <a:spcPts val="375"/>
              </a:spcBef>
              <a:buFontTx/>
              <a:buNone/>
              <a:defRPr lang="en-GB" altLang="en-US" sz="9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eaLnBrk="1" latinLnBrk="1" hangingPunct="1">
              <a:lnSpc>
                <a:spcPct val="90000"/>
              </a:lnSpc>
              <a:spcBef>
                <a:spcPts val="375"/>
              </a:spcBef>
              <a:buFontTx/>
              <a:buNone/>
              <a:defRPr lang="en-GB" altLang="en-US" sz="7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eaLnBrk="1" latinLnBrk="1" hangingPunct="1">
              <a:lnSpc>
                <a:spcPct val="90000"/>
              </a:lnSpc>
              <a:spcBef>
                <a:spcPts val="375"/>
              </a:spcBef>
              <a:buFontTx/>
              <a:buNone/>
              <a:defRPr lang="en-GB" altLang="en-US" sz="7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eaLnBrk="1" latinLnBrk="1" hangingPunct="1">
              <a:lnSpc>
                <a:spcPct val="90000"/>
              </a:lnSpc>
              <a:spcBef>
                <a:spcPts val="375"/>
              </a:spcBef>
              <a:buFontTx/>
              <a:buNone/>
              <a:defRPr lang="en-GB" altLang="en-US" sz="7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eaLnBrk="1" latinLnBrk="1" hangingPunct="1">
              <a:lnSpc>
                <a:spcPct val="90000"/>
              </a:lnSpc>
              <a:spcBef>
                <a:spcPts val="375"/>
              </a:spcBef>
              <a:buFontTx/>
              <a:buNone/>
              <a:defRPr lang="en-GB" altLang="en-US" sz="7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eaLnBrk="1" latinLnBrk="1" hangingPunct="1">
              <a:lnSpc>
                <a:spcPct val="90000"/>
              </a:lnSpc>
              <a:spcBef>
                <a:spcPts val="375"/>
              </a:spcBef>
              <a:buFontTx/>
              <a:buNone/>
              <a:defRPr lang="en-GB" altLang="en-US" sz="7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eaLnBrk="1" latinLnBrk="1" hangingPunct="1">
              <a:lnSpc>
                <a:spcPct val="90000"/>
              </a:lnSpc>
              <a:spcBef>
                <a:spcPts val="375"/>
              </a:spcBef>
              <a:buFontTx/>
              <a:buNone/>
              <a:defRPr lang="en-GB" altLang="en-US" sz="7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508000">
              <a:buFontTx/>
              <a:buNone/>
            </a:pPr>
            <a:r>
              <a:rPr lang="en-US" altLang="ko-KR" sz="1800" dirty="0">
                <a:solidFill>
                  <a:schemeClr val="bg1"/>
                </a:solidFill>
                <a:latin typeface="나눔스퀘어_ac Bold" charset="0"/>
                <a:ea typeface="나눔스퀘어_ac Bold" charset="0"/>
              </a:rPr>
              <a:t>Console</a:t>
            </a:r>
            <a:endParaRPr lang="ko-KR" altLang="en-US" sz="1800" dirty="0">
              <a:solidFill>
                <a:schemeClr val="bg1"/>
              </a:solidFill>
              <a:latin typeface="나눔스퀘어_ac Bold" charset="0"/>
              <a:ea typeface="나눔스퀘어_ac Bold" charset="0"/>
            </a:endParaRPr>
          </a:p>
          <a:p>
            <a:pPr marL="0" indent="0" defTabSz="508000">
              <a:buFontTx/>
              <a:buNone/>
            </a:pPr>
            <a:endParaRPr lang="ko-KR" altLang="en-US" sz="1800" dirty="0">
              <a:solidFill>
                <a:schemeClr val="bg1"/>
              </a:solidFill>
              <a:latin typeface="나눔스퀘어_ac Bold" charset="0"/>
              <a:ea typeface="나눔스퀘어_ac Bold" charset="0"/>
            </a:endParaRPr>
          </a:p>
          <a:p>
            <a:pPr marL="0" indent="0" defTabSz="508000">
              <a:buFontTx/>
              <a:buNone/>
            </a:pPr>
            <a:r>
              <a:rPr lang="ko-KR" altLang="ko-KR" sz="1800" dirty="0">
                <a:solidFill>
                  <a:schemeClr val="bg1"/>
                </a:solidFill>
                <a:latin typeface="나눔스퀘어_ac Bold" charset="0"/>
                <a:ea typeface="나눔스퀘어_ac Bold" charset="0"/>
              </a:rPr>
              <a:t>#</a:t>
            </a:r>
            <a:r>
              <a:rPr lang="en-US" altLang="ko-KR" sz="1800" dirty="0">
                <a:solidFill>
                  <a:schemeClr val="bg1"/>
                </a:solidFill>
                <a:latin typeface="나눔스퀘어_ac Bold" charset="0"/>
                <a:ea typeface="나눔스퀘어_ac Bold" charset="0"/>
              </a:rPr>
              <a:t>cp </a:t>
            </a:r>
            <a:r>
              <a:rPr lang="en-US" altLang="ko-KR" sz="1800" dirty="0" err="1">
                <a:solidFill>
                  <a:schemeClr val="bg1"/>
                </a:solidFill>
                <a:latin typeface="나눔스퀘어_ac Bold" charset="0"/>
                <a:ea typeface="나눔스퀘어_ac Bold" charset="0"/>
              </a:rPr>
              <a:t>modsecurity.conf</a:t>
            </a:r>
            <a:r>
              <a:rPr lang="ko-KR" altLang="ko-KR" sz="1800" dirty="0">
                <a:solidFill>
                  <a:schemeClr val="bg1"/>
                </a:solidFill>
                <a:latin typeface="나눔스퀘어_ac Bold" charset="0"/>
                <a:ea typeface="나눔스퀘어_ac Bold" charset="0"/>
              </a:rPr>
              <a:t> </a:t>
            </a:r>
            <a:r>
              <a:rPr lang="en-US" altLang="ko-KR" sz="1800" dirty="0">
                <a:solidFill>
                  <a:schemeClr val="bg1"/>
                </a:solidFill>
                <a:latin typeface="나눔스퀘어_ac Bold" charset="0"/>
                <a:ea typeface="나눔스퀘어_ac Bold" charset="0"/>
              </a:rPr>
              <a:t>recommended/</a:t>
            </a:r>
            <a:r>
              <a:rPr lang="en-US" altLang="ko-KR" sz="1800" dirty="0" err="1">
                <a:solidFill>
                  <a:schemeClr val="bg1"/>
                </a:solidFill>
                <a:latin typeface="나눔스퀘어_ac Bold" charset="0"/>
                <a:ea typeface="나눔스퀘어_ac Bold" charset="0"/>
              </a:rPr>
              <a:t>etc</a:t>
            </a:r>
            <a:r>
              <a:rPr lang="en-US" altLang="ko-KR" sz="1800" dirty="0">
                <a:solidFill>
                  <a:schemeClr val="bg1"/>
                </a:solidFill>
                <a:latin typeface="나눔스퀘어_ac Bold" charset="0"/>
                <a:ea typeface="나눔스퀘어_ac Bold" charset="0"/>
              </a:rPr>
              <a:t>/httpd/</a:t>
            </a:r>
            <a:r>
              <a:rPr lang="en-US" altLang="ko-KR" sz="1800" dirty="0" err="1">
                <a:solidFill>
                  <a:schemeClr val="bg1"/>
                </a:solidFill>
                <a:latin typeface="나눔스퀘어_ac Bold" charset="0"/>
                <a:ea typeface="나눔스퀘어_ac Bold" charset="0"/>
              </a:rPr>
              <a:t>conf.d</a:t>
            </a:r>
            <a:r>
              <a:rPr lang="en-US" altLang="ko-KR" sz="1800" dirty="0">
                <a:solidFill>
                  <a:schemeClr val="bg1"/>
                </a:solidFill>
                <a:latin typeface="나눔스퀘어_ac Bold" charset="0"/>
                <a:ea typeface="나눔스퀘어_ac Bold" charset="0"/>
              </a:rPr>
              <a:t>/</a:t>
            </a:r>
            <a:r>
              <a:rPr lang="en-US" altLang="ko-KR" sz="1800" dirty="0" err="1">
                <a:solidFill>
                  <a:schemeClr val="bg1"/>
                </a:solidFill>
                <a:latin typeface="나눔스퀘어_ac Bold" charset="0"/>
                <a:ea typeface="나눔스퀘어_ac Bold" charset="0"/>
              </a:rPr>
              <a:t>modsecurity.conf</a:t>
            </a:r>
            <a:endParaRPr lang="ko-KR" altLang="en-US" sz="1800" dirty="0">
              <a:solidFill>
                <a:schemeClr val="bg1"/>
              </a:solidFill>
              <a:latin typeface="나눔스퀘어_ac Bold" charset="0"/>
              <a:ea typeface="나눔스퀘어_ac Bold" charset="0"/>
            </a:endParaRPr>
          </a:p>
          <a:p>
            <a:pPr marL="0" indent="0" defTabSz="508000">
              <a:buFontTx/>
              <a:buNone/>
            </a:pPr>
            <a:endParaRPr lang="ko-KR" altLang="en-US" sz="1800" dirty="0">
              <a:solidFill>
                <a:schemeClr val="bg1"/>
              </a:solidFill>
              <a:latin typeface="나눔스퀘어_ac Bold" charset="0"/>
              <a:ea typeface="나눔스퀘어_ac Bold" charset="0"/>
            </a:endParaRPr>
          </a:p>
          <a:p>
            <a:pPr marL="0" indent="0" defTabSz="508000">
              <a:buFontTx/>
              <a:buNone/>
            </a:pPr>
            <a:r>
              <a:rPr lang="ko-KR" altLang="ko-KR" sz="1800" dirty="0">
                <a:solidFill>
                  <a:schemeClr val="bg1"/>
                </a:solidFill>
                <a:latin typeface="나눔스퀘어_ac Bold" charset="0"/>
                <a:ea typeface="나눔스퀘어_ac Bold" charset="0"/>
              </a:rPr>
              <a:t>#</a:t>
            </a:r>
            <a:r>
              <a:rPr lang="en-US" altLang="ko-KR" sz="1800" dirty="0">
                <a:solidFill>
                  <a:schemeClr val="bg1"/>
                </a:solidFill>
                <a:latin typeface="나눔스퀘어_ac Bold" charset="0"/>
                <a:ea typeface="나눔스퀘어_ac Bold" charset="0"/>
              </a:rPr>
              <a:t>cp </a:t>
            </a:r>
            <a:r>
              <a:rPr lang="en-US" altLang="ko-KR" sz="1800" dirty="0" err="1">
                <a:solidFill>
                  <a:schemeClr val="bg1"/>
                </a:solidFill>
                <a:latin typeface="나눔스퀘어_ac Bold" charset="0"/>
                <a:ea typeface="나눔스퀘어_ac Bold" charset="0"/>
              </a:rPr>
              <a:t>unicode.mapping</a:t>
            </a:r>
            <a:r>
              <a:rPr lang="en-US" altLang="ko-KR" sz="1800" dirty="0">
                <a:solidFill>
                  <a:schemeClr val="bg1"/>
                </a:solidFill>
                <a:latin typeface="나눔스퀘어_ac Bold" charset="0"/>
                <a:ea typeface="나눔스퀘어_ac Bold" charset="0"/>
              </a:rPr>
              <a:t> /</a:t>
            </a:r>
            <a:r>
              <a:rPr lang="en-US" altLang="ko-KR" sz="1800" dirty="0" err="1">
                <a:solidFill>
                  <a:schemeClr val="bg1"/>
                </a:solidFill>
                <a:latin typeface="나눔스퀘어_ac Bold" charset="0"/>
                <a:ea typeface="나눔스퀘어_ac Bold" charset="0"/>
              </a:rPr>
              <a:t>etc</a:t>
            </a:r>
            <a:r>
              <a:rPr lang="en-US" altLang="ko-KR" sz="1800" dirty="0">
                <a:solidFill>
                  <a:schemeClr val="bg1"/>
                </a:solidFill>
                <a:latin typeface="나눔스퀘어_ac Bold" charset="0"/>
                <a:ea typeface="나눔스퀘어_ac Bold" charset="0"/>
              </a:rPr>
              <a:t>/httpd/</a:t>
            </a:r>
            <a:r>
              <a:rPr lang="en-US" altLang="ko-KR" sz="1800" dirty="0" err="1">
                <a:solidFill>
                  <a:schemeClr val="bg1"/>
                </a:solidFill>
                <a:latin typeface="나눔스퀘어_ac Bold" charset="0"/>
                <a:ea typeface="나눔스퀘어_ac Bold" charset="0"/>
              </a:rPr>
              <a:t>conf.d</a:t>
            </a:r>
            <a:r>
              <a:rPr lang="en-US" altLang="ko-KR" sz="1800" dirty="0">
                <a:solidFill>
                  <a:schemeClr val="bg1"/>
                </a:solidFill>
                <a:latin typeface="나눔스퀘어_ac Bold" charset="0"/>
                <a:ea typeface="나눔스퀘어_ac Bold" charset="0"/>
              </a:rPr>
              <a:t>/</a:t>
            </a:r>
            <a:endParaRPr lang="ko-KR" altLang="en-US" sz="1800" dirty="0">
              <a:solidFill>
                <a:schemeClr val="bg1"/>
              </a:solidFill>
              <a:latin typeface="나눔스퀘어_ac Bold" charset="0"/>
              <a:ea typeface="나눔스퀘어_ac Bold" charset="0"/>
            </a:endParaRPr>
          </a:p>
          <a:p>
            <a:pPr marL="0" indent="0" defTabSz="508000">
              <a:buFontTx/>
              <a:buNone/>
            </a:pPr>
            <a:endParaRPr lang="ko-KR" altLang="en-US" sz="1800" dirty="0">
              <a:solidFill>
                <a:schemeClr val="bg1"/>
              </a:solidFill>
              <a:latin typeface="나눔스퀘어_ac Bold" charset="0"/>
              <a:ea typeface="나눔스퀘어_ac Bold" charset="0"/>
            </a:endParaRPr>
          </a:p>
          <a:p>
            <a:pPr marL="0" indent="0" algn="just" defTabSz="508000">
              <a:buFontTx/>
              <a:buNone/>
            </a:pPr>
            <a:r>
              <a:rPr lang="ko-KR" altLang="ko-KR" sz="1800" dirty="0">
                <a:solidFill>
                  <a:schemeClr val="bg1"/>
                </a:solidFill>
                <a:latin typeface="나눔스퀘어_ac Bold" charset="0"/>
                <a:ea typeface="나눔스퀘어_ac Bold" charset="0"/>
              </a:rPr>
              <a:t>#</a:t>
            </a:r>
            <a:r>
              <a:rPr lang="en-US" altLang="ko-KR" sz="1800" dirty="0">
                <a:solidFill>
                  <a:schemeClr val="bg1"/>
                </a:solidFill>
                <a:latin typeface="나눔스퀘어_ac Bold" charset="0"/>
                <a:ea typeface="나눔스퀘어_ac Bold" charset="0"/>
              </a:rPr>
              <a:t>echo</a:t>
            </a:r>
            <a:r>
              <a:rPr lang="ko-KR" altLang="ko-KR" sz="1800" dirty="0">
                <a:solidFill>
                  <a:schemeClr val="bg1"/>
                </a:solidFill>
                <a:latin typeface="나눔스퀘어_ac Bold" charset="0"/>
                <a:ea typeface="나눔스퀘어_ac Bold" charset="0"/>
              </a:rPr>
              <a:t> </a:t>
            </a:r>
            <a:r>
              <a:rPr lang="en-US" altLang="ko-KR" sz="1800" dirty="0" err="1">
                <a:solidFill>
                  <a:schemeClr val="bg1"/>
                </a:solidFill>
                <a:latin typeface="나눔스퀘어_ac Bold" charset="0"/>
                <a:ea typeface="나눔스퀘어_ac Bold" charset="0"/>
              </a:rPr>
              <a:t>LoadModule</a:t>
            </a:r>
            <a:r>
              <a:rPr lang="en-US" altLang="ko-KR" sz="1800" dirty="0">
                <a:solidFill>
                  <a:schemeClr val="bg1"/>
                </a:solidFill>
                <a:latin typeface="나눔스퀘어_ac Bold" charset="0"/>
                <a:ea typeface="나눔스퀘어_ac Bold" charset="0"/>
              </a:rPr>
              <a:t> security2_module</a:t>
            </a:r>
            <a:r>
              <a:rPr lang="ko-KR" altLang="ko-KR" sz="1800" dirty="0">
                <a:solidFill>
                  <a:schemeClr val="bg1"/>
                </a:solidFill>
                <a:latin typeface="나눔스퀘어_ac Bold" charset="0"/>
                <a:ea typeface="나눔스퀘어_ac Bold" charset="0"/>
              </a:rPr>
              <a:t> </a:t>
            </a:r>
            <a:r>
              <a:rPr lang="en-US" altLang="ko-KR" sz="1800" dirty="0" err="1">
                <a:solidFill>
                  <a:schemeClr val="bg1"/>
                </a:solidFill>
                <a:latin typeface="나눔스퀘어_ac Bold" charset="0"/>
                <a:ea typeface="나눔스퀘어_ac Bold" charset="0"/>
              </a:rPr>
              <a:t>modul</a:t>
            </a:r>
            <a:r>
              <a:rPr lang="ko-KR" altLang="ko-KR" sz="1800" dirty="0" err="1">
                <a:solidFill>
                  <a:schemeClr val="bg1"/>
                </a:solidFill>
                <a:latin typeface="나눔스퀘어_ac Bold" charset="0"/>
                <a:ea typeface="나눔스퀘어_ac Bold" charset="0"/>
              </a:rPr>
              <a:t>es</a:t>
            </a:r>
            <a:r>
              <a:rPr lang="ko-KR" altLang="ko-KR" sz="1800" dirty="0">
                <a:solidFill>
                  <a:schemeClr val="bg1"/>
                </a:solidFill>
                <a:latin typeface="나눔스퀘어_ac Bold" charset="0"/>
                <a:ea typeface="나눔스퀘어_ac Bold" charset="0"/>
              </a:rPr>
              <a:t>/</a:t>
            </a:r>
            <a:endParaRPr lang="ko-KR" altLang="en-US" sz="1800" dirty="0">
              <a:solidFill>
                <a:schemeClr val="bg1"/>
              </a:solidFill>
              <a:latin typeface="나눔스퀘어_ac Bold" charset="0"/>
              <a:ea typeface="나눔스퀘어_ac Bold" charset="0"/>
            </a:endParaRPr>
          </a:p>
          <a:p>
            <a:pPr marL="0" indent="0" algn="just" defTabSz="508000">
              <a:buFontTx/>
              <a:buNone/>
            </a:pPr>
            <a:r>
              <a:rPr lang="en-US" altLang="ko-KR" sz="1800" dirty="0">
                <a:solidFill>
                  <a:schemeClr val="bg1"/>
                </a:solidFill>
                <a:latin typeface="나눔스퀘어_ac Bold" charset="0"/>
                <a:ea typeface="나눔스퀘어_ac Bold" charset="0"/>
              </a:rPr>
              <a:t>mod_security2.so &gt;&gt; /</a:t>
            </a:r>
            <a:r>
              <a:rPr lang="en-US" altLang="ko-KR" sz="1800" dirty="0" err="1">
                <a:solidFill>
                  <a:schemeClr val="bg1"/>
                </a:solidFill>
                <a:latin typeface="나눔스퀘어_ac Bold" charset="0"/>
                <a:ea typeface="나눔스퀘어_ac Bold" charset="0"/>
              </a:rPr>
              <a:t>etc</a:t>
            </a:r>
            <a:r>
              <a:rPr lang="en-US" altLang="ko-KR" sz="1800" dirty="0">
                <a:solidFill>
                  <a:schemeClr val="bg1"/>
                </a:solidFill>
                <a:latin typeface="나눔스퀘어_ac Bold" charset="0"/>
                <a:ea typeface="나눔스퀘어_ac Bold" charset="0"/>
              </a:rPr>
              <a:t>/httpd/conf/</a:t>
            </a:r>
            <a:r>
              <a:rPr lang="en-US" altLang="ko-KR" sz="1800" dirty="0" err="1">
                <a:solidFill>
                  <a:schemeClr val="bg1"/>
                </a:solidFill>
                <a:latin typeface="나눔스퀘어_ac Bold" charset="0"/>
                <a:ea typeface="나눔스퀘어_ac Bold" charset="0"/>
              </a:rPr>
              <a:t>httpd.conf</a:t>
            </a:r>
            <a:endParaRPr lang="ko-KR" altLang="en-US" sz="1800" dirty="0">
              <a:solidFill>
                <a:schemeClr val="bg1"/>
              </a:solidFill>
              <a:latin typeface="나눔스퀘어_ac Bold" charset="0"/>
              <a:ea typeface="나눔스퀘어_ac Bold" charset="0"/>
            </a:endParaRPr>
          </a:p>
          <a:p>
            <a:pPr marL="0" indent="0" algn="just" defTabSz="508000">
              <a:buFontTx/>
              <a:buNone/>
            </a:pPr>
            <a:endParaRPr lang="ko-KR" altLang="en-US" sz="1800" dirty="0">
              <a:solidFill>
                <a:schemeClr val="bg1"/>
              </a:solidFill>
              <a:latin typeface="나눔스퀘어_ac Bold" charset="0"/>
              <a:ea typeface="나눔스퀘어_ac Bold" charset="0"/>
            </a:endParaRPr>
          </a:p>
          <a:p>
            <a:pPr marL="0" indent="0" algn="just" defTabSz="508000">
              <a:buFontTx/>
              <a:buNone/>
            </a:pPr>
            <a:r>
              <a:rPr lang="ko-KR" altLang="ko-KR" sz="1800" dirty="0">
                <a:solidFill>
                  <a:schemeClr val="bg1"/>
                </a:solidFill>
                <a:latin typeface="나눔스퀘어_ac Bold" charset="0"/>
                <a:ea typeface="나눔스퀘어_ac Bold" charset="0"/>
              </a:rPr>
              <a:t># </a:t>
            </a:r>
            <a:r>
              <a:rPr lang="ko-KR" altLang="ko-KR" sz="1800" dirty="0" err="1">
                <a:solidFill>
                  <a:schemeClr val="bg1"/>
                </a:solidFill>
                <a:latin typeface="나눔스퀘어_ac Bold" charset="0"/>
                <a:ea typeface="나눔스퀘어_ac Bold" charset="0"/>
              </a:rPr>
              <a:t>service</a:t>
            </a:r>
            <a:r>
              <a:rPr lang="ko-KR" altLang="ko-KR" sz="1800" dirty="0">
                <a:solidFill>
                  <a:schemeClr val="bg1"/>
                </a:solidFill>
                <a:latin typeface="나눔스퀘어_ac Bold" charset="0"/>
                <a:ea typeface="나눔스퀘어_ac Bold" charset="0"/>
              </a:rPr>
              <a:t> </a:t>
            </a:r>
            <a:r>
              <a:rPr lang="ko-KR" altLang="ko-KR" sz="1800" dirty="0" err="1">
                <a:solidFill>
                  <a:schemeClr val="bg1"/>
                </a:solidFill>
                <a:latin typeface="나눔스퀘어_ac Bold" charset="0"/>
                <a:ea typeface="나눔스퀘어_ac Bold" charset="0"/>
              </a:rPr>
              <a:t>httpd</a:t>
            </a:r>
            <a:r>
              <a:rPr lang="ko-KR" altLang="ko-KR" sz="1800" dirty="0">
                <a:solidFill>
                  <a:schemeClr val="bg1"/>
                </a:solidFill>
                <a:latin typeface="나눔스퀘어_ac Bold" charset="0"/>
                <a:ea typeface="나눔스퀘어_ac Bold" charset="0"/>
              </a:rPr>
              <a:t> </a:t>
            </a:r>
            <a:r>
              <a:rPr lang="ko-KR" altLang="ko-KR" sz="1800" dirty="0" err="1">
                <a:solidFill>
                  <a:schemeClr val="bg1"/>
                </a:solidFill>
                <a:latin typeface="나눔스퀘어_ac Bold" charset="0"/>
                <a:ea typeface="나눔스퀘어_ac Bold" charset="0"/>
              </a:rPr>
              <a:t>restart</a:t>
            </a:r>
            <a:endParaRPr lang="ko-KR" altLang="en-US" sz="1800" dirty="0">
              <a:solidFill>
                <a:schemeClr val="bg1"/>
              </a:solidFill>
              <a:latin typeface="나눔스퀘어_ac Bold" charset="0"/>
              <a:ea typeface="나눔스퀘어_ac Bold" charset="0"/>
            </a:endParaRPr>
          </a:p>
          <a:p>
            <a:pPr marL="0" indent="0" algn="just" defTabSz="508000">
              <a:buFontTx/>
              <a:buNone/>
            </a:pPr>
            <a:endParaRPr lang="ko-KR" altLang="en-US" sz="1800" dirty="0">
              <a:solidFill>
                <a:schemeClr val="bg1"/>
              </a:solidFill>
              <a:latin typeface="나눔스퀘어_ac Bold" charset="0"/>
              <a:ea typeface="나눔스퀘어_ac Bold" charset="0"/>
            </a:endParaRPr>
          </a:p>
          <a:p>
            <a:pPr marL="0" indent="0" defTabSz="508000">
              <a:buFontTx/>
              <a:buNone/>
            </a:pPr>
            <a:endParaRPr lang="ko-KR" altLang="en-US" sz="1800" dirty="0">
              <a:solidFill>
                <a:schemeClr val="bg1"/>
              </a:solidFill>
              <a:latin typeface="나눔스퀘어_ac Bold" charset="0"/>
              <a:ea typeface="나눔스퀘어_ac Bold" charset="0"/>
            </a:endParaRPr>
          </a:p>
          <a:p>
            <a:pPr marL="0" indent="0" defTabSz="508000">
              <a:buFontTx/>
              <a:buNone/>
            </a:pPr>
            <a:endParaRPr lang="ko-KR" altLang="en-US" sz="1800" dirty="0">
              <a:solidFill>
                <a:schemeClr val="bg1"/>
              </a:solidFill>
              <a:latin typeface="나눔스퀘어_ac Bold" charset="0"/>
              <a:ea typeface="나눔스퀘어_ac 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2648211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F221A1-287D-4574-88F0-4B1757AE783B}"/>
              </a:ext>
            </a:extLst>
          </p:cNvPr>
          <p:cNvSpPr/>
          <p:nvPr/>
        </p:nvSpPr>
        <p:spPr>
          <a:xfrm>
            <a:off x="254004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800" dirty="0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보안취약점 점검</a:t>
            </a:r>
            <a:endParaRPr lang="ko-KR" altLang="en-US" dirty="0"/>
          </a:p>
        </p:txBody>
      </p:sp>
      <p:sp>
        <p:nvSpPr>
          <p:cNvPr id="11" name="제목 3">
            <a:extLst>
              <a:ext uri="{FF2B5EF4-FFF2-40B4-BE49-F238E27FC236}">
                <a16:creationId xmlns:a16="http://schemas.microsoft.com/office/drawing/2014/main" id="{B3443ADE-1D9D-4A28-A056-276AC21D4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927100"/>
            <a:ext cx="5913238" cy="698500"/>
          </a:xfrm>
        </p:spPr>
        <p:txBody>
          <a:bodyPr anchor="ctr">
            <a:normAutofit/>
          </a:bodyPr>
          <a:lstStyle/>
          <a:p>
            <a:pPr algn="ctr"/>
            <a:r>
              <a:rPr lang="en-US" altLang="ko-KR" sz="2800" dirty="0">
                <a:latin typeface="DX국민시대" panose="02020600000000000000" pitchFamily="18" charset="-127"/>
                <a:ea typeface="DX국민시대"/>
              </a:rPr>
              <a:t>Bit-Twist</a:t>
            </a:r>
            <a:endParaRPr lang="ko-KR" altLang="en-US" sz="2800" dirty="0">
              <a:ea typeface="+mj-lt"/>
              <a:cs typeface="+mj-lt"/>
            </a:endParaRPr>
          </a:p>
        </p:txBody>
      </p:sp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C22B3298-BA6E-4B4B-9471-089AD99936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31010" y="5025970"/>
            <a:ext cx="5968269" cy="420693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/>
              </a:rPr>
              <a:t>-200.200.200.1로 변경 된 것을 확인 할 수 있다.</a:t>
            </a: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3E9B8CE0-892E-4EDC-A835-56924FCBC521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000">
              <a:solidFill>
                <a:schemeClr val="bg1"/>
              </a:solidFill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EAB54A5C-507D-4ECE-A115-89C819D2D333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4" descr="테이블이(가) 표시된 사진&#10;&#10;자동 생성된 설명">
            <a:extLst>
              <a:ext uri="{FF2B5EF4-FFF2-40B4-BE49-F238E27FC236}">
                <a16:creationId xmlns:a16="http://schemas.microsoft.com/office/drawing/2014/main" id="{F142DEAB-85D9-4019-BC16-D1A50E856B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564" y="1769850"/>
            <a:ext cx="6082144" cy="2653282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A77E510C-0ACC-436B-90E3-A43BBE707799}"/>
              </a:ext>
            </a:extLst>
          </p:cNvPr>
          <p:cNvSpPr/>
          <p:nvPr/>
        </p:nvSpPr>
        <p:spPr>
          <a:xfrm>
            <a:off x="1517074" y="3525982"/>
            <a:ext cx="928253" cy="20781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373463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사각형: 둥근 위쪽 모서리 24">
            <a:extLst>
              <a:ext uri="{FF2B5EF4-FFF2-40B4-BE49-F238E27FC236}">
                <a16:creationId xmlns:a16="http://schemas.microsoft.com/office/drawing/2014/main" id="{1898EFCF-EF1C-40AB-BA71-A382CFBBA3B4}"/>
              </a:ext>
            </a:extLst>
          </p:cNvPr>
          <p:cNvSpPr/>
          <p:nvPr/>
        </p:nvSpPr>
        <p:spPr>
          <a:xfrm rot="16200000">
            <a:off x="2724152" y="2076457"/>
            <a:ext cx="2298698" cy="546099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7" name="제목 36">
            <a:extLst>
              <a:ext uri="{FF2B5EF4-FFF2-40B4-BE49-F238E27FC236}">
                <a16:creationId xmlns:a16="http://schemas.microsoft.com/office/drawing/2014/main" id="{9F4B6E55-904B-464D-918A-13440A5DEE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33531" y="4130500"/>
            <a:ext cx="4933945" cy="1352903"/>
          </a:xfrm>
        </p:spPr>
        <p:txBody>
          <a:bodyPr anchor="ctr">
            <a:norm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5. Nmap</a:t>
            </a:r>
            <a:endParaRPr lang="en-US" altLang="ko-KR" sz="3050" dirty="0">
              <a:solidFill>
                <a:schemeClr val="bg1"/>
              </a:solidFill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0663590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F221A1-287D-4574-88F0-4B1757AE783B}"/>
              </a:ext>
            </a:extLst>
          </p:cNvPr>
          <p:cNvSpPr/>
          <p:nvPr/>
        </p:nvSpPr>
        <p:spPr>
          <a:xfrm>
            <a:off x="254004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제목 3">
            <a:extLst>
              <a:ext uri="{FF2B5EF4-FFF2-40B4-BE49-F238E27FC236}">
                <a16:creationId xmlns:a16="http://schemas.microsoft.com/office/drawing/2014/main" id="{B3443ADE-1D9D-4A28-A056-276AC21D4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927100"/>
            <a:ext cx="5913238" cy="698500"/>
          </a:xfrm>
        </p:spPr>
        <p:txBody>
          <a:bodyPr anchor="ctr">
            <a:normAutofit/>
          </a:bodyPr>
          <a:lstStyle/>
          <a:p>
            <a:pPr algn="ctr"/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1. NMAP(Network </a:t>
            </a:r>
            <a:r>
              <a:rPr lang="en-US" altLang="ko-KR" sz="2800" dirty="0" err="1">
                <a:latin typeface="DX국민시대" panose="02020600000000000000" pitchFamily="18" charset="-127"/>
                <a:ea typeface="DX국민시대" panose="02020600000000000000" pitchFamily="18" charset="-127"/>
              </a:rPr>
              <a:t>MAPer</a:t>
            </a:r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)</a:t>
            </a:r>
            <a:endParaRPr lang="ko-KR" altLang="en-US" sz="2800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3E9B8CE0-892E-4EDC-A835-56924FCBC521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000" dirty="0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NMAP</a:t>
            </a:r>
            <a:endParaRPr lang="ko-KR" altLang="en-US" sz="2000" dirty="0">
              <a:solidFill>
                <a:schemeClr val="bg1"/>
              </a:solidFill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1A3BA57-7F0B-48CE-857F-14A3DDDC6B25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텍스트 개체 틀 5">
            <a:extLst>
              <a:ext uri="{FF2B5EF4-FFF2-40B4-BE49-F238E27FC236}">
                <a16:creationId xmlns:a16="http://schemas.microsoft.com/office/drawing/2014/main" id="{DDBEA5CC-63E6-4A1C-AEE6-9E33FC9DAC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2380" y="2133600"/>
            <a:ext cx="5913238" cy="304797"/>
          </a:xfrm>
        </p:spPr>
        <p:txBody>
          <a:bodyPr>
            <a:normAutofit fontScale="85000" lnSpcReduction="10000"/>
          </a:bodyPr>
          <a:lstStyle/>
          <a:p>
            <a:r>
              <a:rPr lang="ko-KR" altLang="en-US" sz="1400" b="0" i="0" dirty="0">
                <a:solidFill>
                  <a:srgbClr val="202122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서비스 탐지 프로토콜로 자신을 광고하지 않는 수동적인 서비스들도 찾아낼 수 있다</a:t>
            </a:r>
            <a:endParaRPr lang="ko-KR" altLang="en-US" sz="105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0" name="텍스트 개체 틀 5">
            <a:extLst>
              <a:ext uri="{FF2B5EF4-FFF2-40B4-BE49-F238E27FC236}">
                <a16:creationId xmlns:a16="http://schemas.microsoft.com/office/drawing/2014/main" id="{F253B8B9-0FBC-494B-9D5F-4A3C5A120D03}"/>
              </a:ext>
            </a:extLst>
          </p:cNvPr>
          <p:cNvSpPr txBox="1">
            <a:spLocks/>
          </p:cNvSpPr>
          <p:nvPr/>
        </p:nvSpPr>
        <p:spPr>
          <a:xfrm>
            <a:off x="472380" y="2394855"/>
            <a:ext cx="5913238" cy="3047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>
                <a:solidFill>
                  <a:srgbClr val="20212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또</a:t>
            </a:r>
            <a:r>
              <a:rPr lang="en-US" altLang="ko-KR" sz="1400" dirty="0">
                <a:solidFill>
                  <a:srgbClr val="20212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 dirty="0">
                <a:solidFill>
                  <a:srgbClr val="20212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원격 컴퓨터들의 자세한 정보를 알아낼 수 있다</a:t>
            </a:r>
          </a:p>
        </p:txBody>
      </p:sp>
      <p:sp>
        <p:nvSpPr>
          <p:cNvPr id="16" name="텍스트 개체 틀 5">
            <a:extLst>
              <a:ext uri="{FF2B5EF4-FFF2-40B4-BE49-F238E27FC236}">
                <a16:creationId xmlns:a16="http://schemas.microsoft.com/office/drawing/2014/main" id="{0FC28CDD-D4E8-47E4-AFAF-495F7FABE964}"/>
              </a:ext>
            </a:extLst>
          </p:cNvPr>
          <p:cNvSpPr txBox="1">
            <a:spLocks/>
          </p:cNvSpPr>
          <p:nvPr/>
        </p:nvSpPr>
        <p:spPr>
          <a:xfrm>
            <a:off x="530436" y="2758816"/>
            <a:ext cx="5913238" cy="304797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400" dirty="0">
                <a:solidFill>
                  <a:srgbClr val="20212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 상세 정보에는 운영 체제</a:t>
            </a:r>
            <a:r>
              <a:rPr lang="en-US" altLang="ko-KR" sz="1400" dirty="0">
                <a:solidFill>
                  <a:srgbClr val="20212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 dirty="0">
                <a:solidFill>
                  <a:srgbClr val="20212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장치 종류</a:t>
            </a:r>
            <a:r>
              <a:rPr lang="en-US" altLang="ko-KR" sz="1400" dirty="0">
                <a:solidFill>
                  <a:srgbClr val="20212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 dirty="0">
                <a:solidFill>
                  <a:srgbClr val="20212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운영 시간</a:t>
            </a:r>
            <a:r>
              <a:rPr lang="en-US" altLang="ko-KR" sz="1400" dirty="0">
                <a:solidFill>
                  <a:srgbClr val="20212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 dirty="0">
                <a:solidFill>
                  <a:srgbClr val="20212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서비스에 쓰이는 소프트웨어 제품</a:t>
            </a:r>
          </a:p>
        </p:txBody>
      </p:sp>
      <p:sp>
        <p:nvSpPr>
          <p:cNvPr id="17" name="텍스트 개체 틀 5">
            <a:extLst>
              <a:ext uri="{FF2B5EF4-FFF2-40B4-BE49-F238E27FC236}">
                <a16:creationId xmlns:a16="http://schemas.microsoft.com/office/drawing/2014/main" id="{5D5EFA65-E005-4595-A89C-C479B7D7531E}"/>
              </a:ext>
            </a:extLst>
          </p:cNvPr>
          <p:cNvSpPr txBox="1">
            <a:spLocks/>
          </p:cNvSpPr>
          <p:nvPr/>
        </p:nvSpPr>
        <p:spPr>
          <a:xfrm>
            <a:off x="472380" y="3278577"/>
            <a:ext cx="5913238" cy="3047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>
                <a:solidFill>
                  <a:srgbClr val="20212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카드의 공급자도 포함한다</a:t>
            </a:r>
            <a:r>
              <a:rPr lang="en-US" altLang="ko-KR" sz="1400" dirty="0">
                <a:solidFill>
                  <a:srgbClr val="20212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lang="ko-KR" altLang="en-US" sz="1400" dirty="0">
              <a:solidFill>
                <a:srgbClr val="202122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9" name="텍스트 개체 틀 5">
            <a:extLst>
              <a:ext uri="{FF2B5EF4-FFF2-40B4-BE49-F238E27FC236}">
                <a16:creationId xmlns:a16="http://schemas.microsoft.com/office/drawing/2014/main" id="{44B98B93-0680-40E7-A4FE-981EB0428B8C}"/>
              </a:ext>
            </a:extLst>
          </p:cNvPr>
          <p:cNvSpPr txBox="1">
            <a:spLocks/>
          </p:cNvSpPr>
          <p:nvPr/>
        </p:nvSpPr>
        <p:spPr>
          <a:xfrm>
            <a:off x="443352" y="3020071"/>
            <a:ext cx="5913238" cy="304797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400" dirty="0">
                <a:solidFill>
                  <a:srgbClr val="20212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그 제품의 정확한 버전</a:t>
            </a:r>
            <a:r>
              <a:rPr lang="en-US" altLang="ko-KR" sz="1400" dirty="0">
                <a:solidFill>
                  <a:srgbClr val="20212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 dirty="0">
                <a:solidFill>
                  <a:srgbClr val="20212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방화벽 기술의 존재와 심지어 근거리 네트워크에서 네트워크</a:t>
            </a:r>
          </a:p>
        </p:txBody>
      </p:sp>
      <p:sp>
        <p:nvSpPr>
          <p:cNvPr id="20" name="텍스트 개체 틀 5">
            <a:extLst>
              <a:ext uri="{FF2B5EF4-FFF2-40B4-BE49-F238E27FC236}">
                <a16:creationId xmlns:a16="http://schemas.microsoft.com/office/drawing/2014/main" id="{8783D526-0B76-4C67-93CF-8F69135D46D1}"/>
              </a:ext>
            </a:extLst>
          </p:cNvPr>
          <p:cNvSpPr txBox="1">
            <a:spLocks/>
          </p:cNvSpPr>
          <p:nvPr/>
        </p:nvSpPr>
        <p:spPr>
          <a:xfrm>
            <a:off x="443352" y="4425566"/>
            <a:ext cx="5913238" cy="30479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b="1" dirty="0">
                <a:solidFill>
                  <a:srgbClr val="20212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호스트 탐지</a:t>
            </a:r>
          </a:p>
        </p:txBody>
      </p:sp>
      <p:sp>
        <p:nvSpPr>
          <p:cNvPr id="21" name="텍스트 개체 틀 5">
            <a:extLst>
              <a:ext uri="{FF2B5EF4-FFF2-40B4-BE49-F238E27FC236}">
                <a16:creationId xmlns:a16="http://schemas.microsoft.com/office/drawing/2014/main" id="{09C311EC-7002-493D-B2B4-56346E6E52BD}"/>
              </a:ext>
            </a:extLst>
          </p:cNvPr>
          <p:cNvSpPr txBox="1">
            <a:spLocks/>
          </p:cNvSpPr>
          <p:nvPr/>
        </p:nvSpPr>
        <p:spPr>
          <a:xfrm>
            <a:off x="501408" y="4722361"/>
            <a:ext cx="6131616" cy="2831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solidFill>
                  <a:srgbClr val="20212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네트워크상의 컴퓨터들을 확인</a:t>
            </a:r>
          </a:p>
        </p:txBody>
      </p:sp>
      <p:sp>
        <p:nvSpPr>
          <p:cNvPr id="22" name="텍스트 개체 틀 5">
            <a:extLst>
              <a:ext uri="{FF2B5EF4-FFF2-40B4-BE49-F238E27FC236}">
                <a16:creationId xmlns:a16="http://schemas.microsoft.com/office/drawing/2014/main" id="{EF93B897-EB7B-4CB3-A91D-565797F3B6F4}"/>
              </a:ext>
            </a:extLst>
          </p:cNvPr>
          <p:cNvSpPr txBox="1">
            <a:spLocks/>
          </p:cNvSpPr>
          <p:nvPr/>
        </p:nvSpPr>
        <p:spPr>
          <a:xfrm>
            <a:off x="472380" y="5595150"/>
            <a:ext cx="5913238" cy="30479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b="1" dirty="0">
                <a:solidFill>
                  <a:srgbClr val="20212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포트 스캔</a:t>
            </a:r>
          </a:p>
        </p:txBody>
      </p:sp>
      <p:sp>
        <p:nvSpPr>
          <p:cNvPr id="23" name="텍스트 개체 틀 5">
            <a:extLst>
              <a:ext uri="{FF2B5EF4-FFF2-40B4-BE49-F238E27FC236}">
                <a16:creationId xmlns:a16="http://schemas.microsoft.com/office/drawing/2014/main" id="{8D34A67A-70A0-4C54-A848-B22B51F145BB}"/>
              </a:ext>
            </a:extLst>
          </p:cNvPr>
          <p:cNvSpPr txBox="1">
            <a:spLocks/>
          </p:cNvSpPr>
          <p:nvPr/>
        </p:nvSpPr>
        <p:spPr>
          <a:xfrm>
            <a:off x="530436" y="5891944"/>
            <a:ext cx="5913238" cy="30479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solidFill>
                  <a:srgbClr val="20212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하나 혹은 그 이상의 대상 컴퓨터들에 열린 포트들을 나열한다</a:t>
            </a:r>
            <a:r>
              <a:rPr lang="en-US" altLang="ko-KR" sz="1600" dirty="0">
                <a:solidFill>
                  <a:srgbClr val="20212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lang="ko-KR" altLang="en-US" sz="1600" dirty="0">
              <a:solidFill>
                <a:srgbClr val="202122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4" name="텍스트 개체 틀 5">
            <a:extLst>
              <a:ext uri="{FF2B5EF4-FFF2-40B4-BE49-F238E27FC236}">
                <a16:creationId xmlns:a16="http://schemas.microsoft.com/office/drawing/2014/main" id="{B46EBA30-AFC9-4416-A9DB-3575ABD2DA2D}"/>
              </a:ext>
            </a:extLst>
          </p:cNvPr>
          <p:cNvSpPr txBox="1">
            <a:spLocks/>
          </p:cNvSpPr>
          <p:nvPr/>
        </p:nvSpPr>
        <p:spPr>
          <a:xfrm>
            <a:off x="472380" y="6473590"/>
            <a:ext cx="5913238" cy="30479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b="1" dirty="0">
                <a:solidFill>
                  <a:srgbClr val="20212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버전 탐지</a:t>
            </a:r>
          </a:p>
        </p:txBody>
      </p:sp>
      <p:sp>
        <p:nvSpPr>
          <p:cNvPr id="25" name="텍스트 개체 틀 5">
            <a:extLst>
              <a:ext uri="{FF2B5EF4-FFF2-40B4-BE49-F238E27FC236}">
                <a16:creationId xmlns:a16="http://schemas.microsoft.com/office/drawing/2014/main" id="{245A103C-C273-4362-9F64-356465431BF2}"/>
              </a:ext>
            </a:extLst>
          </p:cNvPr>
          <p:cNvSpPr txBox="1">
            <a:spLocks/>
          </p:cNvSpPr>
          <p:nvPr/>
        </p:nvSpPr>
        <p:spPr>
          <a:xfrm>
            <a:off x="486894" y="6784898"/>
            <a:ext cx="6102586" cy="3268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solidFill>
                  <a:srgbClr val="20212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응용 프로그램의 이름과 버전 번호를 확인하기 위해</a:t>
            </a:r>
          </a:p>
        </p:txBody>
      </p:sp>
      <p:sp>
        <p:nvSpPr>
          <p:cNvPr id="26" name="텍스트 개체 틀 5">
            <a:extLst>
              <a:ext uri="{FF2B5EF4-FFF2-40B4-BE49-F238E27FC236}">
                <a16:creationId xmlns:a16="http://schemas.microsoft.com/office/drawing/2014/main" id="{B17BB9E4-AB03-4149-AFA3-AC7661E9775B}"/>
              </a:ext>
            </a:extLst>
          </p:cNvPr>
          <p:cNvSpPr txBox="1">
            <a:spLocks/>
          </p:cNvSpPr>
          <p:nvPr/>
        </p:nvSpPr>
        <p:spPr>
          <a:xfrm>
            <a:off x="472380" y="7634526"/>
            <a:ext cx="5913238" cy="30479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b="1" dirty="0">
                <a:solidFill>
                  <a:srgbClr val="20212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운영체제 탐지</a:t>
            </a:r>
          </a:p>
        </p:txBody>
      </p:sp>
      <p:sp>
        <p:nvSpPr>
          <p:cNvPr id="27" name="텍스트 개체 틀 5">
            <a:extLst>
              <a:ext uri="{FF2B5EF4-FFF2-40B4-BE49-F238E27FC236}">
                <a16:creationId xmlns:a16="http://schemas.microsoft.com/office/drawing/2014/main" id="{42358D32-99CF-481D-95C3-64EB4C224950}"/>
              </a:ext>
            </a:extLst>
          </p:cNvPr>
          <p:cNvSpPr txBox="1">
            <a:spLocks/>
          </p:cNvSpPr>
          <p:nvPr/>
        </p:nvSpPr>
        <p:spPr>
          <a:xfrm>
            <a:off x="544950" y="7931320"/>
            <a:ext cx="5913238" cy="30479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solidFill>
                  <a:srgbClr val="20212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원격으로 운영 체제와 네트워크 장치의 하드웨어 특성을 확인</a:t>
            </a:r>
          </a:p>
        </p:txBody>
      </p:sp>
      <p:sp>
        <p:nvSpPr>
          <p:cNvPr id="28" name="텍스트 개체 틀 5">
            <a:extLst>
              <a:ext uri="{FF2B5EF4-FFF2-40B4-BE49-F238E27FC236}">
                <a16:creationId xmlns:a16="http://schemas.microsoft.com/office/drawing/2014/main" id="{EA350A9E-0BB6-4CD5-8D0D-70F5025C5710}"/>
              </a:ext>
            </a:extLst>
          </p:cNvPr>
          <p:cNvSpPr txBox="1">
            <a:spLocks/>
          </p:cNvSpPr>
          <p:nvPr/>
        </p:nvSpPr>
        <p:spPr>
          <a:xfrm>
            <a:off x="486894" y="7053445"/>
            <a:ext cx="5913238" cy="30479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solidFill>
                  <a:srgbClr val="20212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원격 컴퓨터의 네트워크 서비스에 주의를 기울인다</a:t>
            </a:r>
            <a:r>
              <a:rPr lang="en-US" altLang="ko-KR" sz="1600" dirty="0">
                <a:solidFill>
                  <a:srgbClr val="20212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lang="ko-KR" altLang="en-US" sz="1600" dirty="0">
              <a:solidFill>
                <a:srgbClr val="202122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9" name="텍스트 개체 틀 5">
            <a:extLst>
              <a:ext uri="{FF2B5EF4-FFF2-40B4-BE49-F238E27FC236}">
                <a16:creationId xmlns:a16="http://schemas.microsoft.com/office/drawing/2014/main" id="{F2757F6C-7D09-48AD-97ED-3FA07FE1A06B}"/>
              </a:ext>
            </a:extLst>
          </p:cNvPr>
          <p:cNvSpPr txBox="1">
            <a:spLocks/>
          </p:cNvSpPr>
          <p:nvPr/>
        </p:nvSpPr>
        <p:spPr>
          <a:xfrm>
            <a:off x="472380" y="4982332"/>
            <a:ext cx="6131616" cy="2831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>
                <a:solidFill>
                  <a:srgbClr val="20212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ping </a:t>
            </a:r>
            <a:r>
              <a:rPr lang="ko-KR" altLang="en-US" sz="1600" dirty="0">
                <a:solidFill>
                  <a:srgbClr val="20212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응답이나 특정 포트가 열린 컴퓨터들을 나열</a:t>
            </a:r>
          </a:p>
        </p:txBody>
      </p:sp>
    </p:spTree>
    <p:extLst>
      <p:ext uri="{BB962C8B-B14F-4D97-AF65-F5344CB8AC3E}">
        <p14:creationId xmlns:p14="http://schemas.microsoft.com/office/powerpoint/2010/main" val="103246118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F221A1-287D-4574-88F0-4B1757AE783B}"/>
              </a:ext>
            </a:extLst>
          </p:cNvPr>
          <p:cNvSpPr/>
          <p:nvPr/>
        </p:nvSpPr>
        <p:spPr>
          <a:xfrm>
            <a:off x="254004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제목 3">
            <a:extLst>
              <a:ext uri="{FF2B5EF4-FFF2-40B4-BE49-F238E27FC236}">
                <a16:creationId xmlns:a16="http://schemas.microsoft.com/office/drawing/2014/main" id="{B3443ADE-1D9D-4A28-A056-276AC21D4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927100"/>
            <a:ext cx="5913238" cy="698500"/>
          </a:xfrm>
        </p:spPr>
        <p:txBody>
          <a:bodyPr anchor="ctr">
            <a:normAutofit/>
          </a:bodyPr>
          <a:lstStyle/>
          <a:p>
            <a:pPr algn="ctr"/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2. NMAP CMD</a:t>
            </a:r>
            <a:endParaRPr lang="ko-KR" altLang="en-US" sz="2800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3E9B8CE0-892E-4EDC-A835-56924FCBC521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000" dirty="0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NMAP</a:t>
            </a:r>
            <a:endParaRPr lang="ko-KR" altLang="en-US" sz="2000" dirty="0">
              <a:solidFill>
                <a:schemeClr val="bg1"/>
              </a:solidFill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1A3BA57-7F0B-48CE-857F-14A3DDDC6B25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텍스트 개체 틀 5">
            <a:extLst>
              <a:ext uri="{FF2B5EF4-FFF2-40B4-BE49-F238E27FC236}">
                <a16:creationId xmlns:a16="http://schemas.microsoft.com/office/drawing/2014/main" id="{8783D526-0B76-4C67-93CF-8F69135D46D1}"/>
              </a:ext>
            </a:extLst>
          </p:cNvPr>
          <p:cNvSpPr txBox="1">
            <a:spLocks/>
          </p:cNvSpPr>
          <p:nvPr/>
        </p:nvSpPr>
        <p:spPr>
          <a:xfrm>
            <a:off x="443352" y="2074253"/>
            <a:ext cx="5913238" cy="30479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b="1" dirty="0" err="1">
                <a:solidFill>
                  <a:srgbClr val="20212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namp</a:t>
            </a:r>
            <a:r>
              <a:rPr lang="en-US" altLang="ko-KR" sz="1600" b="1" dirty="0">
                <a:solidFill>
                  <a:srgbClr val="20212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</a:t>
            </a:r>
            <a:r>
              <a:rPr lang="ko-KR" altLang="en-US" sz="1600" b="1" dirty="0">
                <a:solidFill>
                  <a:srgbClr val="20212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툴의</a:t>
            </a:r>
            <a:r>
              <a:rPr lang="en-US" altLang="ko-KR" sz="1600" b="1" dirty="0">
                <a:solidFill>
                  <a:srgbClr val="20212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</a:t>
            </a:r>
            <a:r>
              <a:rPr lang="ko-KR" altLang="en-US" sz="1600" b="1" dirty="0">
                <a:solidFill>
                  <a:srgbClr val="20212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기본 기능</a:t>
            </a:r>
          </a:p>
        </p:txBody>
      </p:sp>
      <p:sp>
        <p:nvSpPr>
          <p:cNvPr id="21" name="텍스트 개체 틀 5">
            <a:extLst>
              <a:ext uri="{FF2B5EF4-FFF2-40B4-BE49-F238E27FC236}">
                <a16:creationId xmlns:a16="http://schemas.microsoft.com/office/drawing/2014/main" id="{09C311EC-7002-493D-B2B4-56346E6E52BD}"/>
              </a:ext>
            </a:extLst>
          </p:cNvPr>
          <p:cNvSpPr txBox="1">
            <a:spLocks/>
          </p:cNvSpPr>
          <p:nvPr/>
        </p:nvSpPr>
        <p:spPr>
          <a:xfrm>
            <a:off x="501408" y="2544604"/>
            <a:ext cx="6131616" cy="2831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>
                <a:solidFill>
                  <a:srgbClr val="20212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Host Sweep : alive </a:t>
            </a:r>
            <a:r>
              <a:rPr lang="ko-KR" altLang="en-US" sz="1600" dirty="0">
                <a:solidFill>
                  <a:srgbClr val="20212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시스템 확인 </a:t>
            </a:r>
            <a:r>
              <a:rPr lang="en-US" altLang="ko-KR" sz="1600" dirty="0">
                <a:solidFill>
                  <a:srgbClr val="20212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ex) IP</a:t>
            </a:r>
            <a:r>
              <a:rPr lang="ko-KR" altLang="en-US" sz="1600" dirty="0">
                <a:solidFill>
                  <a:srgbClr val="20212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600" dirty="0">
                <a:solidFill>
                  <a:srgbClr val="20212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Scanning</a:t>
            </a:r>
            <a:endParaRPr lang="ko-KR" altLang="en-US" sz="1600" dirty="0">
              <a:solidFill>
                <a:srgbClr val="202122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0" name="텍스트 개체 틀 5">
            <a:extLst>
              <a:ext uri="{FF2B5EF4-FFF2-40B4-BE49-F238E27FC236}">
                <a16:creationId xmlns:a16="http://schemas.microsoft.com/office/drawing/2014/main" id="{F7D1C8BD-781B-45A3-9AB8-9609D557EEA3}"/>
              </a:ext>
            </a:extLst>
          </p:cNvPr>
          <p:cNvSpPr txBox="1">
            <a:spLocks/>
          </p:cNvSpPr>
          <p:nvPr/>
        </p:nvSpPr>
        <p:spPr>
          <a:xfrm>
            <a:off x="1778664" y="2806374"/>
            <a:ext cx="3809336" cy="3181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살아있는 서버 확인</a:t>
            </a:r>
          </a:p>
        </p:txBody>
      </p:sp>
      <p:sp>
        <p:nvSpPr>
          <p:cNvPr id="31" name="텍스트 개체 틀 5">
            <a:extLst>
              <a:ext uri="{FF2B5EF4-FFF2-40B4-BE49-F238E27FC236}">
                <a16:creationId xmlns:a16="http://schemas.microsoft.com/office/drawing/2014/main" id="{C1952A94-1D10-4003-A9E4-6D783ECB921D}"/>
              </a:ext>
            </a:extLst>
          </p:cNvPr>
          <p:cNvSpPr txBox="1">
            <a:spLocks/>
          </p:cNvSpPr>
          <p:nvPr/>
        </p:nvSpPr>
        <p:spPr>
          <a:xfrm>
            <a:off x="501408" y="3211671"/>
            <a:ext cx="6131616" cy="2831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>
                <a:solidFill>
                  <a:srgbClr val="20212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Port Scan : alive </a:t>
            </a:r>
            <a:r>
              <a:rPr lang="ko-KR" altLang="en-US" sz="1600" dirty="0">
                <a:solidFill>
                  <a:srgbClr val="20212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시스템 </a:t>
            </a:r>
            <a:r>
              <a:rPr lang="en-US" altLang="ko-KR" sz="1600" dirty="0">
                <a:solidFill>
                  <a:srgbClr val="20212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port(</a:t>
            </a:r>
            <a:r>
              <a:rPr lang="ko-KR" altLang="en-US" sz="1600" dirty="0">
                <a:solidFill>
                  <a:srgbClr val="20212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서비스</a:t>
            </a:r>
            <a:r>
              <a:rPr lang="en-US" altLang="ko-KR" sz="1600" dirty="0">
                <a:solidFill>
                  <a:srgbClr val="20212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 </a:t>
            </a:r>
            <a:r>
              <a:rPr lang="ko-KR" altLang="en-US" sz="1600" dirty="0">
                <a:solidFill>
                  <a:srgbClr val="20212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정보 확인 </a:t>
            </a:r>
            <a:r>
              <a:rPr lang="en-US" altLang="ko-KR" sz="1600" dirty="0">
                <a:solidFill>
                  <a:srgbClr val="20212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ex) Port</a:t>
            </a:r>
            <a:r>
              <a:rPr lang="ko-KR" altLang="en-US" sz="1600" dirty="0">
                <a:solidFill>
                  <a:srgbClr val="20212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600" dirty="0">
                <a:solidFill>
                  <a:srgbClr val="20212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Scanning</a:t>
            </a:r>
            <a:endParaRPr lang="ko-KR" altLang="en-US" sz="1600" dirty="0">
              <a:solidFill>
                <a:srgbClr val="202122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2" name="텍스트 개체 틀 5">
            <a:extLst>
              <a:ext uri="{FF2B5EF4-FFF2-40B4-BE49-F238E27FC236}">
                <a16:creationId xmlns:a16="http://schemas.microsoft.com/office/drawing/2014/main" id="{2B1AC801-7699-4DF2-8ABB-7602E055B099}"/>
              </a:ext>
            </a:extLst>
          </p:cNvPr>
          <p:cNvSpPr txBox="1">
            <a:spLocks/>
          </p:cNvSpPr>
          <p:nvPr/>
        </p:nvSpPr>
        <p:spPr>
          <a:xfrm>
            <a:off x="1778664" y="3473441"/>
            <a:ext cx="3809336" cy="3181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포트번호 </a:t>
            </a:r>
            <a:r>
              <a:rPr lang="ko-KR" altLang="en-US" sz="1600" dirty="0" err="1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화깅ㄴ</a:t>
            </a:r>
            <a:endParaRPr lang="ko-KR" altLang="en-US" sz="1600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3" name="텍스트 개체 틀 5">
            <a:extLst>
              <a:ext uri="{FF2B5EF4-FFF2-40B4-BE49-F238E27FC236}">
                <a16:creationId xmlns:a16="http://schemas.microsoft.com/office/drawing/2014/main" id="{A24D66FF-A1AA-4FA6-92AB-A01DFF0F84B7}"/>
              </a:ext>
            </a:extLst>
          </p:cNvPr>
          <p:cNvSpPr txBox="1">
            <a:spLocks/>
          </p:cNvSpPr>
          <p:nvPr/>
        </p:nvSpPr>
        <p:spPr>
          <a:xfrm>
            <a:off x="443352" y="4227222"/>
            <a:ext cx="5913238" cy="30479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b="1" dirty="0" err="1">
                <a:solidFill>
                  <a:srgbClr val="20212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namp</a:t>
            </a:r>
            <a:r>
              <a:rPr lang="en-US" altLang="ko-KR" sz="1600" b="1" dirty="0">
                <a:solidFill>
                  <a:srgbClr val="20212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</a:t>
            </a:r>
            <a:r>
              <a:rPr lang="ko-KR" altLang="en-US" sz="1600" b="1" dirty="0">
                <a:solidFill>
                  <a:srgbClr val="20212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명령어 주요 옵션</a:t>
            </a:r>
          </a:p>
        </p:txBody>
      </p:sp>
      <p:graphicFrame>
        <p:nvGraphicFramePr>
          <p:cNvPr id="12" name="표 12">
            <a:extLst>
              <a:ext uri="{FF2B5EF4-FFF2-40B4-BE49-F238E27FC236}">
                <a16:creationId xmlns:a16="http://schemas.microsoft.com/office/drawing/2014/main" id="{933718E8-5399-4A7D-9F35-D695172C123A}"/>
              </a:ext>
            </a:extLst>
          </p:cNvPr>
          <p:cNvGraphicFramePr>
            <a:graphicFrameLocks noGrp="1"/>
          </p:cNvGraphicFramePr>
          <p:nvPr/>
        </p:nvGraphicFramePr>
        <p:xfrm>
          <a:off x="620483" y="4711084"/>
          <a:ext cx="5736107" cy="45218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58374">
                  <a:extLst>
                    <a:ext uri="{9D8B030D-6E8A-4147-A177-3AD203B41FA5}">
                      <a16:colId xmlns:a16="http://schemas.microsoft.com/office/drawing/2014/main" val="2571572924"/>
                    </a:ext>
                  </a:extLst>
                </a:gridCol>
                <a:gridCol w="4977733">
                  <a:extLst>
                    <a:ext uri="{9D8B030D-6E8A-4147-A177-3AD203B41FA5}">
                      <a16:colId xmlns:a16="http://schemas.microsoft.com/office/drawing/2014/main" val="3277900733"/>
                    </a:ext>
                  </a:extLst>
                </a:gridCol>
              </a:tblGrid>
              <a:tr h="3354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옵션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설명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1251507"/>
                  </a:ext>
                </a:extLst>
              </a:tr>
              <a:tr h="4186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-</a:t>
                      </a:r>
                      <a:r>
                        <a:rPr lang="en-US" altLang="ko-KR" dirty="0" err="1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sT</a:t>
                      </a:r>
                      <a:endParaRPr lang="ko-KR" altLang="en-US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T</a:t>
                      </a:r>
                      <a:r>
                        <a:rPr lang="en-US" altLang="ko-KR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CP Open Scan</a:t>
                      </a:r>
                      <a:endParaRPr lang="ko-KR" altLang="en-US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5173169"/>
                  </a:ext>
                </a:extLst>
              </a:tr>
              <a:tr h="4186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-</a:t>
                      </a:r>
                      <a:r>
                        <a:rPr lang="en-US" altLang="ko-KR" dirty="0" err="1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sS</a:t>
                      </a:r>
                      <a:endParaRPr lang="ko-KR" altLang="en-US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TCP Half Open Scan ( </a:t>
                      </a:r>
                      <a:r>
                        <a:rPr lang="ko-KR" altLang="en-US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세션을 성립시키지않는 </a:t>
                      </a:r>
                      <a:r>
                        <a:rPr lang="en-US" altLang="ko-KR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SYN </a:t>
                      </a:r>
                      <a:r>
                        <a:rPr lang="ko-KR" altLang="en-US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스캔</a:t>
                      </a:r>
                      <a:r>
                        <a:rPr lang="en-US" altLang="ko-KR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)</a:t>
                      </a:r>
                      <a:endParaRPr lang="ko-KR" altLang="en-US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997303"/>
                  </a:ext>
                </a:extLst>
              </a:tr>
              <a:tr h="4186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-</a:t>
                      </a:r>
                      <a:r>
                        <a:rPr lang="en-US" altLang="ko-KR" dirty="0" err="1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sF</a:t>
                      </a:r>
                      <a:endParaRPr lang="ko-KR" altLang="en-US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50" b="0" i="0" kern="1200" dirty="0">
                          <a:solidFill>
                            <a:schemeClr val="tx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TCP </a:t>
                      </a:r>
                      <a:r>
                        <a:rPr lang="en-US" altLang="ko-KR" sz="1350" b="1" i="0" kern="1200" dirty="0">
                          <a:solidFill>
                            <a:schemeClr val="tx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FIN</a:t>
                      </a:r>
                      <a:r>
                        <a:rPr lang="en-US" altLang="ko-KR" sz="1350" b="0" i="0" kern="1200" dirty="0">
                          <a:solidFill>
                            <a:schemeClr val="tx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 Scan ( FIN </a:t>
                      </a:r>
                      <a:r>
                        <a:rPr lang="ko-KR" altLang="en-US" sz="1350" b="0" i="0" kern="1200" dirty="0">
                          <a:solidFill>
                            <a:schemeClr val="tx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패킷을 이용한 스캔 </a:t>
                      </a:r>
                      <a:r>
                        <a:rPr lang="en-US" altLang="ko-KR" sz="1350" b="0" i="0" kern="1200" dirty="0">
                          <a:solidFill>
                            <a:schemeClr val="tx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)</a:t>
                      </a:r>
                      <a:endParaRPr lang="ko-KR" altLang="en-US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8522709"/>
                  </a:ext>
                </a:extLst>
              </a:tr>
              <a:tr h="4186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-</a:t>
                      </a:r>
                      <a:r>
                        <a:rPr lang="en-US" altLang="ko-KR" dirty="0" err="1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sN</a:t>
                      </a:r>
                      <a:endParaRPr lang="ko-KR" altLang="en-US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50" b="0" i="0" kern="1200" dirty="0">
                          <a:solidFill>
                            <a:schemeClr val="tx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TCP </a:t>
                      </a:r>
                      <a:r>
                        <a:rPr lang="en-US" altLang="ko-KR" sz="1350" b="1" i="0" kern="1200" dirty="0">
                          <a:solidFill>
                            <a:schemeClr val="tx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NULL</a:t>
                      </a:r>
                      <a:r>
                        <a:rPr lang="en-US" altLang="ko-KR" sz="1350" b="0" i="0" kern="1200" dirty="0">
                          <a:solidFill>
                            <a:schemeClr val="tx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 Scan ( NULL </a:t>
                      </a:r>
                      <a:r>
                        <a:rPr lang="ko-KR" altLang="en-US" sz="1350" b="0" i="0" kern="1200" dirty="0">
                          <a:solidFill>
                            <a:schemeClr val="tx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패킷을 이용한 스캔 </a:t>
                      </a:r>
                      <a:r>
                        <a:rPr lang="en-US" altLang="ko-KR" sz="1350" b="0" i="0" kern="1200" dirty="0">
                          <a:solidFill>
                            <a:schemeClr val="tx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)</a:t>
                      </a:r>
                      <a:endParaRPr lang="ko-KR" altLang="en-US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3154040"/>
                  </a:ext>
                </a:extLst>
              </a:tr>
              <a:tr h="4186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-</a:t>
                      </a:r>
                      <a:r>
                        <a:rPr lang="en-US" altLang="ko-KR" dirty="0" err="1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sX</a:t>
                      </a:r>
                      <a:endParaRPr lang="ko-KR" altLang="en-US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50" b="0" i="0" kern="1200" dirty="0">
                          <a:solidFill>
                            <a:schemeClr val="tx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TCP </a:t>
                      </a:r>
                      <a:r>
                        <a:rPr lang="en-US" altLang="ko-KR" sz="1350" b="1" i="0" kern="1200" dirty="0">
                          <a:solidFill>
                            <a:schemeClr val="tx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Xmas</a:t>
                      </a:r>
                      <a:r>
                        <a:rPr lang="ko-KR" altLang="en-US" sz="1350" b="0" i="0" kern="1200" dirty="0">
                          <a:solidFill>
                            <a:schemeClr val="tx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 스캔 </a:t>
                      </a:r>
                      <a:r>
                        <a:rPr lang="en-US" altLang="ko-KR" sz="1350" b="0" i="0" kern="1200" dirty="0">
                          <a:solidFill>
                            <a:schemeClr val="tx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( FIN, PSH, URG </a:t>
                      </a:r>
                      <a:r>
                        <a:rPr lang="ko-KR" altLang="en-US" sz="1350" b="0" i="0" kern="1200" dirty="0">
                          <a:solidFill>
                            <a:schemeClr val="tx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패킷을 이용한 스캔 </a:t>
                      </a:r>
                      <a:r>
                        <a:rPr lang="en-US" altLang="ko-KR" sz="1350" b="0" i="0" kern="1200" dirty="0">
                          <a:solidFill>
                            <a:schemeClr val="tx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)</a:t>
                      </a:r>
                      <a:endParaRPr lang="ko-KR" altLang="en-US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7696689"/>
                  </a:ext>
                </a:extLst>
              </a:tr>
              <a:tr h="4186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-</a:t>
                      </a:r>
                      <a:r>
                        <a:rPr lang="en-US" altLang="ko-KR" dirty="0" err="1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sP</a:t>
                      </a:r>
                      <a:endParaRPr lang="ko-KR" altLang="en-US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50" b="1" i="0" kern="1200" dirty="0">
                          <a:solidFill>
                            <a:schemeClr val="tx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ping</a:t>
                      </a:r>
                      <a:r>
                        <a:rPr lang="ko-KR" altLang="en-US" sz="1350" b="0" i="0" kern="1200" dirty="0">
                          <a:solidFill>
                            <a:schemeClr val="tx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 이용한 호스트 활성화 여부 확인</a:t>
                      </a:r>
                      <a:endParaRPr lang="ko-KR" altLang="en-US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5872605"/>
                  </a:ext>
                </a:extLst>
              </a:tr>
              <a:tr h="4186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-</a:t>
                      </a:r>
                      <a:r>
                        <a:rPr lang="en-US" altLang="ko-KR" dirty="0" err="1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sU</a:t>
                      </a:r>
                      <a:endParaRPr lang="ko-KR" altLang="en-US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50" b="1" i="0" kern="1200" dirty="0">
                          <a:solidFill>
                            <a:schemeClr val="tx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UDP</a:t>
                      </a:r>
                      <a:r>
                        <a:rPr lang="en-US" altLang="ko-KR" sz="1350" b="0" i="0" kern="1200" dirty="0">
                          <a:solidFill>
                            <a:schemeClr val="tx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 Port Scan</a:t>
                      </a:r>
                      <a:endParaRPr lang="ko-KR" altLang="en-US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4802373"/>
                  </a:ext>
                </a:extLst>
              </a:tr>
              <a:tr h="4186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-O</a:t>
                      </a:r>
                      <a:endParaRPr lang="ko-KR" altLang="en-US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50" b="0" i="0" kern="1200" dirty="0">
                          <a:solidFill>
                            <a:schemeClr val="tx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대상 호스트의 운영체제 판별</a:t>
                      </a:r>
                      <a:endParaRPr lang="ko-KR" altLang="en-US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3889228"/>
                  </a:ext>
                </a:extLst>
              </a:tr>
              <a:tr h="4186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-</a:t>
                      </a:r>
                      <a:r>
                        <a:rPr lang="en-US" altLang="ko-KR" dirty="0" err="1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sV</a:t>
                      </a:r>
                      <a:endParaRPr lang="ko-KR" altLang="en-US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50" b="0" i="0" kern="1200" dirty="0">
                          <a:solidFill>
                            <a:schemeClr val="tx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서비스 버전 확인</a:t>
                      </a:r>
                      <a:endParaRPr lang="ko-KR" altLang="en-US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6158540"/>
                  </a:ext>
                </a:extLst>
              </a:tr>
              <a:tr h="4186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-F</a:t>
                      </a:r>
                      <a:endParaRPr lang="ko-KR" altLang="en-US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50" b="0" i="0" kern="1200" dirty="0">
                          <a:solidFill>
                            <a:schemeClr val="tx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Fast Scan</a:t>
                      </a:r>
                      <a:endParaRPr lang="ko-KR" altLang="en-US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14356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229399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F221A1-287D-4574-88F0-4B1757AE783B}"/>
              </a:ext>
            </a:extLst>
          </p:cNvPr>
          <p:cNvSpPr/>
          <p:nvPr/>
        </p:nvSpPr>
        <p:spPr>
          <a:xfrm>
            <a:off x="254004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제목 3">
            <a:extLst>
              <a:ext uri="{FF2B5EF4-FFF2-40B4-BE49-F238E27FC236}">
                <a16:creationId xmlns:a16="http://schemas.microsoft.com/office/drawing/2014/main" id="{B3443ADE-1D9D-4A28-A056-276AC21D4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927100"/>
            <a:ext cx="5913238" cy="698500"/>
          </a:xfrm>
        </p:spPr>
        <p:txBody>
          <a:bodyPr anchor="ctr">
            <a:normAutofit/>
          </a:bodyPr>
          <a:lstStyle/>
          <a:p>
            <a:pPr algn="ctr"/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3.  UDP Open Scan</a:t>
            </a:r>
            <a:endParaRPr lang="ko-KR" altLang="en-US" sz="2800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3E9B8CE0-892E-4EDC-A835-56924FCBC521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000" dirty="0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NMAP</a:t>
            </a:r>
            <a:endParaRPr lang="ko-KR" altLang="en-US" sz="2000" dirty="0">
              <a:solidFill>
                <a:schemeClr val="bg1"/>
              </a:solidFill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1A3BA57-7F0B-48CE-857F-14A3DDDC6B25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텍스트 개체 틀 5">
            <a:extLst>
              <a:ext uri="{FF2B5EF4-FFF2-40B4-BE49-F238E27FC236}">
                <a16:creationId xmlns:a16="http://schemas.microsoft.com/office/drawing/2014/main" id="{8783D526-0B76-4C67-93CF-8F69135D46D1}"/>
              </a:ext>
            </a:extLst>
          </p:cNvPr>
          <p:cNvSpPr txBox="1">
            <a:spLocks/>
          </p:cNvSpPr>
          <p:nvPr/>
        </p:nvSpPr>
        <p:spPr>
          <a:xfrm>
            <a:off x="443352" y="2393565"/>
            <a:ext cx="5913238" cy="30479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b="1" dirty="0">
                <a:solidFill>
                  <a:srgbClr val="20212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공격자는 </a:t>
            </a:r>
            <a:r>
              <a:rPr lang="en-US" altLang="ko-KR" sz="1600" b="1" dirty="0">
                <a:solidFill>
                  <a:srgbClr val="20212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UDP </a:t>
            </a:r>
            <a:r>
              <a:rPr lang="ko-KR" altLang="en-US" sz="1600" b="1" dirty="0">
                <a:solidFill>
                  <a:srgbClr val="20212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패킷을 전송</a:t>
            </a:r>
          </a:p>
        </p:txBody>
      </p:sp>
      <p:sp>
        <p:nvSpPr>
          <p:cNvPr id="21" name="텍스트 개체 틀 5">
            <a:extLst>
              <a:ext uri="{FF2B5EF4-FFF2-40B4-BE49-F238E27FC236}">
                <a16:creationId xmlns:a16="http://schemas.microsoft.com/office/drawing/2014/main" id="{09C311EC-7002-493D-B2B4-56346E6E52BD}"/>
              </a:ext>
            </a:extLst>
          </p:cNvPr>
          <p:cNvSpPr txBox="1">
            <a:spLocks/>
          </p:cNvSpPr>
          <p:nvPr/>
        </p:nvSpPr>
        <p:spPr>
          <a:xfrm>
            <a:off x="501408" y="2791346"/>
            <a:ext cx="6131616" cy="2831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>
                <a:solidFill>
                  <a:srgbClr val="20212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- </a:t>
            </a:r>
            <a:r>
              <a:rPr lang="ko-KR" altLang="en-US" sz="1600" dirty="0">
                <a:solidFill>
                  <a:srgbClr val="20212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포트 </a:t>
            </a:r>
            <a:r>
              <a:rPr lang="en-US" altLang="ko-KR" sz="1600" dirty="0">
                <a:solidFill>
                  <a:srgbClr val="20212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OPEN : </a:t>
            </a:r>
            <a:r>
              <a:rPr lang="ko-KR" altLang="en-US" sz="1600" dirty="0">
                <a:solidFill>
                  <a:srgbClr val="20212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응답 없음</a:t>
            </a:r>
          </a:p>
        </p:txBody>
      </p:sp>
      <p:sp>
        <p:nvSpPr>
          <p:cNvPr id="31" name="텍스트 개체 틀 5">
            <a:extLst>
              <a:ext uri="{FF2B5EF4-FFF2-40B4-BE49-F238E27FC236}">
                <a16:creationId xmlns:a16="http://schemas.microsoft.com/office/drawing/2014/main" id="{C1952A94-1D10-4003-A9E4-6D783ECB921D}"/>
              </a:ext>
            </a:extLst>
          </p:cNvPr>
          <p:cNvSpPr txBox="1">
            <a:spLocks/>
          </p:cNvSpPr>
          <p:nvPr/>
        </p:nvSpPr>
        <p:spPr>
          <a:xfrm>
            <a:off x="1190170" y="5467031"/>
            <a:ext cx="1233713" cy="2831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b="1" dirty="0">
                <a:solidFill>
                  <a:srgbClr val="20212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UDP </a:t>
            </a:r>
            <a:r>
              <a:rPr lang="ko-KR" altLang="en-US" sz="1600" b="1" dirty="0">
                <a:solidFill>
                  <a:srgbClr val="20212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패킷</a:t>
            </a:r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6279823A-9DE6-4F45-A2C9-30AACF1886CD}"/>
              </a:ext>
            </a:extLst>
          </p:cNvPr>
          <p:cNvSpPr txBox="1">
            <a:spLocks/>
          </p:cNvSpPr>
          <p:nvPr/>
        </p:nvSpPr>
        <p:spPr>
          <a:xfrm>
            <a:off x="2141524" y="1774437"/>
            <a:ext cx="6131616" cy="2831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solidFill>
                  <a:srgbClr val="20212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포트가 </a:t>
            </a:r>
            <a:r>
              <a:rPr lang="ko-KR" altLang="en-US" sz="1600" dirty="0" err="1">
                <a:solidFill>
                  <a:srgbClr val="20212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열려있는</a:t>
            </a:r>
            <a:r>
              <a:rPr lang="ko-KR" altLang="en-US" sz="1600" dirty="0">
                <a:solidFill>
                  <a:srgbClr val="20212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지 여부 확인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743E8DD9-9BF0-464A-8D15-D8F1242B029A}"/>
              </a:ext>
            </a:extLst>
          </p:cNvPr>
          <p:cNvCxnSpPr/>
          <p:nvPr/>
        </p:nvCxnSpPr>
        <p:spPr>
          <a:xfrm>
            <a:off x="740229" y="5210628"/>
            <a:ext cx="0" cy="2293257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6EBD1858-1688-4C9C-8520-DE0F312FA109}"/>
              </a:ext>
            </a:extLst>
          </p:cNvPr>
          <p:cNvCxnSpPr/>
          <p:nvPr/>
        </p:nvCxnSpPr>
        <p:spPr>
          <a:xfrm>
            <a:off x="2670623" y="5210628"/>
            <a:ext cx="0" cy="2293257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92432CF4-23CD-4A29-8A95-BC80AC295AC7}"/>
              </a:ext>
            </a:extLst>
          </p:cNvPr>
          <p:cNvCxnSpPr>
            <a:cxnSpLocks/>
          </p:cNvCxnSpPr>
          <p:nvPr/>
        </p:nvCxnSpPr>
        <p:spPr>
          <a:xfrm>
            <a:off x="798285" y="5823857"/>
            <a:ext cx="1799771" cy="0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6ED0BBCB-980E-4D60-B4E5-517E7430CBCE}"/>
              </a:ext>
            </a:extLst>
          </p:cNvPr>
          <p:cNvCxnSpPr>
            <a:cxnSpLocks/>
          </p:cNvCxnSpPr>
          <p:nvPr/>
        </p:nvCxnSpPr>
        <p:spPr>
          <a:xfrm flipH="1">
            <a:off x="841827" y="6796314"/>
            <a:ext cx="1756229" cy="0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텍스트 개체 틀 5">
            <a:extLst>
              <a:ext uri="{FF2B5EF4-FFF2-40B4-BE49-F238E27FC236}">
                <a16:creationId xmlns:a16="http://schemas.microsoft.com/office/drawing/2014/main" id="{5CAE0CF9-DFC2-46A1-AF6C-B6C3BCD16579}"/>
              </a:ext>
            </a:extLst>
          </p:cNvPr>
          <p:cNvSpPr txBox="1">
            <a:spLocks/>
          </p:cNvSpPr>
          <p:nvPr/>
        </p:nvSpPr>
        <p:spPr>
          <a:xfrm>
            <a:off x="1320796" y="6439487"/>
            <a:ext cx="1233713" cy="2831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b="1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응답 </a:t>
            </a:r>
            <a:r>
              <a:rPr lang="en-US" altLang="ko-KR" sz="1600" b="1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X</a:t>
            </a:r>
            <a:endParaRPr lang="ko-KR" altLang="en-US" sz="1600" b="1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4" name="텍스트 개체 틀 5">
            <a:extLst>
              <a:ext uri="{FF2B5EF4-FFF2-40B4-BE49-F238E27FC236}">
                <a16:creationId xmlns:a16="http://schemas.microsoft.com/office/drawing/2014/main" id="{948FFE18-57FC-40E4-B209-952F7A29ED0A}"/>
              </a:ext>
            </a:extLst>
          </p:cNvPr>
          <p:cNvSpPr txBox="1">
            <a:spLocks/>
          </p:cNvSpPr>
          <p:nvPr/>
        </p:nvSpPr>
        <p:spPr>
          <a:xfrm>
            <a:off x="372264" y="4882791"/>
            <a:ext cx="803385" cy="2952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solidFill>
                  <a:srgbClr val="20212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600" dirty="0">
                <a:solidFill>
                  <a:srgbClr val="20212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공격자</a:t>
            </a:r>
          </a:p>
        </p:txBody>
      </p:sp>
      <p:sp>
        <p:nvSpPr>
          <p:cNvPr id="25" name="텍스트 개체 틀 5">
            <a:extLst>
              <a:ext uri="{FF2B5EF4-FFF2-40B4-BE49-F238E27FC236}">
                <a16:creationId xmlns:a16="http://schemas.microsoft.com/office/drawing/2014/main" id="{2E4BC948-EED6-48D5-BDEF-AF27AEDD4AFA}"/>
              </a:ext>
            </a:extLst>
          </p:cNvPr>
          <p:cNvSpPr txBox="1">
            <a:spLocks/>
          </p:cNvSpPr>
          <p:nvPr/>
        </p:nvSpPr>
        <p:spPr>
          <a:xfrm>
            <a:off x="2254418" y="4882791"/>
            <a:ext cx="803385" cy="2952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>
                <a:solidFill>
                  <a:srgbClr val="20212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600" dirty="0">
                <a:solidFill>
                  <a:srgbClr val="20212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피해자</a:t>
            </a:r>
          </a:p>
        </p:txBody>
      </p:sp>
      <p:sp>
        <p:nvSpPr>
          <p:cNvPr id="26" name="텍스트 개체 틀 5">
            <a:extLst>
              <a:ext uri="{FF2B5EF4-FFF2-40B4-BE49-F238E27FC236}">
                <a16:creationId xmlns:a16="http://schemas.microsoft.com/office/drawing/2014/main" id="{D3BE6AFB-F8A3-4DD7-B6C8-A5CC76786526}"/>
              </a:ext>
            </a:extLst>
          </p:cNvPr>
          <p:cNvSpPr txBox="1">
            <a:spLocks/>
          </p:cNvSpPr>
          <p:nvPr/>
        </p:nvSpPr>
        <p:spPr>
          <a:xfrm>
            <a:off x="4734217" y="5467031"/>
            <a:ext cx="1233713" cy="2831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b="1" dirty="0">
                <a:solidFill>
                  <a:srgbClr val="20212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UDP </a:t>
            </a:r>
            <a:r>
              <a:rPr lang="ko-KR" altLang="en-US" sz="1600" b="1" dirty="0">
                <a:solidFill>
                  <a:srgbClr val="20212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패킷</a:t>
            </a: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158B9B33-9799-469F-BCC4-C9EB7F724640}"/>
              </a:ext>
            </a:extLst>
          </p:cNvPr>
          <p:cNvCxnSpPr/>
          <p:nvPr/>
        </p:nvCxnSpPr>
        <p:spPr>
          <a:xfrm>
            <a:off x="4153650" y="5210628"/>
            <a:ext cx="0" cy="2293257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47F4EDB2-0593-4DB2-8161-897D7FF66BF1}"/>
              </a:ext>
            </a:extLst>
          </p:cNvPr>
          <p:cNvCxnSpPr/>
          <p:nvPr/>
        </p:nvCxnSpPr>
        <p:spPr>
          <a:xfrm>
            <a:off x="6084044" y="5210628"/>
            <a:ext cx="0" cy="2293257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텍스트 개체 틀 5">
            <a:extLst>
              <a:ext uri="{FF2B5EF4-FFF2-40B4-BE49-F238E27FC236}">
                <a16:creationId xmlns:a16="http://schemas.microsoft.com/office/drawing/2014/main" id="{EBA6E00F-9D20-4E0E-A348-47B8BF759D10}"/>
              </a:ext>
            </a:extLst>
          </p:cNvPr>
          <p:cNvSpPr txBox="1">
            <a:spLocks/>
          </p:cNvSpPr>
          <p:nvPr/>
        </p:nvSpPr>
        <p:spPr>
          <a:xfrm>
            <a:off x="4168161" y="6439487"/>
            <a:ext cx="1978643" cy="28309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b="1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ICMP </a:t>
            </a:r>
            <a:r>
              <a:rPr lang="en-US" altLang="ko-KR" sz="1600" b="1" dirty="0" err="1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Unreaachable</a:t>
            </a:r>
            <a:endParaRPr lang="ko-KR" altLang="en-US" sz="1600" b="1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6" name="텍스트 개체 틀 5">
            <a:extLst>
              <a:ext uri="{FF2B5EF4-FFF2-40B4-BE49-F238E27FC236}">
                <a16:creationId xmlns:a16="http://schemas.microsoft.com/office/drawing/2014/main" id="{56A21B21-A9A0-441A-A823-DA25E10C40EF}"/>
              </a:ext>
            </a:extLst>
          </p:cNvPr>
          <p:cNvSpPr txBox="1">
            <a:spLocks/>
          </p:cNvSpPr>
          <p:nvPr/>
        </p:nvSpPr>
        <p:spPr>
          <a:xfrm>
            <a:off x="3785679" y="4882791"/>
            <a:ext cx="803385" cy="2952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>
                <a:solidFill>
                  <a:srgbClr val="20212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600" dirty="0">
                <a:solidFill>
                  <a:srgbClr val="20212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공격자</a:t>
            </a:r>
          </a:p>
        </p:txBody>
      </p:sp>
      <p:sp>
        <p:nvSpPr>
          <p:cNvPr id="37" name="텍스트 개체 틀 5">
            <a:extLst>
              <a:ext uri="{FF2B5EF4-FFF2-40B4-BE49-F238E27FC236}">
                <a16:creationId xmlns:a16="http://schemas.microsoft.com/office/drawing/2014/main" id="{7B77FDEF-94C5-4414-A4E5-D75A92C92428}"/>
              </a:ext>
            </a:extLst>
          </p:cNvPr>
          <p:cNvSpPr txBox="1">
            <a:spLocks/>
          </p:cNvSpPr>
          <p:nvPr/>
        </p:nvSpPr>
        <p:spPr>
          <a:xfrm>
            <a:off x="5682351" y="4882791"/>
            <a:ext cx="803385" cy="2952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>
                <a:solidFill>
                  <a:srgbClr val="20212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600" dirty="0">
                <a:solidFill>
                  <a:srgbClr val="20212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피해자</a:t>
            </a: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AAF47D2C-3BB6-4ED1-BE80-DCF82C60792D}"/>
              </a:ext>
            </a:extLst>
          </p:cNvPr>
          <p:cNvCxnSpPr>
            <a:cxnSpLocks/>
          </p:cNvCxnSpPr>
          <p:nvPr/>
        </p:nvCxnSpPr>
        <p:spPr>
          <a:xfrm>
            <a:off x="4240729" y="5823857"/>
            <a:ext cx="1799771" cy="0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C246CCBC-80DA-472E-82E9-FBB3590570EE}"/>
              </a:ext>
            </a:extLst>
          </p:cNvPr>
          <p:cNvCxnSpPr>
            <a:cxnSpLocks/>
          </p:cNvCxnSpPr>
          <p:nvPr/>
        </p:nvCxnSpPr>
        <p:spPr>
          <a:xfrm flipH="1">
            <a:off x="4269757" y="6796314"/>
            <a:ext cx="1756229" cy="0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텍스트 개체 틀 5">
            <a:extLst>
              <a:ext uri="{FF2B5EF4-FFF2-40B4-BE49-F238E27FC236}">
                <a16:creationId xmlns:a16="http://schemas.microsoft.com/office/drawing/2014/main" id="{5B7CED4A-4BE9-4BEE-9017-55C8F0F1CDBD}"/>
              </a:ext>
            </a:extLst>
          </p:cNvPr>
          <p:cNvSpPr txBox="1">
            <a:spLocks/>
          </p:cNvSpPr>
          <p:nvPr/>
        </p:nvSpPr>
        <p:spPr>
          <a:xfrm>
            <a:off x="501408" y="3142704"/>
            <a:ext cx="6131616" cy="2831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>
                <a:solidFill>
                  <a:srgbClr val="20212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- </a:t>
            </a:r>
            <a:r>
              <a:rPr lang="ko-KR" altLang="en-US" sz="1600" dirty="0">
                <a:solidFill>
                  <a:srgbClr val="20212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포트 </a:t>
            </a:r>
            <a:r>
              <a:rPr lang="en-US" altLang="ko-KR" sz="1600" dirty="0">
                <a:solidFill>
                  <a:srgbClr val="20212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CLOSE : ICMP Unreachable </a:t>
            </a:r>
            <a:r>
              <a:rPr lang="ko-KR" altLang="en-US" sz="1600" dirty="0">
                <a:solidFill>
                  <a:srgbClr val="20212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회신</a:t>
            </a:r>
          </a:p>
        </p:txBody>
      </p:sp>
      <p:sp>
        <p:nvSpPr>
          <p:cNvPr id="41" name="텍스트 개체 틀 5">
            <a:extLst>
              <a:ext uri="{FF2B5EF4-FFF2-40B4-BE49-F238E27FC236}">
                <a16:creationId xmlns:a16="http://schemas.microsoft.com/office/drawing/2014/main" id="{98819100-5DDA-4854-AE62-EB8B7B7B191E}"/>
              </a:ext>
            </a:extLst>
          </p:cNvPr>
          <p:cNvSpPr txBox="1">
            <a:spLocks/>
          </p:cNvSpPr>
          <p:nvPr/>
        </p:nvSpPr>
        <p:spPr>
          <a:xfrm>
            <a:off x="1038436" y="4498018"/>
            <a:ext cx="2372419" cy="2952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b="1" dirty="0">
                <a:solidFill>
                  <a:srgbClr val="20212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&lt; Port Open &gt;</a:t>
            </a:r>
            <a:endParaRPr lang="ko-KR" altLang="en-US" sz="1600" b="1" dirty="0">
              <a:solidFill>
                <a:srgbClr val="202122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2" name="텍스트 개체 틀 5">
            <a:extLst>
              <a:ext uri="{FF2B5EF4-FFF2-40B4-BE49-F238E27FC236}">
                <a16:creationId xmlns:a16="http://schemas.microsoft.com/office/drawing/2014/main" id="{9350517C-E32E-42D4-AFD1-E239C1F03548}"/>
              </a:ext>
            </a:extLst>
          </p:cNvPr>
          <p:cNvSpPr txBox="1">
            <a:spLocks/>
          </p:cNvSpPr>
          <p:nvPr/>
        </p:nvSpPr>
        <p:spPr>
          <a:xfrm>
            <a:off x="4442039" y="4498018"/>
            <a:ext cx="2372419" cy="2952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b="1" dirty="0">
                <a:solidFill>
                  <a:srgbClr val="20212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&lt; Port Close &gt;</a:t>
            </a:r>
            <a:endParaRPr lang="ko-KR" altLang="en-US" sz="1600" b="1" dirty="0">
              <a:solidFill>
                <a:srgbClr val="202122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3" name="텍스트 개체 틀 5">
            <a:extLst>
              <a:ext uri="{FF2B5EF4-FFF2-40B4-BE49-F238E27FC236}">
                <a16:creationId xmlns:a16="http://schemas.microsoft.com/office/drawing/2014/main" id="{84E94F90-8C61-4229-97DC-8AF0F022E4F8}"/>
              </a:ext>
            </a:extLst>
          </p:cNvPr>
          <p:cNvSpPr txBox="1">
            <a:spLocks/>
          </p:cNvSpPr>
          <p:nvPr/>
        </p:nvSpPr>
        <p:spPr>
          <a:xfrm>
            <a:off x="443352" y="7924911"/>
            <a:ext cx="5913238" cy="30479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b="1" dirty="0">
                <a:solidFill>
                  <a:srgbClr val="20212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사용 시스템</a:t>
            </a:r>
          </a:p>
        </p:txBody>
      </p:sp>
      <p:sp>
        <p:nvSpPr>
          <p:cNvPr id="44" name="텍스트 개체 틀 5">
            <a:extLst>
              <a:ext uri="{FF2B5EF4-FFF2-40B4-BE49-F238E27FC236}">
                <a16:creationId xmlns:a16="http://schemas.microsoft.com/office/drawing/2014/main" id="{AE2CBEA1-FE0A-4112-A67B-4B10D879E237}"/>
              </a:ext>
            </a:extLst>
          </p:cNvPr>
          <p:cNvSpPr txBox="1">
            <a:spLocks/>
          </p:cNvSpPr>
          <p:nvPr/>
        </p:nvSpPr>
        <p:spPr>
          <a:xfrm>
            <a:off x="617523" y="8164919"/>
            <a:ext cx="6131616" cy="2831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>
                <a:solidFill>
                  <a:srgbClr val="20212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CentOS 7 : DNS (53)</a:t>
            </a:r>
            <a:endParaRPr lang="ko-KR" altLang="en-US" sz="1600" dirty="0">
              <a:solidFill>
                <a:srgbClr val="202122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5" name="텍스트 개체 틀 5">
            <a:extLst>
              <a:ext uri="{FF2B5EF4-FFF2-40B4-BE49-F238E27FC236}">
                <a16:creationId xmlns:a16="http://schemas.microsoft.com/office/drawing/2014/main" id="{594634B8-50F1-47C2-BBEF-9E25CFCD6929}"/>
              </a:ext>
            </a:extLst>
          </p:cNvPr>
          <p:cNvSpPr txBox="1">
            <a:spLocks/>
          </p:cNvSpPr>
          <p:nvPr/>
        </p:nvSpPr>
        <p:spPr>
          <a:xfrm>
            <a:off x="617523" y="8404487"/>
            <a:ext cx="6131616" cy="2831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>
                <a:solidFill>
                  <a:srgbClr val="20212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Kali Linux : </a:t>
            </a:r>
            <a:r>
              <a:rPr lang="en-US" altLang="ko-KR" sz="1600" dirty="0" err="1">
                <a:solidFill>
                  <a:srgbClr val="20212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nmap</a:t>
            </a:r>
            <a:r>
              <a:rPr lang="en-US" altLang="ko-KR" sz="1600" dirty="0">
                <a:solidFill>
                  <a:srgbClr val="20212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CMD</a:t>
            </a:r>
            <a:endParaRPr lang="ko-KR" altLang="en-US" sz="1600" dirty="0">
              <a:solidFill>
                <a:srgbClr val="202122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1731568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F221A1-287D-4574-88F0-4B1757AE783B}"/>
              </a:ext>
            </a:extLst>
          </p:cNvPr>
          <p:cNvSpPr/>
          <p:nvPr/>
        </p:nvSpPr>
        <p:spPr>
          <a:xfrm>
            <a:off x="254004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제목 3">
            <a:extLst>
              <a:ext uri="{FF2B5EF4-FFF2-40B4-BE49-F238E27FC236}">
                <a16:creationId xmlns:a16="http://schemas.microsoft.com/office/drawing/2014/main" id="{B3443ADE-1D9D-4A28-A056-276AC21D4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927100"/>
            <a:ext cx="5913238" cy="698500"/>
          </a:xfrm>
        </p:spPr>
        <p:txBody>
          <a:bodyPr anchor="ctr">
            <a:normAutofit/>
          </a:bodyPr>
          <a:lstStyle/>
          <a:p>
            <a:pPr algn="ctr"/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3.  UDP Open Scan </a:t>
            </a:r>
            <a:r>
              <a:rPr lang="en-US" altLang="ko-KR" sz="20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(</a:t>
            </a:r>
            <a:r>
              <a:rPr lang="ko-KR" altLang="en-US" sz="20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계속</a:t>
            </a:r>
            <a:r>
              <a:rPr lang="en-US" altLang="ko-KR" sz="20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)</a:t>
            </a:r>
            <a:endParaRPr lang="ko-KR" altLang="en-US" sz="2800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3E9B8CE0-892E-4EDC-A835-56924FCBC521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000" dirty="0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NMAP</a:t>
            </a:r>
            <a:endParaRPr lang="ko-KR" altLang="en-US" sz="2000" dirty="0">
              <a:solidFill>
                <a:schemeClr val="bg1"/>
              </a:solidFill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1A3BA57-7F0B-48CE-857F-14A3DDDC6B25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텍스트 개체 틀 5">
            <a:extLst>
              <a:ext uri="{FF2B5EF4-FFF2-40B4-BE49-F238E27FC236}">
                <a16:creationId xmlns:a16="http://schemas.microsoft.com/office/drawing/2014/main" id="{A1AEE580-ED5F-4E9F-A9D1-3F63F797F7A5}"/>
              </a:ext>
            </a:extLst>
          </p:cNvPr>
          <p:cNvSpPr txBox="1">
            <a:spLocks/>
          </p:cNvSpPr>
          <p:nvPr/>
        </p:nvSpPr>
        <p:spPr>
          <a:xfrm>
            <a:off x="443352" y="2918999"/>
            <a:ext cx="5913238" cy="30479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b="1" dirty="0">
                <a:solidFill>
                  <a:srgbClr val="20212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&lt;Kali &gt;</a:t>
            </a:r>
            <a:endParaRPr lang="ko-KR" altLang="en-US" sz="1600" b="1" dirty="0">
              <a:solidFill>
                <a:srgbClr val="202122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3" name="텍스트 개체 틀 5">
            <a:extLst>
              <a:ext uri="{FF2B5EF4-FFF2-40B4-BE49-F238E27FC236}">
                <a16:creationId xmlns:a16="http://schemas.microsoft.com/office/drawing/2014/main" id="{DBAB9B20-5F32-42E8-984F-0E2A18797C7D}"/>
              </a:ext>
            </a:extLst>
          </p:cNvPr>
          <p:cNvSpPr txBox="1">
            <a:spLocks/>
          </p:cNvSpPr>
          <p:nvPr/>
        </p:nvSpPr>
        <p:spPr>
          <a:xfrm>
            <a:off x="690758" y="3322267"/>
            <a:ext cx="5665832" cy="364365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# </a:t>
            </a:r>
            <a:r>
              <a:rPr lang="en-US" altLang="ko-KR" sz="18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wireshark</a:t>
            </a:r>
            <a:r>
              <a:rPr lang="en-US" altLang="ko-KR" sz="18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&amp;   </a:t>
            </a:r>
          </a:p>
        </p:txBody>
      </p:sp>
      <p:sp>
        <p:nvSpPr>
          <p:cNvPr id="44" name="텍스트 개체 틀 5">
            <a:extLst>
              <a:ext uri="{FF2B5EF4-FFF2-40B4-BE49-F238E27FC236}">
                <a16:creationId xmlns:a16="http://schemas.microsoft.com/office/drawing/2014/main" id="{C6579A5F-2E0E-4D68-8B6D-7DB3DD9160E0}"/>
              </a:ext>
            </a:extLst>
          </p:cNvPr>
          <p:cNvSpPr txBox="1">
            <a:spLocks/>
          </p:cNvSpPr>
          <p:nvPr/>
        </p:nvSpPr>
        <p:spPr>
          <a:xfrm>
            <a:off x="864264" y="3716453"/>
            <a:ext cx="5492322" cy="3360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>
                <a:solidFill>
                  <a:srgbClr val="20212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Filter : !</a:t>
            </a:r>
            <a:r>
              <a:rPr lang="en-US" altLang="ko-KR" sz="1600" dirty="0" err="1">
                <a:solidFill>
                  <a:srgbClr val="20212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arp</a:t>
            </a:r>
            <a:r>
              <a:rPr lang="en-US" altLang="ko-KR" sz="1600" dirty="0">
                <a:solidFill>
                  <a:srgbClr val="20212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&amp;&amp; </a:t>
            </a:r>
            <a:r>
              <a:rPr lang="en-US" altLang="ko-KR" sz="1600" dirty="0" err="1">
                <a:solidFill>
                  <a:srgbClr val="20212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ip.addr</a:t>
            </a:r>
            <a:r>
              <a:rPr lang="en-US" altLang="ko-KR" sz="1600" dirty="0">
                <a:solidFill>
                  <a:srgbClr val="20212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== 192.168.0.107</a:t>
            </a:r>
            <a:endParaRPr lang="ko-KR" altLang="en-US" sz="1600" dirty="0">
              <a:solidFill>
                <a:srgbClr val="202122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5" name="텍스트 개체 틀 5">
            <a:extLst>
              <a:ext uri="{FF2B5EF4-FFF2-40B4-BE49-F238E27FC236}">
                <a16:creationId xmlns:a16="http://schemas.microsoft.com/office/drawing/2014/main" id="{FB7F4A49-724F-4879-AECD-B52DCB6D7685}"/>
              </a:ext>
            </a:extLst>
          </p:cNvPr>
          <p:cNvSpPr txBox="1">
            <a:spLocks/>
          </p:cNvSpPr>
          <p:nvPr/>
        </p:nvSpPr>
        <p:spPr>
          <a:xfrm>
            <a:off x="690758" y="4384740"/>
            <a:ext cx="5665832" cy="364365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# </a:t>
            </a:r>
            <a:r>
              <a:rPr lang="en-US" altLang="ko-KR" sz="18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nmap</a:t>
            </a:r>
            <a:r>
              <a:rPr lang="en-US" altLang="ko-KR" sz="18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–</a:t>
            </a:r>
            <a:r>
              <a:rPr lang="en-US" altLang="ko-KR" sz="18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sU</a:t>
            </a:r>
            <a:r>
              <a:rPr lang="en-US" altLang="ko-KR" sz="18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–p 53 192.168.0.107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72FAA6B-7656-40D8-B5A9-F7D93A7210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756" y="4764049"/>
            <a:ext cx="5665831" cy="1542231"/>
          </a:xfrm>
          <a:prstGeom prst="rect">
            <a:avLst/>
          </a:prstGeom>
        </p:spPr>
      </p:pic>
      <p:sp>
        <p:nvSpPr>
          <p:cNvPr id="46" name="텍스트 개체 틀 5">
            <a:extLst>
              <a:ext uri="{FF2B5EF4-FFF2-40B4-BE49-F238E27FC236}">
                <a16:creationId xmlns:a16="http://schemas.microsoft.com/office/drawing/2014/main" id="{3DBC9881-DD57-49E3-9A17-C28870D9CE23}"/>
              </a:ext>
            </a:extLst>
          </p:cNvPr>
          <p:cNvSpPr txBox="1">
            <a:spLocks/>
          </p:cNvSpPr>
          <p:nvPr/>
        </p:nvSpPr>
        <p:spPr>
          <a:xfrm>
            <a:off x="443352" y="1948358"/>
            <a:ext cx="5913238" cy="30479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b="1" dirty="0">
                <a:solidFill>
                  <a:srgbClr val="20212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&lt; CentOS 7 &gt;</a:t>
            </a:r>
            <a:endParaRPr lang="ko-KR" altLang="en-US" sz="1600" b="1" dirty="0">
              <a:solidFill>
                <a:srgbClr val="202122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7" name="텍스트 개체 틀 5">
            <a:extLst>
              <a:ext uri="{FF2B5EF4-FFF2-40B4-BE49-F238E27FC236}">
                <a16:creationId xmlns:a16="http://schemas.microsoft.com/office/drawing/2014/main" id="{5782A7C6-253E-4462-A08E-8DC5AF561C35}"/>
              </a:ext>
            </a:extLst>
          </p:cNvPr>
          <p:cNvSpPr txBox="1">
            <a:spLocks/>
          </p:cNvSpPr>
          <p:nvPr/>
        </p:nvSpPr>
        <p:spPr>
          <a:xfrm>
            <a:off x="690758" y="2217017"/>
            <a:ext cx="5665832" cy="364365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# </a:t>
            </a:r>
            <a:r>
              <a:rPr lang="en-US" altLang="ko-KR" sz="18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systemctl</a:t>
            </a:r>
            <a:r>
              <a:rPr lang="en-US" altLang="ko-KR" sz="18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start named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2D8354A-3BAA-455C-B383-38EAB5F47D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756" y="6392326"/>
            <a:ext cx="5665830" cy="3130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3422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F221A1-287D-4574-88F0-4B1757AE783B}"/>
              </a:ext>
            </a:extLst>
          </p:cNvPr>
          <p:cNvSpPr/>
          <p:nvPr/>
        </p:nvSpPr>
        <p:spPr>
          <a:xfrm>
            <a:off x="254004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제목 3">
            <a:extLst>
              <a:ext uri="{FF2B5EF4-FFF2-40B4-BE49-F238E27FC236}">
                <a16:creationId xmlns:a16="http://schemas.microsoft.com/office/drawing/2014/main" id="{B3443ADE-1D9D-4A28-A056-276AC21D4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927100"/>
            <a:ext cx="5913238" cy="698500"/>
          </a:xfrm>
        </p:spPr>
        <p:txBody>
          <a:bodyPr anchor="ctr">
            <a:normAutofit/>
          </a:bodyPr>
          <a:lstStyle/>
          <a:p>
            <a:pPr algn="ctr"/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3.  UDP Open Scan </a:t>
            </a:r>
            <a:r>
              <a:rPr lang="en-US" altLang="ko-KR" sz="20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(</a:t>
            </a:r>
            <a:r>
              <a:rPr lang="ko-KR" altLang="en-US" sz="20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계속</a:t>
            </a:r>
            <a:r>
              <a:rPr lang="en-US" altLang="ko-KR" sz="20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)</a:t>
            </a:r>
            <a:endParaRPr lang="ko-KR" altLang="en-US" sz="2800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3E9B8CE0-892E-4EDC-A835-56924FCBC521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000" dirty="0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NMAP</a:t>
            </a:r>
            <a:endParaRPr lang="ko-KR" altLang="en-US" sz="2000" dirty="0">
              <a:solidFill>
                <a:schemeClr val="bg1"/>
              </a:solidFill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1A3BA57-7F0B-48CE-857F-14A3DDDC6B25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텍스트 개체 틀 5">
            <a:extLst>
              <a:ext uri="{FF2B5EF4-FFF2-40B4-BE49-F238E27FC236}">
                <a16:creationId xmlns:a16="http://schemas.microsoft.com/office/drawing/2014/main" id="{A1AEE580-ED5F-4E9F-A9D1-3F63F797F7A5}"/>
              </a:ext>
            </a:extLst>
          </p:cNvPr>
          <p:cNvSpPr txBox="1">
            <a:spLocks/>
          </p:cNvSpPr>
          <p:nvPr/>
        </p:nvSpPr>
        <p:spPr>
          <a:xfrm>
            <a:off x="443352" y="2918999"/>
            <a:ext cx="5913238" cy="30479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b="1" dirty="0">
                <a:solidFill>
                  <a:srgbClr val="20212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&lt;Kali &gt;</a:t>
            </a:r>
            <a:endParaRPr lang="ko-KR" altLang="en-US" sz="1600" b="1" dirty="0">
              <a:solidFill>
                <a:srgbClr val="202122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3" name="텍스트 개체 틀 5">
            <a:extLst>
              <a:ext uri="{FF2B5EF4-FFF2-40B4-BE49-F238E27FC236}">
                <a16:creationId xmlns:a16="http://schemas.microsoft.com/office/drawing/2014/main" id="{DBAB9B20-5F32-42E8-984F-0E2A18797C7D}"/>
              </a:ext>
            </a:extLst>
          </p:cNvPr>
          <p:cNvSpPr txBox="1">
            <a:spLocks/>
          </p:cNvSpPr>
          <p:nvPr/>
        </p:nvSpPr>
        <p:spPr>
          <a:xfrm>
            <a:off x="690758" y="3322267"/>
            <a:ext cx="5665832" cy="364365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# </a:t>
            </a:r>
            <a:r>
              <a:rPr lang="en-US" altLang="ko-KR" sz="18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wireshark</a:t>
            </a:r>
            <a:r>
              <a:rPr lang="en-US" altLang="ko-KR" sz="18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&amp;   </a:t>
            </a:r>
          </a:p>
        </p:txBody>
      </p:sp>
      <p:sp>
        <p:nvSpPr>
          <p:cNvPr id="44" name="텍스트 개체 틀 5">
            <a:extLst>
              <a:ext uri="{FF2B5EF4-FFF2-40B4-BE49-F238E27FC236}">
                <a16:creationId xmlns:a16="http://schemas.microsoft.com/office/drawing/2014/main" id="{C6579A5F-2E0E-4D68-8B6D-7DB3DD9160E0}"/>
              </a:ext>
            </a:extLst>
          </p:cNvPr>
          <p:cNvSpPr txBox="1">
            <a:spLocks/>
          </p:cNvSpPr>
          <p:nvPr/>
        </p:nvSpPr>
        <p:spPr>
          <a:xfrm>
            <a:off x="864264" y="3716453"/>
            <a:ext cx="5492322" cy="3360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>
                <a:solidFill>
                  <a:srgbClr val="20212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Filter : !</a:t>
            </a:r>
            <a:r>
              <a:rPr lang="en-US" altLang="ko-KR" sz="1600" dirty="0" err="1">
                <a:solidFill>
                  <a:srgbClr val="20212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arp</a:t>
            </a:r>
            <a:r>
              <a:rPr lang="en-US" altLang="ko-KR" sz="1600" dirty="0">
                <a:solidFill>
                  <a:srgbClr val="20212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&amp;&amp; </a:t>
            </a:r>
            <a:r>
              <a:rPr lang="en-US" altLang="ko-KR" sz="1600" dirty="0" err="1">
                <a:solidFill>
                  <a:srgbClr val="20212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ip.addr</a:t>
            </a:r>
            <a:r>
              <a:rPr lang="en-US" altLang="ko-KR" sz="1600" dirty="0">
                <a:solidFill>
                  <a:srgbClr val="20212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== 192.168.0.107</a:t>
            </a:r>
            <a:endParaRPr lang="ko-KR" altLang="en-US" sz="1600" dirty="0">
              <a:solidFill>
                <a:srgbClr val="202122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5" name="텍스트 개체 틀 5">
            <a:extLst>
              <a:ext uri="{FF2B5EF4-FFF2-40B4-BE49-F238E27FC236}">
                <a16:creationId xmlns:a16="http://schemas.microsoft.com/office/drawing/2014/main" id="{FB7F4A49-724F-4879-AECD-B52DCB6D7685}"/>
              </a:ext>
            </a:extLst>
          </p:cNvPr>
          <p:cNvSpPr txBox="1">
            <a:spLocks/>
          </p:cNvSpPr>
          <p:nvPr/>
        </p:nvSpPr>
        <p:spPr>
          <a:xfrm>
            <a:off x="690758" y="4384740"/>
            <a:ext cx="5665832" cy="364365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# </a:t>
            </a:r>
            <a:r>
              <a:rPr lang="en-US" altLang="ko-KR" sz="18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nmap</a:t>
            </a:r>
            <a:r>
              <a:rPr lang="en-US" altLang="ko-KR" sz="18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–</a:t>
            </a:r>
            <a:r>
              <a:rPr lang="en-US" altLang="ko-KR" sz="18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sU</a:t>
            </a:r>
            <a:r>
              <a:rPr lang="en-US" altLang="ko-KR" sz="18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–p 53 192.168.0.107</a:t>
            </a:r>
          </a:p>
        </p:txBody>
      </p:sp>
      <p:sp>
        <p:nvSpPr>
          <p:cNvPr id="46" name="텍스트 개체 틀 5">
            <a:extLst>
              <a:ext uri="{FF2B5EF4-FFF2-40B4-BE49-F238E27FC236}">
                <a16:creationId xmlns:a16="http://schemas.microsoft.com/office/drawing/2014/main" id="{3DBC9881-DD57-49E3-9A17-C28870D9CE23}"/>
              </a:ext>
            </a:extLst>
          </p:cNvPr>
          <p:cNvSpPr txBox="1">
            <a:spLocks/>
          </p:cNvSpPr>
          <p:nvPr/>
        </p:nvSpPr>
        <p:spPr>
          <a:xfrm>
            <a:off x="443352" y="1948358"/>
            <a:ext cx="5913238" cy="30479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b="1" dirty="0">
                <a:solidFill>
                  <a:srgbClr val="20212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&lt; CentOS 7 &gt;</a:t>
            </a:r>
            <a:endParaRPr lang="ko-KR" altLang="en-US" sz="1600" b="1" dirty="0">
              <a:solidFill>
                <a:srgbClr val="202122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7" name="텍스트 개체 틀 5">
            <a:extLst>
              <a:ext uri="{FF2B5EF4-FFF2-40B4-BE49-F238E27FC236}">
                <a16:creationId xmlns:a16="http://schemas.microsoft.com/office/drawing/2014/main" id="{5782A7C6-253E-4462-A08E-8DC5AF561C35}"/>
              </a:ext>
            </a:extLst>
          </p:cNvPr>
          <p:cNvSpPr txBox="1">
            <a:spLocks/>
          </p:cNvSpPr>
          <p:nvPr/>
        </p:nvSpPr>
        <p:spPr>
          <a:xfrm>
            <a:off x="690758" y="2217017"/>
            <a:ext cx="5665832" cy="364365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# </a:t>
            </a:r>
            <a:r>
              <a:rPr lang="en-US" altLang="ko-KR" sz="18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systemctl</a:t>
            </a:r>
            <a:r>
              <a:rPr lang="en-US" altLang="ko-KR" sz="18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stop named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98F000E-6CA6-4F9A-981B-0A79308544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758" y="6395959"/>
            <a:ext cx="5665828" cy="305569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4646BE1-82B1-4C68-8435-76EEE24519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758" y="4799907"/>
            <a:ext cx="5665828" cy="1498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543258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F221A1-287D-4574-88F0-4B1757AE783B}"/>
              </a:ext>
            </a:extLst>
          </p:cNvPr>
          <p:cNvSpPr/>
          <p:nvPr/>
        </p:nvSpPr>
        <p:spPr>
          <a:xfrm>
            <a:off x="254004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제목 3">
            <a:extLst>
              <a:ext uri="{FF2B5EF4-FFF2-40B4-BE49-F238E27FC236}">
                <a16:creationId xmlns:a16="http://schemas.microsoft.com/office/drawing/2014/main" id="{B3443ADE-1D9D-4A28-A056-276AC21D4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927100"/>
            <a:ext cx="5913238" cy="698500"/>
          </a:xfrm>
        </p:spPr>
        <p:txBody>
          <a:bodyPr anchor="ctr">
            <a:normAutofit/>
          </a:bodyPr>
          <a:lstStyle/>
          <a:p>
            <a:pPr algn="ctr"/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4.  TCP Open Scan</a:t>
            </a:r>
            <a:endParaRPr lang="ko-KR" altLang="en-US" sz="2800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3E9B8CE0-892E-4EDC-A835-56924FCBC521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000" dirty="0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NMAP</a:t>
            </a:r>
            <a:endParaRPr lang="ko-KR" altLang="en-US" sz="2000" dirty="0">
              <a:solidFill>
                <a:schemeClr val="bg1"/>
              </a:solidFill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1A3BA57-7F0B-48CE-857F-14A3DDDC6B25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텍스트 개체 틀 5">
            <a:extLst>
              <a:ext uri="{FF2B5EF4-FFF2-40B4-BE49-F238E27FC236}">
                <a16:creationId xmlns:a16="http://schemas.microsoft.com/office/drawing/2014/main" id="{8783D526-0B76-4C67-93CF-8F69135D46D1}"/>
              </a:ext>
            </a:extLst>
          </p:cNvPr>
          <p:cNvSpPr txBox="1">
            <a:spLocks/>
          </p:cNvSpPr>
          <p:nvPr/>
        </p:nvSpPr>
        <p:spPr>
          <a:xfrm>
            <a:off x="443352" y="2393565"/>
            <a:ext cx="5913238" cy="30479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b="1" dirty="0">
                <a:solidFill>
                  <a:srgbClr val="20212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공격자는 </a:t>
            </a:r>
            <a:r>
              <a:rPr lang="en-US" altLang="ko-KR" sz="1600" b="1" dirty="0">
                <a:solidFill>
                  <a:srgbClr val="20212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TCP SYN </a:t>
            </a:r>
            <a:r>
              <a:rPr lang="ko-KR" altLang="en-US" sz="1600" b="1" dirty="0">
                <a:solidFill>
                  <a:srgbClr val="20212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패킷 전송</a:t>
            </a:r>
          </a:p>
        </p:txBody>
      </p:sp>
      <p:sp>
        <p:nvSpPr>
          <p:cNvPr id="21" name="텍스트 개체 틀 5">
            <a:extLst>
              <a:ext uri="{FF2B5EF4-FFF2-40B4-BE49-F238E27FC236}">
                <a16:creationId xmlns:a16="http://schemas.microsoft.com/office/drawing/2014/main" id="{09C311EC-7002-493D-B2B4-56346E6E52BD}"/>
              </a:ext>
            </a:extLst>
          </p:cNvPr>
          <p:cNvSpPr txBox="1">
            <a:spLocks/>
          </p:cNvSpPr>
          <p:nvPr/>
        </p:nvSpPr>
        <p:spPr>
          <a:xfrm>
            <a:off x="501408" y="2791346"/>
            <a:ext cx="6131616" cy="2831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>
                <a:solidFill>
                  <a:srgbClr val="20212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- </a:t>
            </a:r>
            <a:r>
              <a:rPr lang="ko-KR" altLang="en-US" sz="1600" dirty="0">
                <a:solidFill>
                  <a:srgbClr val="20212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포트 </a:t>
            </a:r>
            <a:r>
              <a:rPr lang="en-US" altLang="ko-KR" sz="1600" dirty="0">
                <a:solidFill>
                  <a:srgbClr val="20212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OPEN : SYN/ACK </a:t>
            </a:r>
            <a:r>
              <a:rPr lang="ko-KR" altLang="en-US" sz="1600" dirty="0">
                <a:solidFill>
                  <a:srgbClr val="20212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패킷 회신 후 </a:t>
            </a:r>
            <a:r>
              <a:rPr lang="en-US" altLang="ko-KR" sz="1600" dirty="0">
                <a:solidFill>
                  <a:srgbClr val="20212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ACK </a:t>
            </a:r>
            <a:r>
              <a:rPr lang="ko-KR" altLang="en-US" sz="1600" dirty="0">
                <a:solidFill>
                  <a:srgbClr val="20212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전송</a:t>
            </a:r>
          </a:p>
        </p:txBody>
      </p:sp>
      <p:sp>
        <p:nvSpPr>
          <p:cNvPr id="31" name="텍스트 개체 틀 5">
            <a:extLst>
              <a:ext uri="{FF2B5EF4-FFF2-40B4-BE49-F238E27FC236}">
                <a16:creationId xmlns:a16="http://schemas.microsoft.com/office/drawing/2014/main" id="{C1952A94-1D10-4003-A9E4-6D783ECB921D}"/>
              </a:ext>
            </a:extLst>
          </p:cNvPr>
          <p:cNvSpPr txBox="1">
            <a:spLocks/>
          </p:cNvSpPr>
          <p:nvPr/>
        </p:nvSpPr>
        <p:spPr>
          <a:xfrm>
            <a:off x="1436913" y="5467031"/>
            <a:ext cx="1233713" cy="2831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b="1" dirty="0">
                <a:solidFill>
                  <a:srgbClr val="20212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SYN</a:t>
            </a:r>
            <a:endParaRPr lang="ko-KR" altLang="en-US" sz="1600" b="1" dirty="0">
              <a:solidFill>
                <a:srgbClr val="202122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743E8DD9-9BF0-464A-8D15-D8F1242B029A}"/>
              </a:ext>
            </a:extLst>
          </p:cNvPr>
          <p:cNvCxnSpPr/>
          <p:nvPr/>
        </p:nvCxnSpPr>
        <p:spPr>
          <a:xfrm>
            <a:off x="740229" y="5210628"/>
            <a:ext cx="0" cy="2293257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6EBD1858-1688-4C9C-8520-DE0F312FA109}"/>
              </a:ext>
            </a:extLst>
          </p:cNvPr>
          <p:cNvCxnSpPr/>
          <p:nvPr/>
        </p:nvCxnSpPr>
        <p:spPr>
          <a:xfrm>
            <a:off x="2670623" y="5210628"/>
            <a:ext cx="0" cy="2293257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92432CF4-23CD-4A29-8A95-BC80AC295AC7}"/>
              </a:ext>
            </a:extLst>
          </p:cNvPr>
          <p:cNvCxnSpPr>
            <a:cxnSpLocks/>
          </p:cNvCxnSpPr>
          <p:nvPr/>
        </p:nvCxnSpPr>
        <p:spPr>
          <a:xfrm>
            <a:off x="798285" y="5823857"/>
            <a:ext cx="1799771" cy="0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6ED0BBCB-980E-4D60-B4E5-517E7430CBCE}"/>
              </a:ext>
            </a:extLst>
          </p:cNvPr>
          <p:cNvCxnSpPr>
            <a:cxnSpLocks/>
          </p:cNvCxnSpPr>
          <p:nvPr/>
        </p:nvCxnSpPr>
        <p:spPr>
          <a:xfrm flipH="1">
            <a:off x="841827" y="6360886"/>
            <a:ext cx="1756229" cy="0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텍스트 개체 틀 5">
            <a:extLst>
              <a:ext uri="{FF2B5EF4-FFF2-40B4-BE49-F238E27FC236}">
                <a16:creationId xmlns:a16="http://schemas.microsoft.com/office/drawing/2014/main" id="{5CAE0CF9-DFC2-46A1-AF6C-B6C3BCD16579}"/>
              </a:ext>
            </a:extLst>
          </p:cNvPr>
          <p:cNvSpPr txBox="1">
            <a:spLocks/>
          </p:cNvSpPr>
          <p:nvPr/>
        </p:nvSpPr>
        <p:spPr>
          <a:xfrm>
            <a:off x="1248226" y="6004059"/>
            <a:ext cx="1233713" cy="2831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b="1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SYN/ACK</a:t>
            </a:r>
            <a:endParaRPr lang="ko-KR" altLang="en-US" sz="1600" b="1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4" name="텍스트 개체 틀 5">
            <a:extLst>
              <a:ext uri="{FF2B5EF4-FFF2-40B4-BE49-F238E27FC236}">
                <a16:creationId xmlns:a16="http://schemas.microsoft.com/office/drawing/2014/main" id="{948FFE18-57FC-40E4-B209-952F7A29ED0A}"/>
              </a:ext>
            </a:extLst>
          </p:cNvPr>
          <p:cNvSpPr txBox="1">
            <a:spLocks/>
          </p:cNvSpPr>
          <p:nvPr/>
        </p:nvSpPr>
        <p:spPr>
          <a:xfrm>
            <a:off x="372264" y="4882791"/>
            <a:ext cx="803385" cy="2952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solidFill>
                  <a:srgbClr val="20212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600" dirty="0">
                <a:solidFill>
                  <a:srgbClr val="20212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공격자</a:t>
            </a:r>
          </a:p>
        </p:txBody>
      </p:sp>
      <p:sp>
        <p:nvSpPr>
          <p:cNvPr id="25" name="텍스트 개체 틀 5">
            <a:extLst>
              <a:ext uri="{FF2B5EF4-FFF2-40B4-BE49-F238E27FC236}">
                <a16:creationId xmlns:a16="http://schemas.microsoft.com/office/drawing/2014/main" id="{2E4BC948-EED6-48D5-BDEF-AF27AEDD4AFA}"/>
              </a:ext>
            </a:extLst>
          </p:cNvPr>
          <p:cNvSpPr txBox="1">
            <a:spLocks/>
          </p:cNvSpPr>
          <p:nvPr/>
        </p:nvSpPr>
        <p:spPr>
          <a:xfrm>
            <a:off x="2254418" y="4882791"/>
            <a:ext cx="803385" cy="2952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>
                <a:solidFill>
                  <a:srgbClr val="20212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600" dirty="0">
                <a:solidFill>
                  <a:srgbClr val="20212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피해자</a:t>
            </a: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158B9B33-9799-469F-BCC4-C9EB7F724640}"/>
              </a:ext>
            </a:extLst>
          </p:cNvPr>
          <p:cNvCxnSpPr/>
          <p:nvPr/>
        </p:nvCxnSpPr>
        <p:spPr>
          <a:xfrm>
            <a:off x="4153650" y="5210628"/>
            <a:ext cx="0" cy="2293257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47F4EDB2-0593-4DB2-8161-897D7FF66BF1}"/>
              </a:ext>
            </a:extLst>
          </p:cNvPr>
          <p:cNvCxnSpPr/>
          <p:nvPr/>
        </p:nvCxnSpPr>
        <p:spPr>
          <a:xfrm>
            <a:off x="6084044" y="5210628"/>
            <a:ext cx="0" cy="2293257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텍스트 개체 틀 5">
            <a:extLst>
              <a:ext uri="{FF2B5EF4-FFF2-40B4-BE49-F238E27FC236}">
                <a16:creationId xmlns:a16="http://schemas.microsoft.com/office/drawing/2014/main" id="{EBA6E00F-9D20-4E0E-A348-47B8BF759D10}"/>
              </a:ext>
            </a:extLst>
          </p:cNvPr>
          <p:cNvSpPr txBox="1">
            <a:spLocks/>
          </p:cNvSpPr>
          <p:nvPr/>
        </p:nvSpPr>
        <p:spPr>
          <a:xfrm>
            <a:off x="4676161" y="6004059"/>
            <a:ext cx="1978643" cy="28309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b="1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RST/ACK</a:t>
            </a:r>
            <a:endParaRPr lang="ko-KR" altLang="en-US" sz="1600" b="1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6" name="텍스트 개체 틀 5">
            <a:extLst>
              <a:ext uri="{FF2B5EF4-FFF2-40B4-BE49-F238E27FC236}">
                <a16:creationId xmlns:a16="http://schemas.microsoft.com/office/drawing/2014/main" id="{56A21B21-A9A0-441A-A823-DA25E10C40EF}"/>
              </a:ext>
            </a:extLst>
          </p:cNvPr>
          <p:cNvSpPr txBox="1">
            <a:spLocks/>
          </p:cNvSpPr>
          <p:nvPr/>
        </p:nvSpPr>
        <p:spPr>
          <a:xfrm>
            <a:off x="3785679" y="4882791"/>
            <a:ext cx="803385" cy="2952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>
                <a:solidFill>
                  <a:srgbClr val="20212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600" dirty="0">
                <a:solidFill>
                  <a:srgbClr val="20212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공격자</a:t>
            </a:r>
          </a:p>
        </p:txBody>
      </p:sp>
      <p:sp>
        <p:nvSpPr>
          <p:cNvPr id="37" name="텍스트 개체 틀 5">
            <a:extLst>
              <a:ext uri="{FF2B5EF4-FFF2-40B4-BE49-F238E27FC236}">
                <a16:creationId xmlns:a16="http://schemas.microsoft.com/office/drawing/2014/main" id="{7B77FDEF-94C5-4414-A4E5-D75A92C92428}"/>
              </a:ext>
            </a:extLst>
          </p:cNvPr>
          <p:cNvSpPr txBox="1">
            <a:spLocks/>
          </p:cNvSpPr>
          <p:nvPr/>
        </p:nvSpPr>
        <p:spPr>
          <a:xfrm>
            <a:off x="5682351" y="4882791"/>
            <a:ext cx="803385" cy="2952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>
                <a:solidFill>
                  <a:srgbClr val="20212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600" dirty="0">
                <a:solidFill>
                  <a:srgbClr val="20212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피해자</a:t>
            </a: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AAF47D2C-3BB6-4ED1-BE80-DCF82C60792D}"/>
              </a:ext>
            </a:extLst>
          </p:cNvPr>
          <p:cNvCxnSpPr>
            <a:cxnSpLocks/>
          </p:cNvCxnSpPr>
          <p:nvPr/>
        </p:nvCxnSpPr>
        <p:spPr>
          <a:xfrm>
            <a:off x="4240729" y="5823857"/>
            <a:ext cx="1799771" cy="0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C246CCBC-80DA-472E-82E9-FBB3590570EE}"/>
              </a:ext>
            </a:extLst>
          </p:cNvPr>
          <p:cNvCxnSpPr>
            <a:cxnSpLocks/>
          </p:cNvCxnSpPr>
          <p:nvPr/>
        </p:nvCxnSpPr>
        <p:spPr>
          <a:xfrm flipH="1">
            <a:off x="4269757" y="6360886"/>
            <a:ext cx="1756229" cy="0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텍스트 개체 틀 5">
            <a:extLst>
              <a:ext uri="{FF2B5EF4-FFF2-40B4-BE49-F238E27FC236}">
                <a16:creationId xmlns:a16="http://schemas.microsoft.com/office/drawing/2014/main" id="{5B7CED4A-4BE9-4BEE-9017-55C8F0F1CDBD}"/>
              </a:ext>
            </a:extLst>
          </p:cNvPr>
          <p:cNvSpPr txBox="1">
            <a:spLocks/>
          </p:cNvSpPr>
          <p:nvPr/>
        </p:nvSpPr>
        <p:spPr>
          <a:xfrm>
            <a:off x="501408" y="3142704"/>
            <a:ext cx="6131616" cy="2831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>
                <a:solidFill>
                  <a:srgbClr val="20212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- </a:t>
            </a:r>
            <a:r>
              <a:rPr lang="ko-KR" altLang="en-US" sz="1600" dirty="0">
                <a:solidFill>
                  <a:srgbClr val="20212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포트 </a:t>
            </a:r>
            <a:r>
              <a:rPr lang="en-US" altLang="ko-KR" sz="1600" dirty="0">
                <a:solidFill>
                  <a:srgbClr val="20212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CLOSE : RST/ACK </a:t>
            </a:r>
            <a:r>
              <a:rPr lang="ko-KR" altLang="en-US" sz="1600" dirty="0">
                <a:solidFill>
                  <a:srgbClr val="20212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패킷 회신</a:t>
            </a:r>
          </a:p>
        </p:txBody>
      </p:sp>
      <p:sp>
        <p:nvSpPr>
          <p:cNvPr id="41" name="텍스트 개체 틀 5">
            <a:extLst>
              <a:ext uri="{FF2B5EF4-FFF2-40B4-BE49-F238E27FC236}">
                <a16:creationId xmlns:a16="http://schemas.microsoft.com/office/drawing/2014/main" id="{98819100-5DDA-4854-AE62-EB8B7B7B191E}"/>
              </a:ext>
            </a:extLst>
          </p:cNvPr>
          <p:cNvSpPr txBox="1">
            <a:spLocks/>
          </p:cNvSpPr>
          <p:nvPr/>
        </p:nvSpPr>
        <p:spPr>
          <a:xfrm>
            <a:off x="1038436" y="4498018"/>
            <a:ext cx="2372419" cy="2952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b="1" dirty="0">
                <a:solidFill>
                  <a:srgbClr val="20212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&lt; Port Open &gt;</a:t>
            </a:r>
            <a:endParaRPr lang="ko-KR" altLang="en-US" sz="1600" b="1" dirty="0">
              <a:solidFill>
                <a:srgbClr val="202122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2" name="텍스트 개체 틀 5">
            <a:extLst>
              <a:ext uri="{FF2B5EF4-FFF2-40B4-BE49-F238E27FC236}">
                <a16:creationId xmlns:a16="http://schemas.microsoft.com/office/drawing/2014/main" id="{9350517C-E32E-42D4-AFD1-E239C1F03548}"/>
              </a:ext>
            </a:extLst>
          </p:cNvPr>
          <p:cNvSpPr txBox="1">
            <a:spLocks/>
          </p:cNvSpPr>
          <p:nvPr/>
        </p:nvSpPr>
        <p:spPr>
          <a:xfrm>
            <a:off x="4442039" y="4498018"/>
            <a:ext cx="2372419" cy="2952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b="1" dirty="0">
                <a:solidFill>
                  <a:srgbClr val="20212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&lt; Port Close &gt;</a:t>
            </a:r>
            <a:endParaRPr lang="ko-KR" altLang="en-US" sz="1600" b="1" dirty="0">
              <a:solidFill>
                <a:srgbClr val="202122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3" name="텍스트 개체 틀 5">
            <a:extLst>
              <a:ext uri="{FF2B5EF4-FFF2-40B4-BE49-F238E27FC236}">
                <a16:creationId xmlns:a16="http://schemas.microsoft.com/office/drawing/2014/main" id="{84E94F90-8C61-4229-97DC-8AF0F022E4F8}"/>
              </a:ext>
            </a:extLst>
          </p:cNvPr>
          <p:cNvSpPr txBox="1">
            <a:spLocks/>
          </p:cNvSpPr>
          <p:nvPr/>
        </p:nvSpPr>
        <p:spPr>
          <a:xfrm>
            <a:off x="443352" y="7924911"/>
            <a:ext cx="5913238" cy="30479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b="1" dirty="0">
                <a:solidFill>
                  <a:srgbClr val="20212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사용 시스템</a:t>
            </a:r>
          </a:p>
        </p:txBody>
      </p:sp>
      <p:sp>
        <p:nvSpPr>
          <p:cNvPr id="44" name="텍스트 개체 틀 5">
            <a:extLst>
              <a:ext uri="{FF2B5EF4-FFF2-40B4-BE49-F238E27FC236}">
                <a16:creationId xmlns:a16="http://schemas.microsoft.com/office/drawing/2014/main" id="{AE2CBEA1-FE0A-4112-A67B-4B10D879E237}"/>
              </a:ext>
            </a:extLst>
          </p:cNvPr>
          <p:cNvSpPr txBox="1">
            <a:spLocks/>
          </p:cNvSpPr>
          <p:nvPr/>
        </p:nvSpPr>
        <p:spPr>
          <a:xfrm>
            <a:off x="617523" y="8164919"/>
            <a:ext cx="6131616" cy="2831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>
                <a:solidFill>
                  <a:srgbClr val="20212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CentOS 7 : </a:t>
            </a:r>
            <a:r>
              <a:rPr lang="en-US" altLang="ko-KR" sz="1600" dirty="0" err="1">
                <a:solidFill>
                  <a:srgbClr val="20212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sshd</a:t>
            </a:r>
            <a:r>
              <a:rPr lang="en-US" altLang="ko-KR" sz="1600" dirty="0">
                <a:solidFill>
                  <a:srgbClr val="20212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(22)</a:t>
            </a:r>
            <a:endParaRPr lang="ko-KR" altLang="en-US" sz="1600" dirty="0">
              <a:solidFill>
                <a:srgbClr val="202122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5" name="텍스트 개체 틀 5">
            <a:extLst>
              <a:ext uri="{FF2B5EF4-FFF2-40B4-BE49-F238E27FC236}">
                <a16:creationId xmlns:a16="http://schemas.microsoft.com/office/drawing/2014/main" id="{594634B8-50F1-47C2-BBEF-9E25CFCD6929}"/>
              </a:ext>
            </a:extLst>
          </p:cNvPr>
          <p:cNvSpPr txBox="1">
            <a:spLocks/>
          </p:cNvSpPr>
          <p:nvPr/>
        </p:nvSpPr>
        <p:spPr>
          <a:xfrm>
            <a:off x="617523" y="8404487"/>
            <a:ext cx="6131616" cy="2831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>
                <a:solidFill>
                  <a:srgbClr val="20212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Kali Linux : </a:t>
            </a:r>
            <a:r>
              <a:rPr lang="en-US" altLang="ko-KR" sz="1600" dirty="0" err="1">
                <a:solidFill>
                  <a:srgbClr val="20212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nmap</a:t>
            </a:r>
            <a:r>
              <a:rPr lang="en-US" altLang="ko-KR" sz="1600" dirty="0">
                <a:solidFill>
                  <a:srgbClr val="20212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CMD</a:t>
            </a:r>
            <a:endParaRPr lang="ko-KR" altLang="en-US" sz="1600" dirty="0">
              <a:solidFill>
                <a:srgbClr val="202122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2" name="텍스트 개체 틀 5">
            <a:extLst>
              <a:ext uri="{FF2B5EF4-FFF2-40B4-BE49-F238E27FC236}">
                <a16:creationId xmlns:a16="http://schemas.microsoft.com/office/drawing/2014/main" id="{19DB96F7-5588-4DC1-8DBF-F938DBE1B89D}"/>
              </a:ext>
            </a:extLst>
          </p:cNvPr>
          <p:cNvSpPr txBox="1">
            <a:spLocks/>
          </p:cNvSpPr>
          <p:nvPr/>
        </p:nvSpPr>
        <p:spPr>
          <a:xfrm>
            <a:off x="4895850" y="5467031"/>
            <a:ext cx="1233713" cy="2831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b="1" dirty="0">
                <a:solidFill>
                  <a:srgbClr val="20212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SYN</a:t>
            </a:r>
            <a:endParaRPr lang="ko-KR" altLang="en-US" sz="1600" b="1" dirty="0">
              <a:solidFill>
                <a:srgbClr val="202122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777AEB56-E421-46A1-8CC3-F9D946C0C8E6}"/>
              </a:ext>
            </a:extLst>
          </p:cNvPr>
          <p:cNvCxnSpPr>
            <a:cxnSpLocks/>
          </p:cNvCxnSpPr>
          <p:nvPr/>
        </p:nvCxnSpPr>
        <p:spPr>
          <a:xfrm>
            <a:off x="798285" y="6854372"/>
            <a:ext cx="1799771" cy="0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텍스트 개체 틀 5">
            <a:extLst>
              <a:ext uri="{FF2B5EF4-FFF2-40B4-BE49-F238E27FC236}">
                <a16:creationId xmlns:a16="http://schemas.microsoft.com/office/drawing/2014/main" id="{AE6735C1-FC64-425E-97B9-76C0259CB5C9}"/>
              </a:ext>
            </a:extLst>
          </p:cNvPr>
          <p:cNvSpPr txBox="1">
            <a:spLocks/>
          </p:cNvSpPr>
          <p:nvPr/>
        </p:nvSpPr>
        <p:spPr>
          <a:xfrm>
            <a:off x="1436913" y="6541087"/>
            <a:ext cx="1233713" cy="2831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b="1" dirty="0">
                <a:solidFill>
                  <a:srgbClr val="20212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ACK</a:t>
            </a:r>
            <a:endParaRPr lang="ko-KR" altLang="en-US" sz="1600" b="1" dirty="0">
              <a:solidFill>
                <a:srgbClr val="202122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29261950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F221A1-287D-4574-88F0-4B1757AE783B}"/>
              </a:ext>
            </a:extLst>
          </p:cNvPr>
          <p:cNvSpPr/>
          <p:nvPr/>
        </p:nvSpPr>
        <p:spPr>
          <a:xfrm>
            <a:off x="254004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제목 3">
            <a:extLst>
              <a:ext uri="{FF2B5EF4-FFF2-40B4-BE49-F238E27FC236}">
                <a16:creationId xmlns:a16="http://schemas.microsoft.com/office/drawing/2014/main" id="{B3443ADE-1D9D-4A28-A056-276AC21D4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927100"/>
            <a:ext cx="5913238" cy="698500"/>
          </a:xfrm>
        </p:spPr>
        <p:txBody>
          <a:bodyPr anchor="ctr">
            <a:normAutofit/>
          </a:bodyPr>
          <a:lstStyle/>
          <a:p>
            <a:pPr algn="ctr"/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4.  TCP Open Scan </a:t>
            </a:r>
            <a:r>
              <a:rPr lang="en-US" altLang="ko-KR" sz="20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(</a:t>
            </a:r>
            <a:r>
              <a:rPr lang="ko-KR" altLang="en-US" sz="20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계속</a:t>
            </a:r>
            <a:r>
              <a:rPr lang="en-US" altLang="ko-KR" sz="20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)</a:t>
            </a:r>
            <a:endParaRPr lang="ko-KR" altLang="en-US" sz="2800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3E9B8CE0-892E-4EDC-A835-56924FCBC521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000" dirty="0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NMAP</a:t>
            </a:r>
            <a:endParaRPr lang="ko-KR" altLang="en-US" sz="2000" dirty="0">
              <a:solidFill>
                <a:schemeClr val="bg1"/>
              </a:solidFill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1A3BA57-7F0B-48CE-857F-14A3DDDC6B25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텍스트 개체 틀 5">
            <a:extLst>
              <a:ext uri="{FF2B5EF4-FFF2-40B4-BE49-F238E27FC236}">
                <a16:creationId xmlns:a16="http://schemas.microsoft.com/office/drawing/2014/main" id="{A1AEE580-ED5F-4E9F-A9D1-3F63F797F7A5}"/>
              </a:ext>
            </a:extLst>
          </p:cNvPr>
          <p:cNvSpPr txBox="1">
            <a:spLocks/>
          </p:cNvSpPr>
          <p:nvPr/>
        </p:nvSpPr>
        <p:spPr>
          <a:xfrm>
            <a:off x="443352" y="2918999"/>
            <a:ext cx="5913238" cy="30479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b="1" dirty="0">
                <a:solidFill>
                  <a:srgbClr val="20212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&lt;Kali &gt;</a:t>
            </a:r>
            <a:endParaRPr lang="ko-KR" altLang="en-US" sz="1600" b="1" dirty="0">
              <a:solidFill>
                <a:srgbClr val="202122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3" name="텍스트 개체 틀 5">
            <a:extLst>
              <a:ext uri="{FF2B5EF4-FFF2-40B4-BE49-F238E27FC236}">
                <a16:creationId xmlns:a16="http://schemas.microsoft.com/office/drawing/2014/main" id="{DBAB9B20-5F32-42E8-984F-0E2A18797C7D}"/>
              </a:ext>
            </a:extLst>
          </p:cNvPr>
          <p:cNvSpPr txBox="1">
            <a:spLocks/>
          </p:cNvSpPr>
          <p:nvPr/>
        </p:nvSpPr>
        <p:spPr>
          <a:xfrm>
            <a:off x="690758" y="3322267"/>
            <a:ext cx="5665832" cy="364365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# </a:t>
            </a:r>
            <a:r>
              <a:rPr lang="en-US" altLang="ko-KR" sz="18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wireshark</a:t>
            </a:r>
            <a:r>
              <a:rPr lang="en-US" altLang="ko-KR" sz="18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&amp;   </a:t>
            </a:r>
          </a:p>
        </p:txBody>
      </p:sp>
      <p:sp>
        <p:nvSpPr>
          <p:cNvPr id="44" name="텍스트 개체 틀 5">
            <a:extLst>
              <a:ext uri="{FF2B5EF4-FFF2-40B4-BE49-F238E27FC236}">
                <a16:creationId xmlns:a16="http://schemas.microsoft.com/office/drawing/2014/main" id="{C6579A5F-2E0E-4D68-8B6D-7DB3DD9160E0}"/>
              </a:ext>
            </a:extLst>
          </p:cNvPr>
          <p:cNvSpPr txBox="1">
            <a:spLocks/>
          </p:cNvSpPr>
          <p:nvPr/>
        </p:nvSpPr>
        <p:spPr>
          <a:xfrm>
            <a:off x="864264" y="3716453"/>
            <a:ext cx="5492322" cy="3360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>
                <a:solidFill>
                  <a:srgbClr val="20212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Filter : </a:t>
            </a:r>
            <a:r>
              <a:rPr lang="en-US" altLang="ko-KR" sz="1600" dirty="0" err="1">
                <a:solidFill>
                  <a:srgbClr val="20212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ip.addr</a:t>
            </a:r>
            <a:r>
              <a:rPr lang="en-US" altLang="ko-KR" sz="1600" dirty="0">
                <a:solidFill>
                  <a:srgbClr val="20212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== 192.168.0.107</a:t>
            </a:r>
            <a:endParaRPr lang="ko-KR" altLang="en-US" sz="1600" dirty="0">
              <a:solidFill>
                <a:srgbClr val="202122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5" name="텍스트 개체 틀 5">
            <a:extLst>
              <a:ext uri="{FF2B5EF4-FFF2-40B4-BE49-F238E27FC236}">
                <a16:creationId xmlns:a16="http://schemas.microsoft.com/office/drawing/2014/main" id="{FB7F4A49-724F-4879-AECD-B52DCB6D7685}"/>
              </a:ext>
            </a:extLst>
          </p:cNvPr>
          <p:cNvSpPr txBox="1">
            <a:spLocks/>
          </p:cNvSpPr>
          <p:nvPr/>
        </p:nvSpPr>
        <p:spPr>
          <a:xfrm>
            <a:off x="690758" y="4384740"/>
            <a:ext cx="5665832" cy="364365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# </a:t>
            </a:r>
            <a:r>
              <a:rPr lang="en-US" altLang="ko-KR" sz="18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nmap</a:t>
            </a:r>
            <a:r>
              <a:rPr lang="en-US" altLang="ko-KR" sz="18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–</a:t>
            </a:r>
            <a:r>
              <a:rPr lang="en-US" altLang="ko-KR" sz="18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sU</a:t>
            </a:r>
            <a:r>
              <a:rPr lang="en-US" altLang="ko-KR" sz="18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–p 53 192.168.0.107</a:t>
            </a:r>
          </a:p>
        </p:txBody>
      </p:sp>
      <p:sp>
        <p:nvSpPr>
          <p:cNvPr id="46" name="텍스트 개체 틀 5">
            <a:extLst>
              <a:ext uri="{FF2B5EF4-FFF2-40B4-BE49-F238E27FC236}">
                <a16:creationId xmlns:a16="http://schemas.microsoft.com/office/drawing/2014/main" id="{3DBC9881-DD57-49E3-9A17-C28870D9CE23}"/>
              </a:ext>
            </a:extLst>
          </p:cNvPr>
          <p:cNvSpPr txBox="1">
            <a:spLocks/>
          </p:cNvSpPr>
          <p:nvPr/>
        </p:nvSpPr>
        <p:spPr>
          <a:xfrm>
            <a:off x="443352" y="1948358"/>
            <a:ext cx="5913238" cy="30479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b="1" dirty="0">
                <a:solidFill>
                  <a:srgbClr val="20212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&lt; CentOS 7 &gt;</a:t>
            </a:r>
            <a:endParaRPr lang="ko-KR" altLang="en-US" sz="1600" b="1" dirty="0">
              <a:solidFill>
                <a:srgbClr val="202122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7" name="텍스트 개체 틀 5">
            <a:extLst>
              <a:ext uri="{FF2B5EF4-FFF2-40B4-BE49-F238E27FC236}">
                <a16:creationId xmlns:a16="http://schemas.microsoft.com/office/drawing/2014/main" id="{5782A7C6-253E-4462-A08E-8DC5AF561C35}"/>
              </a:ext>
            </a:extLst>
          </p:cNvPr>
          <p:cNvSpPr txBox="1">
            <a:spLocks/>
          </p:cNvSpPr>
          <p:nvPr/>
        </p:nvSpPr>
        <p:spPr>
          <a:xfrm>
            <a:off x="690758" y="2217017"/>
            <a:ext cx="5665832" cy="364365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# </a:t>
            </a:r>
            <a:r>
              <a:rPr lang="en-US" altLang="ko-KR" sz="18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systemctl</a:t>
            </a:r>
            <a:r>
              <a:rPr lang="en-US" altLang="ko-KR" sz="18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start </a:t>
            </a:r>
            <a:r>
              <a:rPr lang="en-US" altLang="ko-KR" sz="18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sshd</a:t>
            </a:r>
            <a:endParaRPr lang="en-US" altLang="ko-KR" sz="1800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7346FAF-E941-4531-A119-1BD83CF27B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758" y="5041454"/>
            <a:ext cx="5665828" cy="84436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3AA5BB5-82EC-45BC-B648-450BAF3689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758" y="6219369"/>
            <a:ext cx="5623707" cy="2126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408243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F221A1-287D-4574-88F0-4B1757AE783B}"/>
              </a:ext>
            </a:extLst>
          </p:cNvPr>
          <p:cNvSpPr/>
          <p:nvPr/>
        </p:nvSpPr>
        <p:spPr>
          <a:xfrm>
            <a:off x="254004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제목 3">
            <a:extLst>
              <a:ext uri="{FF2B5EF4-FFF2-40B4-BE49-F238E27FC236}">
                <a16:creationId xmlns:a16="http://schemas.microsoft.com/office/drawing/2014/main" id="{B3443ADE-1D9D-4A28-A056-276AC21D4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927100"/>
            <a:ext cx="5913238" cy="698500"/>
          </a:xfrm>
        </p:spPr>
        <p:txBody>
          <a:bodyPr anchor="ctr">
            <a:normAutofit/>
          </a:bodyPr>
          <a:lstStyle/>
          <a:p>
            <a:pPr algn="ctr"/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4.  TCP Open Scan </a:t>
            </a:r>
            <a:r>
              <a:rPr lang="en-US" altLang="ko-KR" sz="20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(</a:t>
            </a:r>
            <a:r>
              <a:rPr lang="ko-KR" altLang="en-US" sz="20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계속</a:t>
            </a:r>
            <a:r>
              <a:rPr lang="en-US" altLang="ko-KR" sz="20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)</a:t>
            </a:r>
            <a:endParaRPr lang="ko-KR" altLang="en-US" sz="2800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3E9B8CE0-892E-4EDC-A835-56924FCBC521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000" dirty="0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NMAP</a:t>
            </a:r>
            <a:endParaRPr lang="ko-KR" altLang="en-US" sz="2000" dirty="0">
              <a:solidFill>
                <a:schemeClr val="bg1"/>
              </a:solidFill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1A3BA57-7F0B-48CE-857F-14A3DDDC6B25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텍스트 개체 틀 5">
            <a:extLst>
              <a:ext uri="{FF2B5EF4-FFF2-40B4-BE49-F238E27FC236}">
                <a16:creationId xmlns:a16="http://schemas.microsoft.com/office/drawing/2014/main" id="{A1AEE580-ED5F-4E9F-A9D1-3F63F797F7A5}"/>
              </a:ext>
            </a:extLst>
          </p:cNvPr>
          <p:cNvSpPr txBox="1">
            <a:spLocks/>
          </p:cNvSpPr>
          <p:nvPr/>
        </p:nvSpPr>
        <p:spPr>
          <a:xfrm>
            <a:off x="443352" y="2918999"/>
            <a:ext cx="5913238" cy="30479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b="1" dirty="0">
                <a:solidFill>
                  <a:srgbClr val="20212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&lt;Kali &gt;</a:t>
            </a:r>
            <a:endParaRPr lang="ko-KR" altLang="en-US" sz="1600" b="1" dirty="0">
              <a:solidFill>
                <a:srgbClr val="202122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3" name="텍스트 개체 틀 5">
            <a:extLst>
              <a:ext uri="{FF2B5EF4-FFF2-40B4-BE49-F238E27FC236}">
                <a16:creationId xmlns:a16="http://schemas.microsoft.com/office/drawing/2014/main" id="{DBAB9B20-5F32-42E8-984F-0E2A18797C7D}"/>
              </a:ext>
            </a:extLst>
          </p:cNvPr>
          <p:cNvSpPr txBox="1">
            <a:spLocks/>
          </p:cNvSpPr>
          <p:nvPr/>
        </p:nvSpPr>
        <p:spPr>
          <a:xfrm>
            <a:off x="690758" y="3322267"/>
            <a:ext cx="5665832" cy="364365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# </a:t>
            </a:r>
            <a:r>
              <a:rPr lang="en-US" altLang="ko-KR" sz="18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wireshark</a:t>
            </a:r>
            <a:r>
              <a:rPr lang="en-US" altLang="ko-KR" sz="18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&amp;   </a:t>
            </a:r>
          </a:p>
        </p:txBody>
      </p:sp>
      <p:sp>
        <p:nvSpPr>
          <p:cNvPr id="44" name="텍스트 개체 틀 5">
            <a:extLst>
              <a:ext uri="{FF2B5EF4-FFF2-40B4-BE49-F238E27FC236}">
                <a16:creationId xmlns:a16="http://schemas.microsoft.com/office/drawing/2014/main" id="{C6579A5F-2E0E-4D68-8B6D-7DB3DD9160E0}"/>
              </a:ext>
            </a:extLst>
          </p:cNvPr>
          <p:cNvSpPr txBox="1">
            <a:spLocks/>
          </p:cNvSpPr>
          <p:nvPr/>
        </p:nvSpPr>
        <p:spPr>
          <a:xfrm>
            <a:off x="864264" y="3716453"/>
            <a:ext cx="5492322" cy="3360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>
                <a:solidFill>
                  <a:srgbClr val="20212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Filter : </a:t>
            </a:r>
            <a:r>
              <a:rPr lang="en-US" altLang="ko-KR" sz="1600" dirty="0" err="1">
                <a:solidFill>
                  <a:srgbClr val="20212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ip.addr</a:t>
            </a:r>
            <a:r>
              <a:rPr lang="en-US" altLang="ko-KR" sz="1600" dirty="0">
                <a:solidFill>
                  <a:srgbClr val="20212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== 192.168.0.107</a:t>
            </a:r>
            <a:endParaRPr lang="ko-KR" altLang="en-US" sz="1600" dirty="0">
              <a:solidFill>
                <a:srgbClr val="202122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5" name="텍스트 개체 틀 5">
            <a:extLst>
              <a:ext uri="{FF2B5EF4-FFF2-40B4-BE49-F238E27FC236}">
                <a16:creationId xmlns:a16="http://schemas.microsoft.com/office/drawing/2014/main" id="{FB7F4A49-724F-4879-AECD-B52DCB6D7685}"/>
              </a:ext>
            </a:extLst>
          </p:cNvPr>
          <p:cNvSpPr txBox="1">
            <a:spLocks/>
          </p:cNvSpPr>
          <p:nvPr/>
        </p:nvSpPr>
        <p:spPr>
          <a:xfrm>
            <a:off x="690758" y="4384740"/>
            <a:ext cx="5665832" cy="364365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# </a:t>
            </a:r>
            <a:r>
              <a:rPr lang="en-US" altLang="ko-KR" sz="18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nmap</a:t>
            </a:r>
            <a:r>
              <a:rPr lang="en-US" altLang="ko-KR" sz="18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–</a:t>
            </a:r>
            <a:r>
              <a:rPr lang="en-US" altLang="ko-KR" sz="18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sT</a:t>
            </a:r>
            <a:r>
              <a:rPr lang="en-US" altLang="ko-KR" sz="18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–p 22 192.168.0.107</a:t>
            </a:r>
          </a:p>
        </p:txBody>
      </p:sp>
      <p:sp>
        <p:nvSpPr>
          <p:cNvPr id="46" name="텍스트 개체 틀 5">
            <a:extLst>
              <a:ext uri="{FF2B5EF4-FFF2-40B4-BE49-F238E27FC236}">
                <a16:creationId xmlns:a16="http://schemas.microsoft.com/office/drawing/2014/main" id="{3DBC9881-DD57-49E3-9A17-C28870D9CE23}"/>
              </a:ext>
            </a:extLst>
          </p:cNvPr>
          <p:cNvSpPr txBox="1">
            <a:spLocks/>
          </p:cNvSpPr>
          <p:nvPr/>
        </p:nvSpPr>
        <p:spPr>
          <a:xfrm>
            <a:off x="443352" y="1948358"/>
            <a:ext cx="5913238" cy="30479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b="1" dirty="0">
                <a:solidFill>
                  <a:srgbClr val="20212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&lt; CentOS 7 &gt;</a:t>
            </a:r>
            <a:endParaRPr lang="ko-KR" altLang="en-US" sz="1600" b="1" dirty="0">
              <a:solidFill>
                <a:srgbClr val="202122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7" name="텍스트 개체 틀 5">
            <a:extLst>
              <a:ext uri="{FF2B5EF4-FFF2-40B4-BE49-F238E27FC236}">
                <a16:creationId xmlns:a16="http://schemas.microsoft.com/office/drawing/2014/main" id="{5782A7C6-253E-4462-A08E-8DC5AF561C35}"/>
              </a:ext>
            </a:extLst>
          </p:cNvPr>
          <p:cNvSpPr txBox="1">
            <a:spLocks/>
          </p:cNvSpPr>
          <p:nvPr/>
        </p:nvSpPr>
        <p:spPr>
          <a:xfrm>
            <a:off x="690758" y="2217017"/>
            <a:ext cx="5665832" cy="364365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# </a:t>
            </a:r>
            <a:r>
              <a:rPr lang="en-US" altLang="ko-KR" sz="18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systemctl</a:t>
            </a:r>
            <a:r>
              <a:rPr lang="en-US" altLang="ko-KR" sz="18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start </a:t>
            </a:r>
            <a:r>
              <a:rPr lang="en-US" altLang="ko-KR" sz="18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sshd</a:t>
            </a:r>
            <a:endParaRPr lang="en-US" altLang="ko-KR" sz="1800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7346FAF-E941-4531-A119-1BD83CF27B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758" y="5041454"/>
            <a:ext cx="5665828" cy="84436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3AA5BB5-82EC-45BC-B648-450BAF3689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758" y="6219369"/>
            <a:ext cx="5623707" cy="2126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4607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/>
          </p:cNvSpPr>
          <p:nvPr/>
        </p:nvSpPr>
        <p:spPr>
          <a:xfrm>
            <a:off x="254000" y="673100"/>
            <a:ext cx="6350635" cy="8966835"/>
          </a:xfrm>
          <a:prstGeom prst="rect">
            <a:avLst/>
          </a:prstGeom>
          <a:solidFill>
            <a:schemeClr val="bg1">
              <a:alpha val="80070"/>
            </a:schemeClr>
          </a:solidFill>
          <a:ln w="19050" cap="flat" cmpd="sng">
            <a:solidFill>
              <a:srgbClr val="204E5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>
              <a:latin typeface="DX국민시대" charset="0"/>
              <a:ea typeface="DX국민시대" charset="0"/>
            </a:endParaRPr>
          </a:p>
        </p:txBody>
      </p:sp>
      <p:sp>
        <p:nvSpPr>
          <p:cNvPr id="3" name="Rect 0"/>
          <p:cNvSpPr>
            <a:spLocks/>
          </p:cNvSpPr>
          <p:nvPr/>
        </p:nvSpPr>
        <p:spPr>
          <a:xfrm>
            <a:off x="3314700" y="165100"/>
            <a:ext cx="3162935" cy="508635"/>
          </a:xfrm>
          <a:prstGeom prst="round2SameRect">
            <a:avLst/>
          </a:prstGeom>
          <a:solidFill>
            <a:srgbClr val="204E5F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/>
          </a:p>
        </p:txBody>
      </p:sp>
      <p:sp>
        <p:nvSpPr>
          <p:cNvPr id="11" name="제목 3"/>
          <p:cNvSpPr txBox="1">
            <a:spLocks noGrp="1"/>
          </p:cNvSpPr>
          <p:nvPr>
            <p:ph type="title"/>
          </p:nvPr>
        </p:nvSpPr>
        <p:spPr>
          <a:xfrm>
            <a:off x="472440" y="927100"/>
            <a:ext cx="5914390" cy="69977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ctr" defTabSz="508000">
              <a:buFontTx/>
              <a:buNone/>
            </a:pPr>
            <a:r>
              <a:rPr lang="ko-KR" altLang="en-US" sz="2800">
                <a:latin typeface="DX국민시대" charset="0"/>
                <a:ea typeface="DX국민시대" charset="0"/>
              </a:rPr>
              <a:t>웹 방화벽 정책 적용</a:t>
            </a:r>
          </a:p>
        </p:txBody>
      </p:sp>
      <p:sp>
        <p:nvSpPr>
          <p:cNvPr id="13" name="텍스트 개체 틀 5"/>
          <p:cNvSpPr txBox="1">
            <a:spLocks noGrp="1"/>
          </p:cNvSpPr>
          <p:nvPr>
            <p:ph type="body" idx="2"/>
          </p:nvPr>
        </p:nvSpPr>
        <p:spPr>
          <a:xfrm>
            <a:off x="472440" y="6952615"/>
            <a:ext cx="5914390" cy="228155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0" indent="0" defTabSz="508000">
              <a:buFontTx/>
              <a:buNone/>
            </a:pPr>
            <a:endParaRPr lang="ko-KR" altLang="en-US" sz="2000" dirty="0">
              <a:latin typeface="나눔스퀘어_ac Bold" charset="0"/>
              <a:ea typeface="나눔스퀘어_ac Bold" charset="0"/>
            </a:endParaRPr>
          </a:p>
          <a:p>
            <a:pPr marL="0" indent="0" defTabSz="508000">
              <a:buFontTx/>
              <a:buNone/>
            </a:pPr>
            <a:endParaRPr lang="ko-KR" altLang="en-US" sz="2000" dirty="0">
              <a:latin typeface="나눔스퀘어_ac Bold" charset="0"/>
              <a:ea typeface="나눔스퀘어_ac Bold" charset="0"/>
            </a:endParaRPr>
          </a:p>
          <a:p>
            <a:pPr marL="0" indent="0" defTabSz="508000">
              <a:buFontTx/>
              <a:buNone/>
            </a:pPr>
            <a:endParaRPr lang="ko-KR" altLang="en-US" sz="2000" dirty="0">
              <a:latin typeface="나눔스퀘어_ac Bold" charset="0"/>
              <a:ea typeface="나눔스퀘어_ac Bold" charset="0"/>
            </a:endParaRPr>
          </a:p>
          <a:p>
            <a:pPr marL="0" indent="0" defTabSz="508000">
              <a:buFontTx/>
              <a:buNone/>
            </a:pPr>
            <a:endParaRPr lang="ko-KR" altLang="en-US" sz="2000" dirty="0">
              <a:latin typeface="나눔스퀘어_ac Bold" charset="0"/>
              <a:ea typeface="나눔스퀘어_ac Bold" charset="0"/>
            </a:endParaRPr>
          </a:p>
        </p:txBody>
      </p:sp>
      <p:sp>
        <p:nvSpPr>
          <p:cNvPr id="14" name="Rect 0"/>
          <p:cNvSpPr txBox="1">
            <a:spLocks/>
          </p:cNvSpPr>
          <p:nvPr/>
        </p:nvSpPr>
        <p:spPr>
          <a:xfrm>
            <a:off x="3417570" y="215900"/>
            <a:ext cx="2957195" cy="40703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>
            <a:lvl1pPr marL="0" indent="0" algn="l" defTabSz="685800" eaLnBrk="1" latinLnBrk="1" hangingPunct="1">
              <a:lnSpc>
                <a:spcPct val="90000"/>
              </a:lnSpc>
              <a:spcBef>
                <a:spcPts val="750"/>
              </a:spcBef>
              <a:buFontTx/>
              <a:buNone/>
              <a:defRPr lang="en-GB" altLang="en-US" sz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eaLnBrk="1" latinLnBrk="1" hangingPunct="1">
              <a:lnSpc>
                <a:spcPct val="90000"/>
              </a:lnSpc>
              <a:spcBef>
                <a:spcPts val="375"/>
              </a:spcBef>
              <a:buFontTx/>
              <a:buNone/>
              <a:defRPr lang="en-GB" altLang="en-US" sz="10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eaLnBrk="1" latinLnBrk="1" hangingPunct="1">
              <a:lnSpc>
                <a:spcPct val="90000"/>
              </a:lnSpc>
              <a:spcBef>
                <a:spcPts val="375"/>
              </a:spcBef>
              <a:buFontTx/>
              <a:buNone/>
              <a:defRPr lang="en-GB" altLang="en-US" sz="9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eaLnBrk="1" latinLnBrk="1" hangingPunct="1">
              <a:lnSpc>
                <a:spcPct val="90000"/>
              </a:lnSpc>
              <a:spcBef>
                <a:spcPts val="375"/>
              </a:spcBef>
              <a:buFontTx/>
              <a:buNone/>
              <a:defRPr lang="en-GB" altLang="en-US" sz="7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eaLnBrk="1" latinLnBrk="1" hangingPunct="1">
              <a:lnSpc>
                <a:spcPct val="90000"/>
              </a:lnSpc>
              <a:spcBef>
                <a:spcPts val="375"/>
              </a:spcBef>
              <a:buFontTx/>
              <a:buNone/>
              <a:defRPr lang="en-GB" altLang="en-US" sz="7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eaLnBrk="1" latinLnBrk="1" hangingPunct="1">
              <a:lnSpc>
                <a:spcPct val="90000"/>
              </a:lnSpc>
              <a:spcBef>
                <a:spcPts val="375"/>
              </a:spcBef>
              <a:buFontTx/>
              <a:buNone/>
              <a:defRPr lang="en-GB" altLang="en-US" sz="7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eaLnBrk="1" latinLnBrk="1" hangingPunct="1">
              <a:lnSpc>
                <a:spcPct val="90000"/>
              </a:lnSpc>
              <a:spcBef>
                <a:spcPts val="375"/>
              </a:spcBef>
              <a:buFontTx/>
              <a:buNone/>
              <a:defRPr lang="en-GB" altLang="en-US" sz="7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eaLnBrk="1" latinLnBrk="1" hangingPunct="1">
              <a:lnSpc>
                <a:spcPct val="90000"/>
              </a:lnSpc>
              <a:spcBef>
                <a:spcPts val="375"/>
              </a:spcBef>
              <a:buFontTx/>
              <a:buNone/>
              <a:defRPr lang="en-GB" altLang="en-US" sz="7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eaLnBrk="1" latinLnBrk="1" hangingPunct="1">
              <a:lnSpc>
                <a:spcPct val="90000"/>
              </a:lnSpc>
              <a:spcBef>
                <a:spcPts val="375"/>
              </a:spcBef>
              <a:buFontTx/>
              <a:buNone/>
              <a:defRPr lang="en-GB" altLang="en-US" sz="7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508000">
              <a:buFontTx/>
              <a:buNone/>
            </a:pPr>
            <a:r>
              <a:rPr lang="ko-KR" altLang="en-US" sz="2000">
                <a:solidFill>
                  <a:schemeClr val="bg1"/>
                </a:solidFill>
                <a:latin typeface="DX국민시대" charset="0"/>
                <a:ea typeface="DX국민시대" charset="0"/>
              </a:rPr>
              <a:t>ModSecurity</a:t>
            </a:r>
          </a:p>
        </p:txBody>
      </p:sp>
      <p:cxnSp>
        <p:nvCxnSpPr>
          <p:cNvPr id="15" name="Rect 0"/>
          <p:cNvCxnSpPr/>
          <p:nvPr/>
        </p:nvCxnSpPr>
        <p:spPr>
          <a:xfrm>
            <a:off x="426720" y="1704340"/>
            <a:ext cx="6005195" cy="635"/>
          </a:xfrm>
          <a:prstGeom prst="line">
            <a:avLst/>
          </a:prstGeom>
          <a:ln w="12700" cap="flat" cmpd="sng">
            <a:solidFill>
              <a:srgbClr val="204E5F">
                <a:alpha val="100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텍스트 상자 15"/>
          <p:cNvSpPr txBox="1">
            <a:spLocks/>
          </p:cNvSpPr>
          <p:nvPr/>
        </p:nvSpPr>
        <p:spPr>
          <a:xfrm>
            <a:off x="459740" y="1804037"/>
            <a:ext cx="6017260" cy="4388442"/>
          </a:xfrm>
          <a:prstGeom prst="rect">
            <a:avLst/>
          </a:prstGeom>
          <a:solidFill>
            <a:schemeClr val="tx1"/>
          </a:solidFill>
        </p:spPr>
        <p:txBody>
          <a:bodyPr vert="horz" wrap="square" lIns="91440" tIns="45720" rIns="91440" bIns="45720" numCol="1" anchor="t">
            <a:normAutofit/>
          </a:bodyPr>
          <a:lstStyle>
            <a:lvl1pPr marL="0" indent="0" algn="l" defTabSz="685800" eaLnBrk="1" latinLnBrk="1" hangingPunct="1">
              <a:lnSpc>
                <a:spcPct val="90000"/>
              </a:lnSpc>
              <a:spcBef>
                <a:spcPts val="750"/>
              </a:spcBef>
              <a:buFontTx/>
              <a:buNone/>
              <a:defRPr lang="en-GB" altLang="en-US" sz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eaLnBrk="1" latinLnBrk="1" hangingPunct="1">
              <a:lnSpc>
                <a:spcPct val="90000"/>
              </a:lnSpc>
              <a:spcBef>
                <a:spcPts val="375"/>
              </a:spcBef>
              <a:buFontTx/>
              <a:buNone/>
              <a:defRPr lang="en-GB" altLang="en-US" sz="10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eaLnBrk="1" latinLnBrk="1" hangingPunct="1">
              <a:lnSpc>
                <a:spcPct val="90000"/>
              </a:lnSpc>
              <a:spcBef>
                <a:spcPts val="375"/>
              </a:spcBef>
              <a:buFontTx/>
              <a:buNone/>
              <a:defRPr lang="en-GB" altLang="en-US" sz="9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eaLnBrk="1" latinLnBrk="1" hangingPunct="1">
              <a:lnSpc>
                <a:spcPct val="90000"/>
              </a:lnSpc>
              <a:spcBef>
                <a:spcPts val="375"/>
              </a:spcBef>
              <a:buFontTx/>
              <a:buNone/>
              <a:defRPr lang="en-GB" altLang="en-US" sz="7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eaLnBrk="1" latinLnBrk="1" hangingPunct="1">
              <a:lnSpc>
                <a:spcPct val="90000"/>
              </a:lnSpc>
              <a:spcBef>
                <a:spcPts val="375"/>
              </a:spcBef>
              <a:buFontTx/>
              <a:buNone/>
              <a:defRPr lang="en-GB" altLang="en-US" sz="7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eaLnBrk="1" latinLnBrk="1" hangingPunct="1">
              <a:lnSpc>
                <a:spcPct val="90000"/>
              </a:lnSpc>
              <a:spcBef>
                <a:spcPts val="375"/>
              </a:spcBef>
              <a:buFontTx/>
              <a:buNone/>
              <a:defRPr lang="en-GB" altLang="en-US" sz="7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eaLnBrk="1" latinLnBrk="1" hangingPunct="1">
              <a:lnSpc>
                <a:spcPct val="90000"/>
              </a:lnSpc>
              <a:spcBef>
                <a:spcPts val="375"/>
              </a:spcBef>
              <a:buFontTx/>
              <a:buNone/>
              <a:defRPr lang="en-GB" altLang="en-US" sz="7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eaLnBrk="1" latinLnBrk="1" hangingPunct="1">
              <a:lnSpc>
                <a:spcPct val="90000"/>
              </a:lnSpc>
              <a:spcBef>
                <a:spcPts val="375"/>
              </a:spcBef>
              <a:buFontTx/>
              <a:buNone/>
              <a:defRPr lang="en-GB" altLang="en-US" sz="7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eaLnBrk="1" latinLnBrk="1" hangingPunct="1">
              <a:lnSpc>
                <a:spcPct val="90000"/>
              </a:lnSpc>
              <a:spcBef>
                <a:spcPts val="375"/>
              </a:spcBef>
              <a:buFontTx/>
              <a:buNone/>
              <a:defRPr lang="en-GB" altLang="en-US" sz="7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508000">
              <a:buFontTx/>
              <a:buNone/>
            </a:pPr>
            <a:r>
              <a:rPr lang="en-US" altLang="ko-KR" sz="1800" dirty="0">
                <a:solidFill>
                  <a:schemeClr val="bg1"/>
                </a:solidFill>
                <a:latin typeface="나눔스퀘어_ac Bold" charset="0"/>
                <a:ea typeface="나눔스퀘어_ac Bold" charset="0"/>
              </a:rPr>
              <a:t>Console</a:t>
            </a:r>
            <a:endParaRPr lang="ko-KR" altLang="en-US" sz="1800" dirty="0">
              <a:solidFill>
                <a:schemeClr val="bg1"/>
              </a:solidFill>
              <a:latin typeface="나눔스퀘어_ac Bold" charset="0"/>
              <a:ea typeface="나눔스퀘어_ac Bold" charset="0"/>
            </a:endParaRPr>
          </a:p>
          <a:p>
            <a:pPr marL="0" indent="0" defTabSz="508000">
              <a:buFontTx/>
              <a:buNone/>
            </a:pPr>
            <a:endParaRPr lang="ko-KR" altLang="en-US" sz="1800" dirty="0">
              <a:solidFill>
                <a:schemeClr val="bg1"/>
              </a:solidFill>
              <a:latin typeface="나눔스퀘어_ac Bold" charset="0"/>
              <a:ea typeface="나눔스퀘어_ac Bold" charset="0"/>
            </a:endParaRPr>
          </a:p>
          <a:p>
            <a:pPr marL="0" indent="0" defTabSz="508000">
              <a:buFontTx/>
              <a:buNone/>
            </a:pPr>
            <a:r>
              <a:rPr lang="ko-KR" altLang="ko-KR" sz="1800" dirty="0">
                <a:solidFill>
                  <a:schemeClr val="bg1"/>
                </a:solidFill>
                <a:latin typeface="나눔스퀘어_ac Bold" charset="0"/>
                <a:ea typeface="나눔스퀘어_ac Bold" charset="0"/>
              </a:rPr>
              <a:t># </a:t>
            </a:r>
            <a:r>
              <a:rPr lang="en-US" altLang="ko-KR" sz="1800" dirty="0">
                <a:solidFill>
                  <a:schemeClr val="bg1"/>
                </a:solidFill>
                <a:latin typeface="나눔스퀘어_ac Bold" charset="0"/>
                <a:ea typeface="나눔스퀘어_ac Bold" charset="0"/>
              </a:rPr>
              <a:t>cd /</a:t>
            </a:r>
            <a:r>
              <a:rPr lang="en-US" altLang="ko-KR" sz="1800" dirty="0" err="1">
                <a:solidFill>
                  <a:schemeClr val="bg1"/>
                </a:solidFill>
                <a:latin typeface="나눔스퀘어_ac Bold" charset="0"/>
                <a:ea typeface="나눔스퀘어_ac Bold" charset="0"/>
              </a:rPr>
              <a:t>etc</a:t>
            </a:r>
            <a:r>
              <a:rPr lang="en-US" altLang="ko-KR" sz="1800" dirty="0">
                <a:solidFill>
                  <a:schemeClr val="bg1"/>
                </a:solidFill>
                <a:latin typeface="나눔스퀘어_ac Bold" charset="0"/>
                <a:ea typeface="나눔스퀘어_ac Bold" charset="0"/>
              </a:rPr>
              <a:t>/httpd</a:t>
            </a:r>
            <a:endParaRPr lang="ko-KR" altLang="en-US" sz="1800" dirty="0">
              <a:solidFill>
                <a:schemeClr val="bg1"/>
              </a:solidFill>
              <a:latin typeface="나눔스퀘어_ac Bold" charset="0"/>
              <a:ea typeface="나눔스퀘어_ac Bold" charset="0"/>
            </a:endParaRPr>
          </a:p>
          <a:p>
            <a:pPr marL="0" indent="0" defTabSz="508000">
              <a:buFontTx/>
              <a:buNone/>
            </a:pPr>
            <a:endParaRPr lang="ko-KR" altLang="en-US" sz="1800" dirty="0">
              <a:solidFill>
                <a:schemeClr val="bg1"/>
              </a:solidFill>
              <a:latin typeface="나눔스퀘어_ac Bold" charset="0"/>
              <a:ea typeface="나눔스퀘어_ac Bold" charset="0"/>
            </a:endParaRPr>
          </a:p>
          <a:p>
            <a:pPr marL="0" indent="0" defTabSz="508000">
              <a:buFontTx/>
              <a:buNone/>
            </a:pPr>
            <a:r>
              <a:rPr lang="ko-KR" altLang="ko-KR" sz="1800" dirty="0">
                <a:solidFill>
                  <a:schemeClr val="bg1"/>
                </a:solidFill>
                <a:latin typeface="나눔스퀘어_ac Bold" charset="0"/>
                <a:ea typeface="나눔스퀘어_ac Bold" charset="0"/>
              </a:rPr>
              <a:t># </a:t>
            </a:r>
            <a:r>
              <a:rPr lang="en-US" altLang="ko-KR" sz="1800" dirty="0">
                <a:solidFill>
                  <a:schemeClr val="bg1"/>
                </a:solidFill>
                <a:latin typeface="나눔스퀘어_ac Bold" charset="0"/>
                <a:ea typeface="나눔스퀘어_ac Bold" charset="0"/>
              </a:rPr>
              <a:t>git clone https://github.com/SpiderLabs/owasp-modsecurity-crs.git</a:t>
            </a:r>
            <a:endParaRPr lang="ko-KR" altLang="en-US" sz="1800" dirty="0">
              <a:solidFill>
                <a:schemeClr val="bg1"/>
              </a:solidFill>
              <a:latin typeface="나눔스퀘어_ac Bold" charset="0"/>
              <a:ea typeface="나눔스퀘어_ac Bold" charset="0"/>
            </a:endParaRPr>
          </a:p>
          <a:p>
            <a:pPr marL="0" indent="0" defTabSz="508000">
              <a:buFontTx/>
              <a:buNone/>
            </a:pPr>
            <a:endParaRPr lang="ko-KR" altLang="en-US" sz="1800" dirty="0">
              <a:solidFill>
                <a:schemeClr val="bg1"/>
              </a:solidFill>
              <a:latin typeface="나눔스퀘어_ac Bold" charset="0"/>
              <a:ea typeface="나눔스퀘어_ac Bold" charset="0"/>
            </a:endParaRPr>
          </a:p>
          <a:p>
            <a:pPr marL="0" indent="0" defTabSz="508000">
              <a:buFontTx/>
              <a:buNone/>
            </a:pPr>
            <a:r>
              <a:rPr lang="ko-KR" altLang="ko-KR" sz="1800" dirty="0">
                <a:solidFill>
                  <a:schemeClr val="bg1"/>
                </a:solidFill>
                <a:latin typeface="나눔스퀘어_ac Bold" charset="0"/>
                <a:ea typeface="나눔스퀘어_ac Bold" charset="0"/>
              </a:rPr>
              <a:t># </a:t>
            </a:r>
            <a:r>
              <a:rPr lang="en-US" altLang="ko-KR" sz="1800" dirty="0">
                <a:solidFill>
                  <a:schemeClr val="bg1"/>
                </a:solidFill>
                <a:latin typeface="나눔스퀘어_ac Bold" charset="0"/>
                <a:ea typeface="나눔스퀘어_ac Bold" charset="0"/>
              </a:rPr>
              <a:t>mv </a:t>
            </a:r>
            <a:r>
              <a:rPr lang="en-US" altLang="ko-KR" sz="1800" dirty="0" err="1">
                <a:solidFill>
                  <a:schemeClr val="bg1"/>
                </a:solidFill>
                <a:latin typeface="나눔스퀘어_ac Bold" charset="0"/>
                <a:ea typeface="나눔스퀘어_ac Bold" charset="0"/>
              </a:rPr>
              <a:t>owasp-modsecurity-crs</a:t>
            </a:r>
            <a:r>
              <a:rPr lang="en-US" altLang="ko-KR" sz="1800" dirty="0">
                <a:solidFill>
                  <a:schemeClr val="bg1"/>
                </a:solidFill>
                <a:latin typeface="나눔스퀘어_ac Bold" charset="0"/>
                <a:ea typeface="나눔스퀘어_ac Bold" charset="0"/>
              </a:rPr>
              <a:t>/ </a:t>
            </a:r>
            <a:r>
              <a:rPr lang="en-US" altLang="ko-KR" sz="1800" dirty="0" err="1">
                <a:solidFill>
                  <a:schemeClr val="bg1"/>
                </a:solidFill>
                <a:latin typeface="나눔스퀘어_ac Bold" charset="0"/>
                <a:ea typeface="나눔스퀘어_ac Bold" charset="0"/>
              </a:rPr>
              <a:t>modsecurity-crs</a:t>
            </a:r>
            <a:endParaRPr lang="ko-KR" altLang="en-US" sz="1800" dirty="0">
              <a:solidFill>
                <a:schemeClr val="bg1"/>
              </a:solidFill>
              <a:latin typeface="나눔스퀘어_ac Bold" charset="0"/>
              <a:ea typeface="나눔스퀘어_ac Bold" charset="0"/>
            </a:endParaRPr>
          </a:p>
          <a:p>
            <a:pPr marL="0" indent="0" defTabSz="508000">
              <a:buFontTx/>
              <a:buNone/>
            </a:pPr>
            <a:endParaRPr lang="ko-KR" altLang="en-US" sz="1800" dirty="0">
              <a:solidFill>
                <a:schemeClr val="bg1"/>
              </a:solidFill>
              <a:latin typeface="나눔스퀘어_ac Bold" charset="0"/>
              <a:ea typeface="나눔스퀘어_ac Bold" charset="0"/>
            </a:endParaRPr>
          </a:p>
          <a:p>
            <a:pPr marL="0" indent="0" defTabSz="508000">
              <a:buFontTx/>
              <a:buNone/>
            </a:pPr>
            <a:r>
              <a:rPr lang="ko-KR" altLang="ko-KR" sz="1800" dirty="0">
                <a:solidFill>
                  <a:schemeClr val="bg1"/>
                </a:solidFill>
                <a:latin typeface="나눔스퀘어_ac Bold" charset="0"/>
                <a:ea typeface="나눔스퀘어_ac Bold" charset="0"/>
              </a:rPr>
              <a:t>#</a:t>
            </a:r>
            <a:r>
              <a:rPr lang="en-US" altLang="ko-KR" sz="1800" dirty="0">
                <a:solidFill>
                  <a:schemeClr val="bg1"/>
                </a:solidFill>
                <a:latin typeface="나눔스퀘어_ac Bold" charset="0"/>
                <a:ea typeface="나눔스퀘어_ac Bold" charset="0"/>
              </a:rPr>
              <a:t> cd </a:t>
            </a:r>
            <a:r>
              <a:rPr lang="en-US" altLang="ko-KR" sz="1800" dirty="0" err="1">
                <a:solidFill>
                  <a:schemeClr val="bg1"/>
                </a:solidFill>
                <a:latin typeface="나눔스퀘어_ac Bold" charset="0"/>
                <a:ea typeface="나눔스퀘어_ac Bold" charset="0"/>
              </a:rPr>
              <a:t>modsecurity-crs</a:t>
            </a:r>
            <a:r>
              <a:rPr lang="en-US" altLang="ko-KR" sz="1800" dirty="0">
                <a:solidFill>
                  <a:schemeClr val="bg1"/>
                </a:solidFill>
                <a:latin typeface="나눔스퀘어_ac Bold" charset="0"/>
                <a:ea typeface="나눔스퀘어_ac Bold" charset="0"/>
              </a:rPr>
              <a:t>/</a:t>
            </a:r>
            <a:endParaRPr lang="ko-KR" altLang="en-US" sz="1800" dirty="0">
              <a:solidFill>
                <a:schemeClr val="bg1"/>
              </a:solidFill>
              <a:latin typeface="나눔스퀘어_ac Bold" charset="0"/>
              <a:ea typeface="나눔스퀘어_ac Bold" charset="0"/>
            </a:endParaRPr>
          </a:p>
          <a:p>
            <a:pPr marL="0" indent="0" defTabSz="508000">
              <a:buFontTx/>
              <a:buNone/>
            </a:pPr>
            <a:endParaRPr lang="ko-KR" altLang="en-US" sz="1800" dirty="0">
              <a:solidFill>
                <a:schemeClr val="bg1"/>
              </a:solidFill>
              <a:latin typeface="나눔스퀘어_ac Bold" charset="0"/>
              <a:ea typeface="나눔스퀘어_ac Bold" charset="0"/>
            </a:endParaRPr>
          </a:p>
          <a:p>
            <a:pPr marL="0" indent="0" defTabSz="508000">
              <a:buFontTx/>
              <a:buNone/>
            </a:pPr>
            <a:r>
              <a:rPr lang="ko-KR" altLang="ko-KR" sz="1800" dirty="0">
                <a:solidFill>
                  <a:schemeClr val="bg1"/>
                </a:solidFill>
                <a:latin typeface="나눔스퀘어_ac Bold" charset="0"/>
                <a:ea typeface="나눔스퀘어_ac Bold" charset="0"/>
              </a:rPr>
              <a:t># </a:t>
            </a:r>
            <a:r>
              <a:rPr lang="en-US" altLang="ko-KR" sz="1800" dirty="0">
                <a:solidFill>
                  <a:schemeClr val="bg1"/>
                </a:solidFill>
                <a:latin typeface="나눔스퀘어_ac Bold" charset="0"/>
                <a:ea typeface="나눔스퀘어_ac Bold" charset="0"/>
              </a:rPr>
              <a:t>cp </a:t>
            </a:r>
            <a:r>
              <a:rPr lang="en-US" altLang="ko-KR" sz="1800" dirty="0" err="1">
                <a:solidFill>
                  <a:schemeClr val="bg1"/>
                </a:solidFill>
                <a:latin typeface="나눔스퀘어_ac Bold" charset="0"/>
                <a:ea typeface="나눔스퀘어_ac Bold" charset="0"/>
              </a:rPr>
              <a:t>crs-setup.conf.example</a:t>
            </a:r>
            <a:r>
              <a:rPr lang="ko-KR" altLang="ko-KR" sz="1800" dirty="0">
                <a:solidFill>
                  <a:schemeClr val="bg1"/>
                </a:solidFill>
                <a:latin typeface="나눔스퀘어_ac Bold" charset="0"/>
                <a:ea typeface="나눔스퀘어_ac Bold" charset="0"/>
              </a:rPr>
              <a:t> </a:t>
            </a:r>
            <a:r>
              <a:rPr lang="en-US" altLang="ko-KR" sz="1800" dirty="0" err="1">
                <a:solidFill>
                  <a:schemeClr val="bg1"/>
                </a:solidFill>
                <a:latin typeface="나눔스퀘어_ac Bold" charset="0"/>
                <a:ea typeface="나눔스퀘어_ac Bold" charset="0"/>
              </a:rPr>
              <a:t>modsecurity_crs_config.conf</a:t>
            </a:r>
            <a:endParaRPr lang="ko-KR" altLang="en-US" sz="1800" dirty="0">
              <a:solidFill>
                <a:schemeClr val="bg1"/>
              </a:solidFill>
              <a:latin typeface="나눔스퀘어_ac Bold" charset="0"/>
              <a:ea typeface="나눔스퀘어_ac Bold" charset="0"/>
            </a:endParaRPr>
          </a:p>
          <a:p>
            <a:pPr marL="0" indent="0" defTabSz="508000">
              <a:buFontTx/>
              <a:buNone/>
            </a:pPr>
            <a:endParaRPr lang="ko-KR" altLang="en-US" sz="1800" dirty="0">
              <a:solidFill>
                <a:schemeClr val="bg1"/>
              </a:solidFill>
              <a:latin typeface="나눔스퀘어_ac Bold" charset="0"/>
              <a:ea typeface="나눔스퀘어_ac Bold" charset="0"/>
            </a:endParaRPr>
          </a:p>
          <a:p>
            <a:pPr marL="0" indent="0" defTabSz="508000">
              <a:buFontTx/>
              <a:buNone/>
            </a:pPr>
            <a:endParaRPr lang="ko-KR" altLang="en-US" sz="1800" dirty="0">
              <a:solidFill>
                <a:schemeClr val="bg1"/>
              </a:solidFill>
              <a:latin typeface="나눔스퀘어_ac Bold" charset="0"/>
              <a:ea typeface="나눔스퀘어_ac Bold" charset="0"/>
            </a:endParaRPr>
          </a:p>
        </p:txBody>
      </p:sp>
      <p:sp>
        <p:nvSpPr>
          <p:cNvPr id="9" name="텍스트 개체 틀 5">
            <a:extLst>
              <a:ext uri="{FF2B5EF4-FFF2-40B4-BE49-F238E27FC236}">
                <a16:creationId xmlns:a16="http://schemas.microsoft.com/office/drawing/2014/main" id="{40166D87-1EF7-4BAA-A793-0BFFEF24E681}"/>
              </a:ext>
            </a:extLst>
          </p:cNvPr>
          <p:cNvSpPr txBox="1">
            <a:spLocks/>
          </p:cNvSpPr>
          <p:nvPr/>
        </p:nvSpPr>
        <p:spPr>
          <a:xfrm>
            <a:off x="460375" y="6260809"/>
            <a:ext cx="5914390" cy="3311430"/>
          </a:xfrm>
          <a:prstGeom prst="rect">
            <a:avLst/>
          </a:prstGeom>
        </p:spPr>
        <p:txBody>
          <a:bodyPr vert="horz" wrap="square" lIns="91440" tIns="45720" rIns="91440" bIns="45720" numCol="1" rtlCol="0" anchor="t">
            <a:normAutofit fontScale="92500" lnSpcReduction="10000"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4000" indent="-254000" defTabSz="508000">
              <a:lnSpc>
                <a:spcPct val="150000"/>
              </a:lnSpc>
              <a:buFont typeface="Wingdings"/>
              <a:buChar char=""/>
            </a:pPr>
            <a:r>
              <a:rPr lang="en-US" altLang="ko-KR" sz="2000" b="1" dirty="0">
                <a:latin typeface="나눔스퀘어_ac Bold" charset="0"/>
                <a:ea typeface="나눔스퀘어_ac Bold" charset="0"/>
              </a:rPr>
              <a:t>1</a:t>
            </a:r>
            <a:r>
              <a:rPr lang="ko-KR" altLang="en-US" sz="2000" b="1" dirty="0">
                <a:latin typeface="나눔스퀘어_ac Bold" charset="0"/>
                <a:ea typeface="나눔스퀘어_ac Bold" charset="0"/>
              </a:rPr>
              <a:t>행 </a:t>
            </a:r>
            <a:r>
              <a:rPr lang="en-US" altLang="ko-KR" sz="2000" b="1" dirty="0">
                <a:latin typeface="나눔스퀘어_ac Bold" charset="0"/>
                <a:ea typeface="나눔스퀘어_ac Bold" charset="0"/>
              </a:rPr>
              <a:t>: /</a:t>
            </a:r>
            <a:r>
              <a:rPr lang="en-US" altLang="ko-KR" sz="2000" b="1" dirty="0" err="1">
                <a:latin typeface="나눔스퀘어_ac Bold" charset="0"/>
                <a:ea typeface="나눔스퀘어_ac Bold" charset="0"/>
              </a:rPr>
              <a:t>etc</a:t>
            </a:r>
            <a:r>
              <a:rPr lang="en-US" altLang="ko-KR" sz="2000" b="1" dirty="0">
                <a:latin typeface="나눔스퀘어_ac Bold" charset="0"/>
                <a:ea typeface="나눔스퀘어_ac Bold" charset="0"/>
              </a:rPr>
              <a:t>/httpd </a:t>
            </a:r>
            <a:r>
              <a:rPr lang="ko-KR" altLang="en-US" sz="2000" b="1" dirty="0">
                <a:latin typeface="나눔스퀘어_ac Bold" charset="0"/>
                <a:ea typeface="나눔스퀘어_ac Bold" charset="0"/>
              </a:rPr>
              <a:t>이동</a:t>
            </a:r>
            <a:endParaRPr lang="en-US" altLang="ko-KR" sz="2000" b="1" dirty="0">
              <a:latin typeface="나눔스퀘어_ac Bold" charset="0"/>
              <a:ea typeface="나눔스퀘어_ac Bold" charset="0"/>
            </a:endParaRPr>
          </a:p>
          <a:p>
            <a:pPr marL="254000" indent="-254000" defTabSz="508000">
              <a:lnSpc>
                <a:spcPct val="150000"/>
              </a:lnSpc>
              <a:buFont typeface="Wingdings"/>
              <a:buChar char=""/>
            </a:pPr>
            <a:r>
              <a:rPr lang="en-US" altLang="ko-KR" sz="2000" b="1" dirty="0">
                <a:latin typeface="나눔스퀘어_ac Bold" charset="0"/>
                <a:ea typeface="나눔스퀘어_ac Bold" charset="0"/>
              </a:rPr>
              <a:t>2</a:t>
            </a:r>
            <a:r>
              <a:rPr lang="ko-KR" altLang="en-US" sz="2000" b="1" dirty="0">
                <a:latin typeface="나눔스퀘어_ac Bold" charset="0"/>
                <a:ea typeface="나눔스퀘어_ac Bold" charset="0"/>
              </a:rPr>
              <a:t>행 </a:t>
            </a:r>
            <a:r>
              <a:rPr lang="en-US" altLang="ko-KR" sz="2000" b="1" dirty="0">
                <a:latin typeface="나눔스퀘어_ac Bold" charset="0"/>
                <a:ea typeface="나눔스퀘어_ac Bold" charset="0"/>
              </a:rPr>
              <a:t>: git </a:t>
            </a:r>
            <a:r>
              <a:rPr lang="ko-KR" altLang="en-US" sz="2000" b="1" dirty="0">
                <a:latin typeface="나눔스퀘어_ac Bold" charset="0"/>
                <a:ea typeface="나눔스퀘어_ac Bold" charset="0"/>
              </a:rPr>
              <a:t>명령어로 </a:t>
            </a:r>
            <a:r>
              <a:rPr lang="en-US" altLang="ko-KR" sz="2000" b="1" dirty="0" err="1">
                <a:latin typeface="나눔스퀘어_ac Bold" charset="0"/>
                <a:ea typeface="나눔스퀘어_ac Bold" charset="0"/>
              </a:rPr>
              <a:t>owsap</a:t>
            </a:r>
            <a:r>
              <a:rPr lang="ko-KR" altLang="en-US" sz="2000" b="1" dirty="0">
                <a:latin typeface="나눔스퀘어_ac Bold" charset="0"/>
                <a:ea typeface="나눔스퀘어_ac Bold" charset="0"/>
              </a:rPr>
              <a:t>에서 제공하는 </a:t>
            </a:r>
            <a:r>
              <a:rPr lang="en-US" altLang="ko-KR" sz="2000" b="1" dirty="0">
                <a:latin typeface="나눔스퀘어_ac Bold" charset="0"/>
                <a:ea typeface="나눔스퀘어_ac Bold" charset="0"/>
              </a:rPr>
              <a:t>Rule Set </a:t>
            </a:r>
            <a:r>
              <a:rPr lang="ko-KR" altLang="en-US" sz="2000" b="1" dirty="0">
                <a:latin typeface="나눔스퀘어_ac Bold" charset="0"/>
                <a:ea typeface="나눔스퀘어_ac Bold" charset="0"/>
              </a:rPr>
              <a:t>다운로드</a:t>
            </a:r>
            <a:endParaRPr lang="en-US" altLang="ko-KR" sz="2000" b="1" dirty="0">
              <a:latin typeface="나눔스퀘어_ac Bold" charset="0"/>
              <a:ea typeface="나눔스퀘어_ac Bold" charset="0"/>
            </a:endParaRPr>
          </a:p>
          <a:p>
            <a:pPr marL="254000" indent="-254000" defTabSz="508000">
              <a:lnSpc>
                <a:spcPct val="150000"/>
              </a:lnSpc>
              <a:buFont typeface="Wingdings"/>
              <a:buChar char=""/>
            </a:pPr>
            <a:r>
              <a:rPr lang="en-US" altLang="ko-KR" sz="2000" b="1" dirty="0">
                <a:latin typeface="나눔스퀘어_ac Bold" charset="0"/>
                <a:ea typeface="나눔스퀘어_ac Bold" charset="0"/>
              </a:rPr>
              <a:t>3</a:t>
            </a:r>
            <a:r>
              <a:rPr lang="ko-KR" altLang="en-US" sz="2000" b="1" dirty="0">
                <a:latin typeface="나눔스퀘어_ac Bold" charset="0"/>
                <a:ea typeface="나눔스퀘어_ac Bold" charset="0"/>
              </a:rPr>
              <a:t>행 </a:t>
            </a:r>
            <a:r>
              <a:rPr lang="en-US" altLang="ko-KR" sz="2000" b="1" dirty="0">
                <a:latin typeface="나눔스퀘어_ac Bold" charset="0"/>
                <a:ea typeface="나눔스퀘어_ac Bold" charset="0"/>
              </a:rPr>
              <a:t>: </a:t>
            </a:r>
            <a:r>
              <a:rPr lang="ko-KR" altLang="en-US" sz="2000" b="1" dirty="0">
                <a:latin typeface="나눔스퀘어_ac Bold" charset="0"/>
                <a:ea typeface="나눔스퀘어_ac Bold" charset="0"/>
              </a:rPr>
              <a:t>다운받은 파일을 </a:t>
            </a:r>
            <a:r>
              <a:rPr lang="en-US" altLang="ko-KR" sz="2000" b="1" dirty="0" err="1">
                <a:latin typeface="나눔스퀘어_ac Bold" charset="0"/>
                <a:ea typeface="나눔스퀘어_ac Bold" charset="0"/>
              </a:rPr>
              <a:t>modsecurity-crs</a:t>
            </a:r>
            <a:r>
              <a:rPr lang="ko-KR" altLang="en-US" sz="2000" b="1" dirty="0">
                <a:latin typeface="나눔스퀘어_ac Bold" charset="0"/>
                <a:ea typeface="나눔스퀘어_ac Bold" charset="0"/>
              </a:rPr>
              <a:t>로 변경</a:t>
            </a:r>
            <a:endParaRPr lang="en-US" altLang="ko-KR" sz="2000" b="1" dirty="0">
              <a:latin typeface="나눔스퀘어_ac Bold" charset="0"/>
              <a:ea typeface="나눔스퀘어_ac Bold" charset="0"/>
            </a:endParaRPr>
          </a:p>
          <a:p>
            <a:pPr marL="254000" indent="-254000" defTabSz="508000">
              <a:lnSpc>
                <a:spcPct val="150000"/>
              </a:lnSpc>
              <a:buFont typeface="Wingdings"/>
              <a:buChar char=""/>
            </a:pPr>
            <a:r>
              <a:rPr lang="en-US" altLang="ko-KR" sz="2000" b="1" dirty="0">
                <a:latin typeface="나눔스퀘어_ac Bold" charset="0"/>
                <a:ea typeface="나눔스퀘어_ac Bold" charset="0"/>
              </a:rPr>
              <a:t>4</a:t>
            </a:r>
            <a:r>
              <a:rPr lang="ko-KR" altLang="en-US" sz="2000" b="1" dirty="0">
                <a:latin typeface="나눔스퀘어_ac Bold" charset="0"/>
                <a:ea typeface="나눔스퀘어_ac Bold" charset="0"/>
              </a:rPr>
              <a:t>행 </a:t>
            </a:r>
            <a:r>
              <a:rPr lang="en-US" altLang="ko-KR" sz="2000" b="1" dirty="0">
                <a:latin typeface="나눔스퀘어_ac Bold" charset="0"/>
                <a:ea typeface="나눔스퀘어_ac Bold" charset="0"/>
              </a:rPr>
              <a:t>: </a:t>
            </a:r>
            <a:r>
              <a:rPr lang="en-US" altLang="ko-KR" sz="2000" b="1" dirty="0" err="1">
                <a:latin typeface="나눔스퀘어_ac Bold" charset="0"/>
                <a:ea typeface="나눔스퀘어_ac Bold" charset="0"/>
              </a:rPr>
              <a:t>modsecurity-crs</a:t>
            </a:r>
            <a:r>
              <a:rPr lang="ko-KR" altLang="en-US" sz="2000" b="1" dirty="0">
                <a:latin typeface="나눔스퀘어_ac Bold" charset="0"/>
                <a:ea typeface="나눔스퀘어_ac Bold" charset="0"/>
              </a:rPr>
              <a:t>로 이동</a:t>
            </a:r>
            <a:endParaRPr lang="en-US" altLang="ko-KR" sz="2000" b="1" dirty="0">
              <a:latin typeface="나눔스퀘어_ac Bold" charset="0"/>
              <a:ea typeface="나눔스퀘어_ac Bold" charset="0"/>
            </a:endParaRPr>
          </a:p>
          <a:p>
            <a:pPr marL="254000" indent="-254000" defTabSz="508000">
              <a:lnSpc>
                <a:spcPct val="150000"/>
              </a:lnSpc>
              <a:buFont typeface="Wingdings"/>
              <a:buChar char=""/>
            </a:pPr>
            <a:r>
              <a:rPr lang="en-US" altLang="ko-KR" sz="2000" b="1" dirty="0">
                <a:latin typeface="나눔스퀘어_ac Bold" charset="0"/>
                <a:ea typeface="나눔스퀘어_ac Bold" charset="0"/>
              </a:rPr>
              <a:t>5</a:t>
            </a:r>
            <a:r>
              <a:rPr lang="ko-KR" altLang="en-US" sz="2000" b="1" dirty="0">
                <a:latin typeface="나눔스퀘어_ac Bold" charset="0"/>
                <a:ea typeface="나눔스퀘어_ac Bold" charset="0"/>
              </a:rPr>
              <a:t>행 </a:t>
            </a:r>
            <a:r>
              <a:rPr lang="en-US" altLang="ko-KR" sz="2000" b="1" dirty="0">
                <a:latin typeface="나눔스퀘어_ac Bold" charset="0"/>
                <a:ea typeface="나눔스퀘어_ac Bold" charset="0"/>
              </a:rPr>
              <a:t>: </a:t>
            </a:r>
            <a:r>
              <a:rPr lang="en-US" altLang="ko-KR" sz="2000" b="1" dirty="0" err="1">
                <a:latin typeface="나눔스퀘어_ac Bold" charset="0"/>
                <a:ea typeface="나눔스퀘어_ac Bold" charset="0"/>
              </a:rPr>
              <a:t>crs-setup.conf.example</a:t>
            </a:r>
            <a:r>
              <a:rPr lang="en-US" altLang="ko-KR" sz="2000" b="1" dirty="0">
                <a:latin typeface="나눔스퀘어_ac Bold" charset="0"/>
                <a:ea typeface="나눔스퀘어_ac Bold" charset="0"/>
              </a:rPr>
              <a:t> </a:t>
            </a:r>
            <a:r>
              <a:rPr lang="ko-KR" altLang="en-US" sz="2000" b="1" dirty="0">
                <a:latin typeface="나눔스퀘어_ac Bold" charset="0"/>
                <a:ea typeface="나눔스퀘어_ac Bold" charset="0"/>
              </a:rPr>
              <a:t>를 </a:t>
            </a:r>
            <a:r>
              <a:rPr lang="en-US" altLang="ko-KR" sz="2000" b="1" dirty="0" err="1">
                <a:latin typeface="나눔스퀘어_ac Bold" charset="0"/>
                <a:ea typeface="나눔스퀘어_ac Bold" charset="0"/>
              </a:rPr>
              <a:t>modsecurity_crs_config.conf</a:t>
            </a:r>
            <a:r>
              <a:rPr lang="ko-KR" altLang="en-US" sz="2000" b="1" dirty="0">
                <a:latin typeface="나눔스퀘어_ac Bold" charset="0"/>
                <a:ea typeface="나눔스퀘어_ac Bold" charset="0"/>
              </a:rPr>
              <a:t>로 복사</a:t>
            </a: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F221A1-287D-4574-88F0-4B1757AE783B}"/>
              </a:ext>
            </a:extLst>
          </p:cNvPr>
          <p:cNvSpPr/>
          <p:nvPr/>
        </p:nvSpPr>
        <p:spPr>
          <a:xfrm>
            <a:off x="254004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제목 3">
            <a:extLst>
              <a:ext uri="{FF2B5EF4-FFF2-40B4-BE49-F238E27FC236}">
                <a16:creationId xmlns:a16="http://schemas.microsoft.com/office/drawing/2014/main" id="{B3443ADE-1D9D-4A28-A056-276AC21D4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927100"/>
            <a:ext cx="5913238" cy="698500"/>
          </a:xfrm>
        </p:spPr>
        <p:txBody>
          <a:bodyPr anchor="ctr">
            <a:normAutofit/>
          </a:bodyPr>
          <a:lstStyle/>
          <a:p>
            <a:pPr algn="ctr"/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4.  TCP Open Scan </a:t>
            </a:r>
            <a:r>
              <a:rPr lang="en-US" altLang="ko-KR" sz="20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(</a:t>
            </a:r>
            <a:r>
              <a:rPr lang="ko-KR" altLang="en-US" sz="20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계속</a:t>
            </a:r>
            <a:r>
              <a:rPr lang="en-US" altLang="ko-KR" sz="20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)</a:t>
            </a:r>
            <a:endParaRPr lang="ko-KR" altLang="en-US" sz="2800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3E9B8CE0-892E-4EDC-A835-56924FCBC521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000" dirty="0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NMAP</a:t>
            </a:r>
            <a:endParaRPr lang="ko-KR" altLang="en-US" sz="2000" dirty="0">
              <a:solidFill>
                <a:schemeClr val="bg1"/>
              </a:solidFill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1A3BA57-7F0B-48CE-857F-14A3DDDC6B25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텍스트 개체 틀 5">
            <a:extLst>
              <a:ext uri="{FF2B5EF4-FFF2-40B4-BE49-F238E27FC236}">
                <a16:creationId xmlns:a16="http://schemas.microsoft.com/office/drawing/2014/main" id="{A1AEE580-ED5F-4E9F-A9D1-3F63F797F7A5}"/>
              </a:ext>
            </a:extLst>
          </p:cNvPr>
          <p:cNvSpPr txBox="1">
            <a:spLocks/>
          </p:cNvSpPr>
          <p:nvPr/>
        </p:nvSpPr>
        <p:spPr>
          <a:xfrm>
            <a:off x="443352" y="2918999"/>
            <a:ext cx="5913238" cy="30479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b="1" dirty="0">
                <a:solidFill>
                  <a:srgbClr val="20212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&lt;Kali &gt;</a:t>
            </a:r>
            <a:endParaRPr lang="ko-KR" altLang="en-US" sz="1600" b="1" dirty="0">
              <a:solidFill>
                <a:srgbClr val="202122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3" name="텍스트 개체 틀 5">
            <a:extLst>
              <a:ext uri="{FF2B5EF4-FFF2-40B4-BE49-F238E27FC236}">
                <a16:creationId xmlns:a16="http://schemas.microsoft.com/office/drawing/2014/main" id="{DBAB9B20-5F32-42E8-984F-0E2A18797C7D}"/>
              </a:ext>
            </a:extLst>
          </p:cNvPr>
          <p:cNvSpPr txBox="1">
            <a:spLocks/>
          </p:cNvSpPr>
          <p:nvPr/>
        </p:nvSpPr>
        <p:spPr>
          <a:xfrm>
            <a:off x="690758" y="3322267"/>
            <a:ext cx="5665832" cy="364365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# </a:t>
            </a:r>
            <a:r>
              <a:rPr lang="en-US" altLang="ko-KR" sz="18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wireshark</a:t>
            </a:r>
            <a:r>
              <a:rPr lang="en-US" altLang="ko-KR" sz="18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&amp;   </a:t>
            </a:r>
          </a:p>
        </p:txBody>
      </p:sp>
      <p:sp>
        <p:nvSpPr>
          <p:cNvPr id="44" name="텍스트 개체 틀 5">
            <a:extLst>
              <a:ext uri="{FF2B5EF4-FFF2-40B4-BE49-F238E27FC236}">
                <a16:creationId xmlns:a16="http://schemas.microsoft.com/office/drawing/2014/main" id="{C6579A5F-2E0E-4D68-8B6D-7DB3DD9160E0}"/>
              </a:ext>
            </a:extLst>
          </p:cNvPr>
          <p:cNvSpPr txBox="1">
            <a:spLocks/>
          </p:cNvSpPr>
          <p:nvPr/>
        </p:nvSpPr>
        <p:spPr>
          <a:xfrm>
            <a:off x="864264" y="3716453"/>
            <a:ext cx="5492322" cy="3360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>
                <a:solidFill>
                  <a:srgbClr val="20212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Filter : </a:t>
            </a:r>
            <a:r>
              <a:rPr lang="en-US" altLang="ko-KR" sz="1600" dirty="0" err="1">
                <a:solidFill>
                  <a:srgbClr val="20212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ip.addr</a:t>
            </a:r>
            <a:r>
              <a:rPr lang="en-US" altLang="ko-KR" sz="1600" dirty="0">
                <a:solidFill>
                  <a:srgbClr val="20212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== 192.168.0.107</a:t>
            </a:r>
            <a:endParaRPr lang="ko-KR" altLang="en-US" sz="1600" dirty="0">
              <a:solidFill>
                <a:srgbClr val="202122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5" name="텍스트 개체 틀 5">
            <a:extLst>
              <a:ext uri="{FF2B5EF4-FFF2-40B4-BE49-F238E27FC236}">
                <a16:creationId xmlns:a16="http://schemas.microsoft.com/office/drawing/2014/main" id="{FB7F4A49-724F-4879-AECD-B52DCB6D7685}"/>
              </a:ext>
            </a:extLst>
          </p:cNvPr>
          <p:cNvSpPr txBox="1">
            <a:spLocks/>
          </p:cNvSpPr>
          <p:nvPr/>
        </p:nvSpPr>
        <p:spPr>
          <a:xfrm>
            <a:off x="690758" y="4384740"/>
            <a:ext cx="5665832" cy="364365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# </a:t>
            </a:r>
            <a:r>
              <a:rPr lang="en-US" altLang="ko-KR" sz="18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nmap</a:t>
            </a:r>
            <a:r>
              <a:rPr lang="en-US" altLang="ko-KR" sz="18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–</a:t>
            </a:r>
            <a:r>
              <a:rPr lang="en-US" altLang="ko-KR" sz="18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sT</a:t>
            </a:r>
            <a:r>
              <a:rPr lang="en-US" altLang="ko-KR" sz="18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–p 22 192.168.0.107</a:t>
            </a:r>
          </a:p>
        </p:txBody>
      </p:sp>
      <p:sp>
        <p:nvSpPr>
          <p:cNvPr id="46" name="텍스트 개체 틀 5">
            <a:extLst>
              <a:ext uri="{FF2B5EF4-FFF2-40B4-BE49-F238E27FC236}">
                <a16:creationId xmlns:a16="http://schemas.microsoft.com/office/drawing/2014/main" id="{3DBC9881-DD57-49E3-9A17-C28870D9CE23}"/>
              </a:ext>
            </a:extLst>
          </p:cNvPr>
          <p:cNvSpPr txBox="1">
            <a:spLocks/>
          </p:cNvSpPr>
          <p:nvPr/>
        </p:nvSpPr>
        <p:spPr>
          <a:xfrm>
            <a:off x="443352" y="1948358"/>
            <a:ext cx="5913238" cy="30479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b="1" dirty="0">
                <a:solidFill>
                  <a:srgbClr val="20212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&lt; CentOS 7 &gt;</a:t>
            </a:r>
            <a:endParaRPr lang="ko-KR" altLang="en-US" sz="1600" b="1" dirty="0">
              <a:solidFill>
                <a:srgbClr val="202122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7" name="텍스트 개체 틀 5">
            <a:extLst>
              <a:ext uri="{FF2B5EF4-FFF2-40B4-BE49-F238E27FC236}">
                <a16:creationId xmlns:a16="http://schemas.microsoft.com/office/drawing/2014/main" id="{5782A7C6-253E-4462-A08E-8DC5AF561C35}"/>
              </a:ext>
            </a:extLst>
          </p:cNvPr>
          <p:cNvSpPr txBox="1">
            <a:spLocks/>
          </p:cNvSpPr>
          <p:nvPr/>
        </p:nvSpPr>
        <p:spPr>
          <a:xfrm>
            <a:off x="690758" y="2217017"/>
            <a:ext cx="5665832" cy="364365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# </a:t>
            </a:r>
            <a:r>
              <a:rPr lang="en-US" altLang="ko-KR" sz="18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systemctl</a:t>
            </a:r>
            <a:r>
              <a:rPr lang="en-US" altLang="ko-KR" sz="18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stop </a:t>
            </a:r>
            <a:r>
              <a:rPr lang="en-US" altLang="ko-KR" sz="18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sshd</a:t>
            </a:r>
            <a:endParaRPr lang="en-US" altLang="ko-KR" sz="1800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87C5835-2247-4AED-9700-34A2145A6A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753" y="7253539"/>
            <a:ext cx="5665828" cy="57336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015F6D4-64D1-4268-B6D1-14D53AF60C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758" y="8080904"/>
            <a:ext cx="5665828" cy="6817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ACE705C-9A6C-48EB-B00C-0F5C579F83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753" y="4965219"/>
            <a:ext cx="5665828" cy="1956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987176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F221A1-287D-4574-88F0-4B1757AE783B}"/>
              </a:ext>
            </a:extLst>
          </p:cNvPr>
          <p:cNvSpPr/>
          <p:nvPr/>
        </p:nvSpPr>
        <p:spPr>
          <a:xfrm>
            <a:off x="254004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제목 3">
            <a:extLst>
              <a:ext uri="{FF2B5EF4-FFF2-40B4-BE49-F238E27FC236}">
                <a16:creationId xmlns:a16="http://schemas.microsoft.com/office/drawing/2014/main" id="{B3443ADE-1D9D-4A28-A056-276AC21D4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927100"/>
            <a:ext cx="5913238" cy="698500"/>
          </a:xfrm>
        </p:spPr>
        <p:txBody>
          <a:bodyPr anchor="ctr">
            <a:normAutofit/>
          </a:bodyPr>
          <a:lstStyle/>
          <a:p>
            <a:pPr algn="ctr"/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5.  TCP Half Open Scan</a:t>
            </a:r>
            <a:endParaRPr lang="ko-KR" altLang="en-US" sz="2800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3E9B8CE0-892E-4EDC-A835-56924FCBC521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000" dirty="0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NMAP</a:t>
            </a:r>
            <a:endParaRPr lang="ko-KR" altLang="en-US" sz="2000" dirty="0">
              <a:solidFill>
                <a:schemeClr val="bg1"/>
              </a:solidFill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1A3BA57-7F0B-48CE-857F-14A3DDDC6B25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텍스트 개체 틀 5">
            <a:extLst>
              <a:ext uri="{FF2B5EF4-FFF2-40B4-BE49-F238E27FC236}">
                <a16:creationId xmlns:a16="http://schemas.microsoft.com/office/drawing/2014/main" id="{8783D526-0B76-4C67-93CF-8F69135D46D1}"/>
              </a:ext>
            </a:extLst>
          </p:cNvPr>
          <p:cNvSpPr txBox="1">
            <a:spLocks/>
          </p:cNvSpPr>
          <p:nvPr/>
        </p:nvSpPr>
        <p:spPr>
          <a:xfrm>
            <a:off x="443352" y="2393565"/>
            <a:ext cx="5913238" cy="30479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b="1" dirty="0">
                <a:solidFill>
                  <a:srgbClr val="20212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공격자는 </a:t>
            </a:r>
            <a:r>
              <a:rPr lang="en-US" altLang="ko-KR" sz="1600" b="1" dirty="0">
                <a:solidFill>
                  <a:srgbClr val="20212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TCP SYN </a:t>
            </a:r>
            <a:r>
              <a:rPr lang="ko-KR" altLang="en-US" sz="1600" b="1" dirty="0">
                <a:solidFill>
                  <a:srgbClr val="20212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패킷 전송</a:t>
            </a:r>
          </a:p>
        </p:txBody>
      </p:sp>
      <p:sp>
        <p:nvSpPr>
          <p:cNvPr id="21" name="텍스트 개체 틀 5">
            <a:extLst>
              <a:ext uri="{FF2B5EF4-FFF2-40B4-BE49-F238E27FC236}">
                <a16:creationId xmlns:a16="http://schemas.microsoft.com/office/drawing/2014/main" id="{09C311EC-7002-493D-B2B4-56346E6E52BD}"/>
              </a:ext>
            </a:extLst>
          </p:cNvPr>
          <p:cNvSpPr txBox="1">
            <a:spLocks/>
          </p:cNvSpPr>
          <p:nvPr/>
        </p:nvSpPr>
        <p:spPr>
          <a:xfrm>
            <a:off x="501408" y="2791346"/>
            <a:ext cx="6131616" cy="2831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>
                <a:solidFill>
                  <a:srgbClr val="20212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- </a:t>
            </a:r>
            <a:r>
              <a:rPr lang="ko-KR" altLang="en-US" sz="1600" dirty="0">
                <a:solidFill>
                  <a:srgbClr val="20212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포트 </a:t>
            </a:r>
            <a:r>
              <a:rPr lang="en-US" altLang="ko-KR" sz="1600" dirty="0">
                <a:solidFill>
                  <a:srgbClr val="20212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OPEN : SYN/ACK </a:t>
            </a:r>
            <a:r>
              <a:rPr lang="ko-KR" altLang="en-US" sz="1600" dirty="0">
                <a:solidFill>
                  <a:srgbClr val="20212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패킷 회신 후 </a:t>
            </a:r>
            <a:r>
              <a:rPr lang="en-US" altLang="ko-KR" sz="1600" dirty="0">
                <a:solidFill>
                  <a:srgbClr val="20212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RST </a:t>
            </a:r>
            <a:r>
              <a:rPr lang="ko-KR" altLang="en-US" sz="1600" dirty="0">
                <a:solidFill>
                  <a:srgbClr val="20212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전송</a:t>
            </a:r>
          </a:p>
        </p:txBody>
      </p:sp>
      <p:sp>
        <p:nvSpPr>
          <p:cNvPr id="31" name="텍스트 개체 틀 5">
            <a:extLst>
              <a:ext uri="{FF2B5EF4-FFF2-40B4-BE49-F238E27FC236}">
                <a16:creationId xmlns:a16="http://schemas.microsoft.com/office/drawing/2014/main" id="{C1952A94-1D10-4003-A9E4-6D783ECB921D}"/>
              </a:ext>
            </a:extLst>
          </p:cNvPr>
          <p:cNvSpPr txBox="1">
            <a:spLocks/>
          </p:cNvSpPr>
          <p:nvPr/>
        </p:nvSpPr>
        <p:spPr>
          <a:xfrm>
            <a:off x="1436913" y="4741317"/>
            <a:ext cx="1233713" cy="2831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b="1" dirty="0">
                <a:solidFill>
                  <a:srgbClr val="20212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SYN</a:t>
            </a:r>
            <a:endParaRPr lang="ko-KR" altLang="en-US" sz="1600" b="1" dirty="0">
              <a:solidFill>
                <a:srgbClr val="202122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743E8DD9-9BF0-464A-8D15-D8F1242B029A}"/>
              </a:ext>
            </a:extLst>
          </p:cNvPr>
          <p:cNvCxnSpPr/>
          <p:nvPr/>
        </p:nvCxnSpPr>
        <p:spPr>
          <a:xfrm>
            <a:off x="740229" y="4484914"/>
            <a:ext cx="0" cy="2293257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6EBD1858-1688-4C9C-8520-DE0F312FA109}"/>
              </a:ext>
            </a:extLst>
          </p:cNvPr>
          <p:cNvCxnSpPr/>
          <p:nvPr/>
        </p:nvCxnSpPr>
        <p:spPr>
          <a:xfrm>
            <a:off x="2670623" y="4484914"/>
            <a:ext cx="0" cy="2293257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92432CF4-23CD-4A29-8A95-BC80AC295AC7}"/>
              </a:ext>
            </a:extLst>
          </p:cNvPr>
          <p:cNvCxnSpPr>
            <a:cxnSpLocks/>
          </p:cNvCxnSpPr>
          <p:nvPr/>
        </p:nvCxnSpPr>
        <p:spPr>
          <a:xfrm>
            <a:off x="798285" y="5098143"/>
            <a:ext cx="1799771" cy="0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6ED0BBCB-980E-4D60-B4E5-517E7430CBCE}"/>
              </a:ext>
            </a:extLst>
          </p:cNvPr>
          <p:cNvCxnSpPr>
            <a:cxnSpLocks/>
          </p:cNvCxnSpPr>
          <p:nvPr/>
        </p:nvCxnSpPr>
        <p:spPr>
          <a:xfrm flipH="1">
            <a:off x="841827" y="5635172"/>
            <a:ext cx="1756229" cy="0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텍스트 개체 틀 5">
            <a:extLst>
              <a:ext uri="{FF2B5EF4-FFF2-40B4-BE49-F238E27FC236}">
                <a16:creationId xmlns:a16="http://schemas.microsoft.com/office/drawing/2014/main" id="{5CAE0CF9-DFC2-46A1-AF6C-B6C3BCD16579}"/>
              </a:ext>
            </a:extLst>
          </p:cNvPr>
          <p:cNvSpPr txBox="1">
            <a:spLocks/>
          </p:cNvSpPr>
          <p:nvPr/>
        </p:nvSpPr>
        <p:spPr>
          <a:xfrm>
            <a:off x="1248226" y="5278345"/>
            <a:ext cx="1233713" cy="2831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b="1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SYN/ACK</a:t>
            </a:r>
            <a:endParaRPr lang="ko-KR" altLang="en-US" sz="1600" b="1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4" name="텍스트 개체 틀 5">
            <a:extLst>
              <a:ext uri="{FF2B5EF4-FFF2-40B4-BE49-F238E27FC236}">
                <a16:creationId xmlns:a16="http://schemas.microsoft.com/office/drawing/2014/main" id="{948FFE18-57FC-40E4-B209-952F7A29ED0A}"/>
              </a:ext>
            </a:extLst>
          </p:cNvPr>
          <p:cNvSpPr txBox="1">
            <a:spLocks/>
          </p:cNvSpPr>
          <p:nvPr/>
        </p:nvSpPr>
        <p:spPr>
          <a:xfrm>
            <a:off x="372264" y="4157077"/>
            <a:ext cx="803385" cy="2952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solidFill>
                  <a:srgbClr val="20212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600" dirty="0">
                <a:solidFill>
                  <a:srgbClr val="20212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공격자</a:t>
            </a:r>
          </a:p>
        </p:txBody>
      </p:sp>
      <p:sp>
        <p:nvSpPr>
          <p:cNvPr id="25" name="텍스트 개체 틀 5">
            <a:extLst>
              <a:ext uri="{FF2B5EF4-FFF2-40B4-BE49-F238E27FC236}">
                <a16:creationId xmlns:a16="http://schemas.microsoft.com/office/drawing/2014/main" id="{2E4BC948-EED6-48D5-BDEF-AF27AEDD4AFA}"/>
              </a:ext>
            </a:extLst>
          </p:cNvPr>
          <p:cNvSpPr txBox="1">
            <a:spLocks/>
          </p:cNvSpPr>
          <p:nvPr/>
        </p:nvSpPr>
        <p:spPr>
          <a:xfrm>
            <a:off x="2254418" y="4157077"/>
            <a:ext cx="803385" cy="2952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>
                <a:solidFill>
                  <a:srgbClr val="20212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600" dirty="0">
                <a:solidFill>
                  <a:srgbClr val="20212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피해자</a:t>
            </a: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158B9B33-9799-469F-BCC4-C9EB7F724640}"/>
              </a:ext>
            </a:extLst>
          </p:cNvPr>
          <p:cNvCxnSpPr/>
          <p:nvPr/>
        </p:nvCxnSpPr>
        <p:spPr>
          <a:xfrm>
            <a:off x="4153650" y="4484914"/>
            <a:ext cx="0" cy="2293257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47F4EDB2-0593-4DB2-8161-897D7FF66BF1}"/>
              </a:ext>
            </a:extLst>
          </p:cNvPr>
          <p:cNvCxnSpPr/>
          <p:nvPr/>
        </p:nvCxnSpPr>
        <p:spPr>
          <a:xfrm>
            <a:off x="6084044" y="4484914"/>
            <a:ext cx="0" cy="2293257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텍스트 개체 틀 5">
            <a:extLst>
              <a:ext uri="{FF2B5EF4-FFF2-40B4-BE49-F238E27FC236}">
                <a16:creationId xmlns:a16="http://schemas.microsoft.com/office/drawing/2014/main" id="{EBA6E00F-9D20-4E0E-A348-47B8BF759D10}"/>
              </a:ext>
            </a:extLst>
          </p:cNvPr>
          <p:cNvSpPr txBox="1">
            <a:spLocks/>
          </p:cNvSpPr>
          <p:nvPr/>
        </p:nvSpPr>
        <p:spPr>
          <a:xfrm>
            <a:off x="4676161" y="5278345"/>
            <a:ext cx="1978643" cy="28309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b="1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RST/ACK</a:t>
            </a:r>
            <a:endParaRPr lang="ko-KR" altLang="en-US" sz="1600" b="1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6" name="텍스트 개체 틀 5">
            <a:extLst>
              <a:ext uri="{FF2B5EF4-FFF2-40B4-BE49-F238E27FC236}">
                <a16:creationId xmlns:a16="http://schemas.microsoft.com/office/drawing/2014/main" id="{56A21B21-A9A0-441A-A823-DA25E10C40EF}"/>
              </a:ext>
            </a:extLst>
          </p:cNvPr>
          <p:cNvSpPr txBox="1">
            <a:spLocks/>
          </p:cNvSpPr>
          <p:nvPr/>
        </p:nvSpPr>
        <p:spPr>
          <a:xfrm>
            <a:off x="3785679" y="4157077"/>
            <a:ext cx="803385" cy="2952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>
                <a:solidFill>
                  <a:srgbClr val="20212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600" dirty="0">
                <a:solidFill>
                  <a:srgbClr val="20212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공격자</a:t>
            </a:r>
          </a:p>
        </p:txBody>
      </p:sp>
      <p:sp>
        <p:nvSpPr>
          <p:cNvPr id="37" name="텍스트 개체 틀 5">
            <a:extLst>
              <a:ext uri="{FF2B5EF4-FFF2-40B4-BE49-F238E27FC236}">
                <a16:creationId xmlns:a16="http://schemas.microsoft.com/office/drawing/2014/main" id="{7B77FDEF-94C5-4414-A4E5-D75A92C92428}"/>
              </a:ext>
            </a:extLst>
          </p:cNvPr>
          <p:cNvSpPr txBox="1">
            <a:spLocks/>
          </p:cNvSpPr>
          <p:nvPr/>
        </p:nvSpPr>
        <p:spPr>
          <a:xfrm>
            <a:off x="5682351" y="4157077"/>
            <a:ext cx="803385" cy="2952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>
                <a:solidFill>
                  <a:srgbClr val="20212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600" dirty="0">
                <a:solidFill>
                  <a:srgbClr val="20212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피해자</a:t>
            </a: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AAF47D2C-3BB6-4ED1-BE80-DCF82C60792D}"/>
              </a:ext>
            </a:extLst>
          </p:cNvPr>
          <p:cNvCxnSpPr>
            <a:cxnSpLocks/>
          </p:cNvCxnSpPr>
          <p:nvPr/>
        </p:nvCxnSpPr>
        <p:spPr>
          <a:xfrm>
            <a:off x="4240729" y="5098143"/>
            <a:ext cx="1799771" cy="0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C246CCBC-80DA-472E-82E9-FBB3590570EE}"/>
              </a:ext>
            </a:extLst>
          </p:cNvPr>
          <p:cNvCxnSpPr>
            <a:cxnSpLocks/>
          </p:cNvCxnSpPr>
          <p:nvPr/>
        </p:nvCxnSpPr>
        <p:spPr>
          <a:xfrm flipH="1">
            <a:off x="4269757" y="5635172"/>
            <a:ext cx="1756229" cy="0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텍스트 개체 틀 5">
            <a:extLst>
              <a:ext uri="{FF2B5EF4-FFF2-40B4-BE49-F238E27FC236}">
                <a16:creationId xmlns:a16="http://schemas.microsoft.com/office/drawing/2014/main" id="{5B7CED4A-4BE9-4BEE-9017-55C8F0F1CDBD}"/>
              </a:ext>
            </a:extLst>
          </p:cNvPr>
          <p:cNvSpPr txBox="1">
            <a:spLocks/>
          </p:cNvSpPr>
          <p:nvPr/>
        </p:nvSpPr>
        <p:spPr>
          <a:xfrm>
            <a:off x="501408" y="3142704"/>
            <a:ext cx="6131616" cy="2831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>
                <a:solidFill>
                  <a:srgbClr val="20212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- </a:t>
            </a:r>
            <a:r>
              <a:rPr lang="ko-KR" altLang="en-US" sz="1600" dirty="0">
                <a:solidFill>
                  <a:srgbClr val="20212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포트 </a:t>
            </a:r>
            <a:r>
              <a:rPr lang="en-US" altLang="ko-KR" sz="1600" dirty="0">
                <a:solidFill>
                  <a:srgbClr val="20212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CLOSE : RST/ACK </a:t>
            </a:r>
            <a:r>
              <a:rPr lang="ko-KR" altLang="en-US" sz="1600" dirty="0">
                <a:solidFill>
                  <a:srgbClr val="20212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패킷 회신</a:t>
            </a:r>
          </a:p>
        </p:txBody>
      </p:sp>
      <p:sp>
        <p:nvSpPr>
          <p:cNvPr id="41" name="텍스트 개체 틀 5">
            <a:extLst>
              <a:ext uri="{FF2B5EF4-FFF2-40B4-BE49-F238E27FC236}">
                <a16:creationId xmlns:a16="http://schemas.microsoft.com/office/drawing/2014/main" id="{98819100-5DDA-4854-AE62-EB8B7B7B191E}"/>
              </a:ext>
            </a:extLst>
          </p:cNvPr>
          <p:cNvSpPr txBox="1">
            <a:spLocks/>
          </p:cNvSpPr>
          <p:nvPr/>
        </p:nvSpPr>
        <p:spPr>
          <a:xfrm>
            <a:off x="1038436" y="3772304"/>
            <a:ext cx="2372419" cy="2952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b="1" dirty="0">
                <a:solidFill>
                  <a:srgbClr val="20212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&lt; Port Open &gt;</a:t>
            </a:r>
            <a:endParaRPr lang="ko-KR" altLang="en-US" sz="1600" b="1" dirty="0">
              <a:solidFill>
                <a:srgbClr val="202122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2" name="텍스트 개체 틀 5">
            <a:extLst>
              <a:ext uri="{FF2B5EF4-FFF2-40B4-BE49-F238E27FC236}">
                <a16:creationId xmlns:a16="http://schemas.microsoft.com/office/drawing/2014/main" id="{9350517C-E32E-42D4-AFD1-E239C1F03548}"/>
              </a:ext>
            </a:extLst>
          </p:cNvPr>
          <p:cNvSpPr txBox="1">
            <a:spLocks/>
          </p:cNvSpPr>
          <p:nvPr/>
        </p:nvSpPr>
        <p:spPr>
          <a:xfrm>
            <a:off x="4442039" y="3772304"/>
            <a:ext cx="2372419" cy="2952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b="1" dirty="0">
                <a:solidFill>
                  <a:srgbClr val="20212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&lt; Port Close &gt;</a:t>
            </a:r>
            <a:endParaRPr lang="ko-KR" altLang="en-US" sz="1600" b="1" dirty="0">
              <a:solidFill>
                <a:srgbClr val="202122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3" name="텍스트 개체 틀 5">
            <a:extLst>
              <a:ext uri="{FF2B5EF4-FFF2-40B4-BE49-F238E27FC236}">
                <a16:creationId xmlns:a16="http://schemas.microsoft.com/office/drawing/2014/main" id="{84E94F90-8C61-4229-97DC-8AF0F022E4F8}"/>
              </a:ext>
            </a:extLst>
          </p:cNvPr>
          <p:cNvSpPr txBox="1">
            <a:spLocks/>
          </p:cNvSpPr>
          <p:nvPr/>
        </p:nvSpPr>
        <p:spPr>
          <a:xfrm>
            <a:off x="443352" y="7010511"/>
            <a:ext cx="5913238" cy="30479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b="1" dirty="0">
                <a:solidFill>
                  <a:srgbClr val="20212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사용 시스템</a:t>
            </a:r>
          </a:p>
        </p:txBody>
      </p:sp>
      <p:sp>
        <p:nvSpPr>
          <p:cNvPr id="44" name="텍스트 개체 틀 5">
            <a:extLst>
              <a:ext uri="{FF2B5EF4-FFF2-40B4-BE49-F238E27FC236}">
                <a16:creationId xmlns:a16="http://schemas.microsoft.com/office/drawing/2014/main" id="{AE2CBEA1-FE0A-4112-A67B-4B10D879E237}"/>
              </a:ext>
            </a:extLst>
          </p:cNvPr>
          <p:cNvSpPr txBox="1">
            <a:spLocks/>
          </p:cNvSpPr>
          <p:nvPr/>
        </p:nvSpPr>
        <p:spPr>
          <a:xfrm>
            <a:off x="617523" y="7250519"/>
            <a:ext cx="6131616" cy="2831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>
                <a:solidFill>
                  <a:srgbClr val="20212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CentOS 7 : telnet (23)</a:t>
            </a:r>
            <a:endParaRPr lang="ko-KR" altLang="en-US" sz="1600" dirty="0">
              <a:solidFill>
                <a:srgbClr val="202122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5" name="텍스트 개체 틀 5">
            <a:extLst>
              <a:ext uri="{FF2B5EF4-FFF2-40B4-BE49-F238E27FC236}">
                <a16:creationId xmlns:a16="http://schemas.microsoft.com/office/drawing/2014/main" id="{594634B8-50F1-47C2-BBEF-9E25CFCD6929}"/>
              </a:ext>
            </a:extLst>
          </p:cNvPr>
          <p:cNvSpPr txBox="1">
            <a:spLocks/>
          </p:cNvSpPr>
          <p:nvPr/>
        </p:nvSpPr>
        <p:spPr>
          <a:xfrm>
            <a:off x="617523" y="7490087"/>
            <a:ext cx="6131616" cy="2831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>
                <a:solidFill>
                  <a:srgbClr val="20212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Kali Linux : </a:t>
            </a:r>
            <a:r>
              <a:rPr lang="en-US" altLang="ko-KR" sz="1600" dirty="0" err="1">
                <a:solidFill>
                  <a:srgbClr val="20212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nmap</a:t>
            </a:r>
            <a:r>
              <a:rPr lang="en-US" altLang="ko-KR" sz="1600" dirty="0">
                <a:solidFill>
                  <a:srgbClr val="20212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CMD</a:t>
            </a:r>
            <a:endParaRPr lang="ko-KR" altLang="en-US" sz="1600" dirty="0">
              <a:solidFill>
                <a:srgbClr val="202122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2" name="텍스트 개체 틀 5">
            <a:extLst>
              <a:ext uri="{FF2B5EF4-FFF2-40B4-BE49-F238E27FC236}">
                <a16:creationId xmlns:a16="http://schemas.microsoft.com/office/drawing/2014/main" id="{19DB96F7-5588-4DC1-8DBF-F938DBE1B89D}"/>
              </a:ext>
            </a:extLst>
          </p:cNvPr>
          <p:cNvSpPr txBox="1">
            <a:spLocks/>
          </p:cNvSpPr>
          <p:nvPr/>
        </p:nvSpPr>
        <p:spPr>
          <a:xfrm>
            <a:off x="4895850" y="4741317"/>
            <a:ext cx="1233713" cy="2831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b="1" dirty="0">
                <a:solidFill>
                  <a:srgbClr val="20212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SYN</a:t>
            </a:r>
            <a:endParaRPr lang="ko-KR" altLang="en-US" sz="1600" b="1" dirty="0">
              <a:solidFill>
                <a:srgbClr val="202122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777AEB56-E421-46A1-8CC3-F9D946C0C8E6}"/>
              </a:ext>
            </a:extLst>
          </p:cNvPr>
          <p:cNvCxnSpPr>
            <a:cxnSpLocks/>
          </p:cNvCxnSpPr>
          <p:nvPr/>
        </p:nvCxnSpPr>
        <p:spPr>
          <a:xfrm>
            <a:off x="798285" y="6128658"/>
            <a:ext cx="1799771" cy="0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텍스트 개체 틀 5">
            <a:extLst>
              <a:ext uri="{FF2B5EF4-FFF2-40B4-BE49-F238E27FC236}">
                <a16:creationId xmlns:a16="http://schemas.microsoft.com/office/drawing/2014/main" id="{AE6735C1-FC64-425E-97B9-76C0259CB5C9}"/>
              </a:ext>
            </a:extLst>
          </p:cNvPr>
          <p:cNvSpPr txBox="1">
            <a:spLocks/>
          </p:cNvSpPr>
          <p:nvPr/>
        </p:nvSpPr>
        <p:spPr>
          <a:xfrm>
            <a:off x="1436913" y="5815373"/>
            <a:ext cx="1233713" cy="2831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b="1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RST</a:t>
            </a:r>
            <a:endParaRPr lang="ko-KR" altLang="en-US" sz="1600" b="1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6" name="텍스트 개체 틀 5">
            <a:extLst>
              <a:ext uri="{FF2B5EF4-FFF2-40B4-BE49-F238E27FC236}">
                <a16:creationId xmlns:a16="http://schemas.microsoft.com/office/drawing/2014/main" id="{13ADA93A-0D50-4A7E-AE10-3E775D403BAB}"/>
              </a:ext>
            </a:extLst>
          </p:cNvPr>
          <p:cNvSpPr txBox="1">
            <a:spLocks/>
          </p:cNvSpPr>
          <p:nvPr/>
        </p:nvSpPr>
        <p:spPr>
          <a:xfrm>
            <a:off x="2722095" y="1774437"/>
            <a:ext cx="3257790" cy="32222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>
                <a:solidFill>
                  <a:srgbClr val="20212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Stealth Scan</a:t>
            </a:r>
            <a:endParaRPr lang="ko-KR" altLang="en-US" sz="1600" dirty="0">
              <a:solidFill>
                <a:srgbClr val="202122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7" name="텍스트 개체 틀 5">
            <a:extLst>
              <a:ext uri="{FF2B5EF4-FFF2-40B4-BE49-F238E27FC236}">
                <a16:creationId xmlns:a16="http://schemas.microsoft.com/office/drawing/2014/main" id="{A9D984D1-EBD3-4203-B510-521FFC7E1B18}"/>
              </a:ext>
            </a:extLst>
          </p:cNvPr>
          <p:cNvSpPr txBox="1">
            <a:spLocks/>
          </p:cNvSpPr>
          <p:nvPr/>
        </p:nvSpPr>
        <p:spPr>
          <a:xfrm>
            <a:off x="443352" y="8001089"/>
            <a:ext cx="5913238" cy="30479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b="1" dirty="0">
                <a:solidFill>
                  <a:srgbClr val="20212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Stealth Scan </a:t>
            </a:r>
            <a:r>
              <a:rPr lang="ko-KR" altLang="en-US" sz="1600" b="1" dirty="0">
                <a:solidFill>
                  <a:srgbClr val="20212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이란</a:t>
            </a:r>
            <a:r>
              <a:rPr lang="en-US" altLang="ko-KR" sz="1600" b="1" dirty="0">
                <a:solidFill>
                  <a:srgbClr val="20212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??</a:t>
            </a:r>
            <a:endParaRPr lang="ko-KR" altLang="en-US" sz="1600" b="1" dirty="0">
              <a:solidFill>
                <a:srgbClr val="202122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8" name="텍스트 개체 틀 5">
            <a:extLst>
              <a:ext uri="{FF2B5EF4-FFF2-40B4-BE49-F238E27FC236}">
                <a16:creationId xmlns:a16="http://schemas.microsoft.com/office/drawing/2014/main" id="{28E6AE81-4A88-440A-BACD-627147A2E6C5}"/>
              </a:ext>
            </a:extLst>
          </p:cNvPr>
          <p:cNvSpPr txBox="1">
            <a:spLocks/>
          </p:cNvSpPr>
          <p:nvPr/>
        </p:nvSpPr>
        <p:spPr>
          <a:xfrm>
            <a:off x="617523" y="8373576"/>
            <a:ext cx="6131616" cy="2831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>
                <a:solidFill>
                  <a:srgbClr val="20212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</a:t>
            </a:r>
            <a:r>
              <a:rPr lang="ko-KR" altLang="en-US" sz="1600" dirty="0">
                <a:solidFill>
                  <a:srgbClr val="20212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스캔하는 대상에 단순히 로그를 남기지 않는다</a:t>
            </a:r>
            <a:r>
              <a:rPr lang="en-US" altLang="ko-KR" sz="1600" dirty="0">
                <a:solidFill>
                  <a:srgbClr val="20212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lang="ko-KR" altLang="en-US" sz="1600" dirty="0">
              <a:solidFill>
                <a:srgbClr val="202122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9" name="텍스트 개체 틀 5">
            <a:extLst>
              <a:ext uri="{FF2B5EF4-FFF2-40B4-BE49-F238E27FC236}">
                <a16:creationId xmlns:a16="http://schemas.microsoft.com/office/drawing/2014/main" id="{6E6C03E1-4E8D-487F-B4FD-CFB6F9AC0A88}"/>
              </a:ext>
            </a:extLst>
          </p:cNvPr>
          <p:cNvSpPr txBox="1">
            <a:spLocks/>
          </p:cNvSpPr>
          <p:nvPr/>
        </p:nvSpPr>
        <p:spPr>
          <a:xfrm>
            <a:off x="617523" y="8602868"/>
            <a:ext cx="6131616" cy="2831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>
                <a:solidFill>
                  <a:srgbClr val="20212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</a:t>
            </a:r>
            <a:r>
              <a:rPr lang="ko-KR" altLang="en-US" sz="1600" dirty="0">
                <a:solidFill>
                  <a:srgbClr val="20212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공격 대상을 속이고 자신의 위치 또한 숨기는 스캔</a:t>
            </a:r>
          </a:p>
        </p:txBody>
      </p:sp>
      <p:sp>
        <p:nvSpPr>
          <p:cNvPr id="51" name="텍스트 개체 틀 5">
            <a:extLst>
              <a:ext uri="{FF2B5EF4-FFF2-40B4-BE49-F238E27FC236}">
                <a16:creationId xmlns:a16="http://schemas.microsoft.com/office/drawing/2014/main" id="{7563E5B1-4FCA-4EA7-BC46-31F04F7F697D}"/>
              </a:ext>
            </a:extLst>
          </p:cNvPr>
          <p:cNvSpPr txBox="1">
            <a:spLocks/>
          </p:cNvSpPr>
          <p:nvPr/>
        </p:nvSpPr>
        <p:spPr>
          <a:xfrm>
            <a:off x="617523" y="8850111"/>
            <a:ext cx="6131616" cy="2831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>
                <a:solidFill>
                  <a:srgbClr val="20212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</a:t>
            </a:r>
            <a:r>
              <a:rPr lang="ko-KR" altLang="en-US" sz="1600" dirty="0">
                <a:solidFill>
                  <a:srgbClr val="20212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포트가 </a:t>
            </a:r>
            <a:r>
              <a:rPr lang="ko-KR" altLang="en-US" sz="1600" dirty="0" err="1">
                <a:solidFill>
                  <a:srgbClr val="20212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열려있을</a:t>
            </a:r>
            <a:r>
              <a:rPr lang="ko-KR" altLang="en-US" sz="1600" dirty="0">
                <a:solidFill>
                  <a:srgbClr val="20212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때와 </a:t>
            </a:r>
            <a:r>
              <a:rPr lang="ko-KR" altLang="en-US" sz="1600" dirty="0" err="1">
                <a:solidFill>
                  <a:srgbClr val="20212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닫혀있을</a:t>
            </a:r>
            <a:r>
              <a:rPr lang="ko-KR" altLang="en-US" sz="1600" dirty="0">
                <a:solidFill>
                  <a:srgbClr val="20212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때 다르다</a:t>
            </a:r>
          </a:p>
        </p:txBody>
      </p:sp>
      <p:sp>
        <p:nvSpPr>
          <p:cNvPr id="52" name="텍스트 개체 틀 5">
            <a:extLst>
              <a:ext uri="{FF2B5EF4-FFF2-40B4-BE49-F238E27FC236}">
                <a16:creationId xmlns:a16="http://schemas.microsoft.com/office/drawing/2014/main" id="{C59E9ED9-C1E9-4EE7-8E12-AA5E313FD579}"/>
              </a:ext>
            </a:extLst>
          </p:cNvPr>
          <p:cNvSpPr txBox="1">
            <a:spLocks/>
          </p:cNvSpPr>
          <p:nvPr/>
        </p:nvSpPr>
        <p:spPr>
          <a:xfrm>
            <a:off x="617523" y="9158147"/>
            <a:ext cx="6131616" cy="2831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>
                <a:solidFill>
                  <a:srgbClr val="20212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ex) TCP Half Open Scan, FIN Scan, Xmas Scan, Null Scan</a:t>
            </a:r>
            <a:endParaRPr lang="ko-KR" altLang="en-US" sz="1600" dirty="0">
              <a:solidFill>
                <a:srgbClr val="202122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3521309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F221A1-287D-4574-88F0-4B1757AE783B}"/>
              </a:ext>
            </a:extLst>
          </p:cNvPr>
          <p:cNvSpPr/>
          <p:nvPr/>
        </p:nvSpPr>
        <p:spPr>
          <a:xfrm>
            <a:off x="254004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제목 3">
            <a:extLst>
              <a:ext uri="{FF2B5EF4-FFF2-40B4-BE49-F238E27FC236}">
                <a16:creationId xmlns:a16="http://schemas.microsoft.com/office/drawing/2014/main" id="{B3443ADE-1D9D-4A28-A056-276AC21D4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927100"/>
            <a:ext cx="5913238" cy="698500"/>
          </a:xfrm>
        </p:spPr>
        <p:txBody>
          <a:bodyPr anchor="ctr">
            <a:normAutofit/>
          </a:bodyPr>
          <a:lstStyle/>
          <a:p>
            <a:pPr algn="ctr"/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5.  TCP Half Open Scan </a:t>
            </a:r>
            <a:r>
              <a:rPr lang="en-US" altLang="ko-KR" sz="20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(</a:t>
            </a:r>
            <a:r>
              <a:rPr lang="ko-KR" altLang="en-US" sz="20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계속</a:t>
            </a:r>
            <a:r>
              <a:rPr lang="en-US" altLang="ko-KR" sz="20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)</a:t>
            </a:r>
            <a:endParaRPr lang="ko-KR" altLang="en-US" sz="2800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3E9B8CE0-892E-4EDC-A835-56924FCBC521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000" dirty="0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NMAP</a:t>
            </a:r>
            <a:endParaRPr lang="ko-KR" altLang="en-US" sz="2000" dirty="0">
              <a:solidFill>
                <a:schemeClr val="bg1"/>
              </a:solidFill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1A3BA57-7F0B-48CE-857F-14A3DDDC6B25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텍스트 개체 틀 5">
            <a:extLst>
              <a:ext uri="{FF2B5EF4-FFF2-40B4-BE49-F238E27FC236}">
                <a16:creationId xmlns:a16="http://schemas.microsoft.com/office/drawing/2014/main" id="{A1AEE580-ED5F-4E9F-A9D1-3F63F797F7A5}"/>
              </a:ext>
            </a:extLst>
          </p:cNvPr>
          <p:cNvSpPr txBox="1">
            <a:spLocks/>
          </p:cNvSpPr>
          <p:nvPr/>
        </p:nvSpPr>
        <p:spPr>
          <a:xfrm>
            <a:off x="443352" y="2918999"/>
            <a:ext cx="5913238" cy="30479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b="1" dirty="0">
                <a:solidFill>
                  <a:srgbClr val="20212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&lt;Kali &gt;</a:t>
            </a:r>
            <a:endParaRPr lang="ko-KR" altLang="en-US" sz="1600" b="1" dirty="0">
              <a:solidFill>
                <a:srgbClr val="202122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3" name="텍스트 개체 틀 5">
            <a:extLst>
              <a:ext uri="{FF2B5EF4-FFF2-40B4-BE49-F238E27FC236}">
                <a16:creationId xmlns:a16="http://schemas.microsoft.com/office/drawing/2014/main" id="{DBAB9B20-5F32-42E8-984F-0E2A18797C7D}"/>
              </a:ext>
            </a:extLst>
          </p:cNvPr>
          <p:cNvSpPr txBox="1">
            <a:spLocks/>
          </p:cNvSpPr>
          <p:nvPr/>
        </p:nvSpPr>
        <p:spPr>
          <a:xfrm>
            <a:off x="690758" y="3322267"/>
            <a:ext cx="5665832" cy="364365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# </a:t>
            </a:r>
            <a:r>
              <a:rPr lang="en-US" altLang="ko-KR" sz="18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wireshark</a:t>
            </a:r>
            <a:r>
              <a:rPr lang="en-US" altLang="ko-KR" sz="18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&amp;   </a:t>
            </a:r>
          </a:p>
        </p:txBody>
      </p:sp>
      <p:sp>
        <p:nvSpPr>
          <p:cNvPr id="44" name="텍스트 개체 틀 5">
            <a:extLst>
              <a:ext uri="{FF2B5EF4-FFF2-40B4-BE49-F238E27FC236}">
                <a16:creationId xmlns:a16="http://schemas.microsoft.com/office/drawing/2014/main" id="{C6579A5F-2E0E-4D68-8B6D-7DB3DD9160E0}"/>
              </a:ext>
            </a:extLst>
          </p:cNvPr>
          <p:cNvSpPr txBox="1">
            <a:spLocks/>
          </p:cNvSpPr>
          <p:nvPr/>
        </p:nvSpPr>
        <p:spPr>
          <a:xfrm>
            <a:off x="864264" y="3716453"/>
            <a:ext cx="5492322" cy="3360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>
                <a:solidFill>
                  <a:srgbClr val="20212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Filter : </a:t>
            </a:r>
            <a:r>
              <a:rPr lang="en-US" altLang="ko-KR" sz="1600" dirty="0" err="1">
                <a:solidFill>
                  <a:srgbClr val="20212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ip.addr</a:t>
            </a:r>
            <a:r>
              <a:rPr lang="en-US" altLang="ko-KR" sz="1600" dirty="0">
                <a:solidFill>
                  <a:srgbClr val="20212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== 192.168.0.107</a:t>
            </a:r>
            <a:endParaRPr lang="ko-KR" altLang="en-US" sz="1600" dirty="0">
              <a:solidFill>
                <a:srgbClr val="202122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5" name="텍스트 개체 틀 5">
            <a:extLst>
              <a:ext uri="{FF2B5EF4-FFF2-40B4-BE49-F238E27FC236}">
                <a16:creationId xmlns:a16="http://schemas.microsoft.com/office/drawing/2014/main" id="{FB7F4A49-724F-4879-AECD-B52DCB6D7685}"/>
              </a:ext>
            </a:extLst>
          </p:cNvPr>
          <p:cNvSpPr txBox="1">
            <a:spLocks/>
          </p:cNvSpPr>
          <p:nvPr/>
        </p:nvSpPr>
        <p:spPr>
          <a:xfrm>
            <a:off x="690758" y="4384740"/>
            <a:ext cx="5665832" cy="364365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# </a:t>
            </a:r>
            <a:r>
              <a:rPr lang="en-US" altLang="ko-KR" sz="18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nmap</a:t>
            </a:r>
            <a:r>
              <a:rPr lang="en-US" altLang="ko-KR" sz="18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–</a:t>
            </a:r>
            <a:r>
              <a:rPr lang="en-US" altLang="ko-KR" sz="18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sS</a:t>
            </a:r>
            <a:r>
              <a:rPr lang="en-US" altLang="ko-KR" sz="18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–p 23 192.168.0.107</a:t>
            </a:r>
          </a:p>
        </p:txBody>
      </p:sp>
      <p:sp>
        <p:nvSpPr>
          <p:cNvPr id="46" name="텍스트 개체 틀 5">
            <a:extLst>
              <a:ext uri="{FF2B5EF4-FFF2-40B4-BE49-F238E27FC236}">
                <a16:creationId xmlns:a16="http://schemas.microsoft.com/office/drawing/2014/main" id="{3DBC9881-DD57-49E3-9A17-C28870D9CE23}"/>
              </a:ext>
            </a:extLst>
          </p:cNvPr>
          <p:cNvSpPr txBox="1">
            <a:spLocks/>
          </p:cNvSpPr>
          <p:nvPr/>
        </p:nvSpPr>
        <p:spPr>
          <a:xfrm>
            <a:off x="443352" y="1948358"/>
            <a:ext cx="5913238" cy="30479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b="1" dirty="0">
                <a:solidFill>
                  <a:srgbClr val="20212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&lt; CentOS 7 &gt;</a:t>
            </a:r>
            <a:endParaRPr lang="ko-KR" altLang="en-US" sz="1600" b="1" dirty="0">
              <a:solidFill>
                <a:srgbClr val="202122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7" name="텍스트 개체 틀 5">
            <a:extLst>
              <a:ext uri="{FF2B5EF4-FFF2-40B4-BE49-F238E27FC236}">
                <a16:creationId xmlns:a16="http://schemas.microsoft.com/office/drawing/2014/main" id="{5782A7C6-253E-4462-A08E-8DC5AF561C35}"/>
              </a:ext>
            </a:extLst>
          </p:cNvPr>
          <p:cNvSpPr txBox="1">
            <a:spLocks/>
          </p:cNvSpPr>
          <p:nvPr/>
        </p:nvSpPr>
        <p:spPr>
          <a:xfrm>
            <a:off x="690758" y="2217017"/>
            <a:ext cx="5665832" cy="364365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# </a:t>
            </a:r>
            <a:r>
              <a:rPr lang="en-US" altLang="ko-KR" sz="18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systemctl</a:t>
            </a:r>
            <a:r>
              <a:rPr lang="en-US" altLang="ko-KR" sz="18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start </a:t>
            </a:r>
            <a:r>
              <a:rPr lang="en-US" altLang="ko-KR" sz="18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telnet.socket</a:t>
            </a:r>
            <a:endParaRPr lang="en-US" altLang="ko-KR" sz="1800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3B665CF-89B3-465D-B715-7E36C2DACD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758" y="4840223"/>
            <a:ext cx="5666796" cy="173474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ADEC7BA-84E1-479D-91E9-5F2B8FADA9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758" y="6658546"/>
            <a:ext cx="5665828" cy="68359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CEEFC7F-33AC-40F4-A877-F3A3ED675B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037" y="7563501"/>
            <a:ext cx="5665828" cy="1372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442263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F221A1-287D-4574-88F0-4B1757AE783B}"/>
              </a:ext>
            </a:extLst>
          </p:cNvPr>
          <p:cNvSpPr/>
          <p:nvPr/>
        </p:nvSpPr>
        <p:spPr>
          <a:xfrm>
            <a:off x="254004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제목 3">
            <a:extLst>
              <a:ext uri="{FF2B5EF4-FFF2-40B4-BE49-F238E27FC236}">
                <a16:creationId xmlns:a16="http://schemas.microsoft.com/office/drawing/2014/main" id="{B3443ADE-1D9D-4A28-A056-276AC21D4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927100"/>
            <a:ext cx="5913238" cy="698500"/>
          </a:xfrm>
        </p:spPr>
        <p:txBody>
          <a:bodyPr anchor="ctr">
            <a:normAutofit/>
          </a:bodyPr>
          <a:lstStyle/>
          <a:p>
            <a:pPr algn="ctr"/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5.  TCP Half Open Scan </a:t>
            </a:r>
            <a:r>
              <a:rPr lang="en-US" altLang="ko-KR" sz="20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(</a:t>
            </a:r>
            <a:r>
              <a:rPr lang="ko-KR" altLang="en-US" sz="20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계속</a:t>
            </a:r>
            <a:r>
              <a:rPr lang="en-US" altLang="ko-KR" sz="20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)</a:t>
            </a:r>
            <a:endParaRPr lang="ko-KR" altLang="en-US" sz="2800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3E9B8CE0-892E-4EDC-A835-56924FCBC521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000" dirty="0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NMAP</a:t>
            </a:r>
            <a:endParaRPr lang="ko-KR" altLang="en-US" sz="2000" dirty="0">
              <a:solidFill>
                <a:schemeClr val="bg1"/>
              </a:solidFill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1A3BA57-7F0B-48CE-857F-14A3DDDC6B25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텍스트 개체 틀 5">
            <a:extLst>
              <a:ext uri="{FF2B5EF4-FFF2-40B4-BE49-F238E27FC236}">
                <a16:creationId xmlns:a16="http://schemas.microsoft.com/office/drawing/2014/main" id="{A1AEE580-ED5F-4E9F-A9D1-3F63F797F7A5}"/>
              </a:ext>
            </a:extLst>
          </p:cNvPr>
          <p:cNvSpPr txBox="1">
            <a:spLocks/>
          </p:cNvSpPr>
          <p:nvPr/>
        </p:nvSpPr>
        <p:spPr>
          <a:xfrm>
            <a:off x="443352" y="2918999"/>
            <a:ext cx="5913238" cy="30479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b="1" dirty="0">
                <a:solidFill>
                  <a:srgbClr val="20212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&lt;Kali &gt;</a:t>
            </a:r>
            <a:endParaRPr lang="ko-KR" altLang="en-US" sz="1600" b="1" dirty="0">
              <a:solidFill>
                <a:srgbClr val="202122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3" name="텍스트 개체 틀 5">
            <a:extLst>
              <a:ext uri="{FF2B5EF4-FFF2-40B4-BE49-F238E27FC236}">
                <a16:creationId xmlns:a16="http://schemas.microsoft.com/office/drawing/2014/main" id="{DBAB9B20-5F32-42E8-984F-0E2A18797C7D}"/>
              </a:ext>
            </a:extLst>
          </p:cNvPr>
          <p:cNvSpPr txBox="1">
            <a:spLocks/>
          </p:cNvSpPr>
          <p:nvPr/>
        </p:nvSpPr>
        <p:spPr>
          <a:xfrm>
            <a:off x="690758" y="3322267"/>
            <a:ext cx="5665832" cy="364365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# </a:t>
            </a:r>
            <a:r>
              <a:rPr lang="en-US" altLang="ko-KR" sz="18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wireshark</a:t>
            </a:r>
            <a:r>
              <a:rPr lang="en-US" altLang="ko-KR" sz="18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&amp;   </a:t>
            </a:r>
          </a:p>
        </p:txBody>
      </p:sp>
      <p:sp>
        <p:nvSpPr>
          <p:cNvPr id="44" name="텍스트 개체 틀 5">
            <a:extLst>
              <a:ext uri="{FF2B5EF4-FFF2-40B4-BE49-F238E27FC236}">
                <a16:creationId xmlns:a16="http://schemas.microsoft.com/office/drawing/2014/main" id="{C6579A5F-2E0E-4D68-8B6D-7DB3DD9160E0}"/>
              </a:ext>
            </a:extLst>
          </p:cNvPr>
          <p:cNvSpPr txBox="1">
            <a:spLocks/>
          </p:cNvSpPr>
          <p:nvPr/>
        </p:nvSpPr>
        <p:spPr>
          <a:xfrm>
            <a:off x="864264" y="3716453"/>
            <a:ext cx="5492322" cy="3360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>
                <a:solidFill>
                  <a:srgbClr val="20212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Filter : </a:t>
            </a:r>
            <a:r>
              <a:rPr lang="en-US" altLang="ko-KR" sz="1600" dirty="0" err="1">
                <a:solidFill>
                  <a:srgbClr val="20212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ip.addr</a:t>
            </a:r>
            <a:r>
              <a:rPr lang="en-US" altLang="ko-KR" sz="1600" dirty="0">
                <a:solidFill>
                  <a:srgbClr val="20212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== 192.168.0.107</a:t>
            </a:r>
            <a:endParaRPr lang="ko-KR" altLang="en-US" sz="1600" dirty="0">
              <a:solidFill>
                <a:srgbClr val="202122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5" name="텍스트 개체 틀 5">
            <a:extLst>
              <a:ext uri="{FF2B5EF4-FFF2-40B4-BE49-F238E27FC236}">
                <a16:creationId xmlns:a16="http://schemas.microsoft.com/office/drawing/2014/main" id="{FB7F4A49-724F-4879-AECD-B52DCB6D7685}"/>
              </a:ext>
            </a:extLst>
          </p:cNvPr>
          <p:cNvSpPr txBox="1">
            <a:spLocks/>
          </p:cNvSpPr>
          <p:nvPr/>
        </p:nvSpPr>
        <p:spPr>
          <a:xfrm>
            <a:off x="690758" y="4384740"/>
            <a:ext cx="5665832" cy="364365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# </a:t>
            </a:r>
            <a:r>
              <a:rPr lang="en-US" altLang="ko-KR" sz="18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nmap</a:t>
            </a:r>
            <a:r>
              <a:rPr lang="en-US" altLang="ko-KR" sz="18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–</a:t>
            </a:r>
            <a:r>
              <a:rPr lang="en-US" altLang="ko-KR" sz="18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sS</a:t>
            </a:r>
            <a:r>
              <a:rPr lang="en-US" altLang="ko-KR" sz="18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–p 23 192.168.0.107</a:t>
            </a:r>
          </a:p>
        </p:txBody>
      </p:sp>
      <p:sp>
        <p:nvSpPr>
          <p:cNvPr id="46" name="텍스트 개체 틀 5">
            <a:extLst>
              <a:ext uri="{FF2B5EF4-FFF2-40B4-BE49-F238E27FC236}">
                <a16:creationId xmlns:a16="http://schemas.microsoft.com/office/drawing/2014/main" id="{3DBC9881-DD57-49E3-9A17-C28870D9CE23}"/>
              </a:ext>
            </a:extLst>
          </p:cNvPr>
          <p:cNvSpPr txBox="1">
            <a:spLocks/>
          </p:cNvSpPr>
          <p:nvPr/>
        </p:nvSpPr>
        <p:spPr>
          <a:xfrm>
            <a:off x="443352" y="1948358"/>
            <a:ext cx="5913238" cy="30479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b="1" dirty="0">
                <a:solidFill>
                  <a:srgbClr val="20212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&lt; CentOS 7 &gt;</a:t>
            </a:r>
            <a:endParaRPr lang="ko-KR" altLang="en-US" sz="1600" b="1" dirty="0">
              <a:solidFill>
                <a:srgbClr val="202122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7" name="텍스트 개체 틀 5">
            <a:extLst>
              <a:ext uri="{FF2B5EF4-FFF2-40B4-BE49-F238E27FC236}">
                <a16:creationId xmlns:a16="http://schemas.microsoft.com/office/drawing/2014/main" id="{5782A7C6-253E-4462-A08E-8DC5AF561C35}"/>
              </a:ext>
            </a:extLst>
          </p:cNvPr>
          <p:cNvSpPr txBox="1">
            <a:spLocks/>
          </p:cNvSpPr>
          <p:nvPr/>
        </p:nvSpPr>
        <p:spPr>
          <a:xfrm>
            <a:off x="690758" y="2217017"/>
            <a:ext cx="5665832" cy="364365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# </a:t>
            </a:r>
            <a:r>
              <a:rPr lang="en-US" altLang="ko-KR" sz="18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systemctl</a:t>
            </a:r>
            <a:r>
              <a:rPr lang="en-US" altLang="ko-KR" sz="18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stop </a:t>
            </a:r>
            <a:r>
              <a:rPr lang="en-US" altLang="ko-KR" sz="18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telnet.socket</a:t>
            </a:r>
            <a:endParaRPr lang="en-US" altLang="ko-KR" sz="1800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FBAAF5E-3F9B-4A10-89DB-C7A707A9D0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037" y="6656805"/>
            <a:ext cx="5665828" cy="68583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48E0CE0-BDD8-45EC-A2AE-8246514F8A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757" y="4802770"/>
            <a:ext cx="5656107" cy="175841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ACF72EF-CB8F-438D-B596-BB6F0B5C53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037" y="7535325"/>
            <a:ext cx="5649266" cy="1443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88255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F221A1-287D-4574-88F0-4B1757AE783B}"/>
              </a:ext>
            </a:extLst>
          </p:cNvPr>
          <p:cNvSpPr/>
          <p:nvPr/>
        </p:nvSpPr>
        <p:spPr>
          <a:xfrm>
            <a:off x="283031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제목 3">
            <a:extLst>
              <a:ext uri="{FF2B5EF4-FFF2-40B4-BE49-F238E27FC236}">
                <a16:creationId xmlns:a16="http://schemas.microsoft.com/office/drawing/2014/main" id="{B3443ADE-1D9D-4A28-A056-276AC21D4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927100"/>
            <a:ext cx="5913238" cy="698500"/>
          </a:xfrm>
        </p:spPr>
        <p:txBody>
          <a:bodyPr anchor="ctr">
            <a:normAutofit/>
          </a:bodyPr>
          <a:lstStyle/>
          <a:p>
            <a:pPr algn="ctr"/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6.  FIN, Xmas, NULL Scan</a:t>
            </a:r>
            <a:endParaRPr lang="ko-KR" altLang="en-US" sz="2800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3E9B8CE0-892E-4EDC-A835-56924FCBC521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000" dirty="0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NMAP</a:t>
            </a:r>
            <a:endParaRPr lang="ko-KR" altLang="en-US" sz="2000" dirty="0">
              <a:solidFill>
                <a:schemeClr val="bg1"/>
              </a:solidFill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1A3BA57-7F0B-48CE-857F-14A3DDDC6B25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텍스트 개체 틀 5">
            <a:extLst>
              <a:ext uri="{FF2B5EF4-FFF2-40B4-BE49-F238E27FC236}">
                <a16:creationId xmlns:a16="http://schemas.microsoft.com/office/drawing/2014/main" id="{8783D526-0B76-4C67-93CF-8F69135D46D1}"/>
              </a:ext>
            </a:extLst>
          </p:cNvPr>
          <p:cNvSpPr txBox="1">
            <a:spLocks/>
          </p:cNvSpPr>
          <p:nvPr/>
        </p:nvSpPr>
        <p:spPr>
          <a:xfrm>
            <a:off x="443352" y="2030708"/>
            <a:ext cx="5913238" cy="30479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b="1" dirty="0">
                <a:solidFill>
                  <a:srgbClr val="20212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공격자가 </a:t>
            </a:r>
            <a:r>
              <a:rPr lang="en-US" altLang="ko-KR" sz="1600" b="1" dirty="0">
                <a:solidFill>
                  <a:srgbClr val="20212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FIN Scan : TCP FIN </a:t>
            </a:r>
            <a:r>
              <a:rPr lang="ko-KR" altLang="en-US" sz="1600" b="1" dirty="0">
                <a:solidFill>
                  <a:srgbClr val="20212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패킷 전송</a:t>
            </a:r>
          </a:p>
        </p:txBody>
      </p:sp>
      <p:sp>
        <p:nvSpPr>
          <p:cNvPr id="21" name="텍스트 개체 틀 5">
            <a:extLst>
              <a:ext uri="{FF2B5EF4-FFF2-40B4-BE49-F238E27FC236}">
                <a16:creationId xmlns:a16="http://schemas.microsoft.com/office/drawing/2014/main" id="{09C311EC-7002-493D-B2B4-56346E6E52BD}"/>
              </a:ext>
            </a:extLst>
          </p:cNvPr>
          <p:cNvSpPr txBox="1">
            <a:spLocks/>
          </p:cNvSpPr>
          <p:nvPr/>
        </p:nvSpPr>
        <p:spPr>
          <a:xfrm>
            <a:off x="501408" y="2849402"/>
            <a:ext cx="6131616" cy="2831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>
                <a:solidFill>
                  <a:srgbClr val="20212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- </a:t>
            </a:r>
            <a:r>
              <a:rPr lang="ko-KR" altLang="en-US" sz="1600" dirty="0">
                <a:solidFill>
                  <a:srgbClr val="20212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포트 </a:t>
            </a:r>
            <a:r>
              <a:rPr lang="en-US" altLang="ko-KR" sz="1600" dirty="0">
                <a:solidFill>
                  <a:srgbClr val="20212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OPEN : </a:t>
            </a:r>
            <a:r>
              <a:rPr lang="ko-KR" altLang="en-US" sz="1600" dirty="0" err="1">
                <a:solidFill>
                  <a:srgbClr val="20212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응답없음</a:t>
            </a:r>
            <a:endParaRPr lang="ko-KR" altLang="en-US" sz="1600" dirty="0">
              <a:solidFill>
                <a:srgbClr val="202122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1" name="텍스트 개체 틀 5">
            <a:extLst>
              <a:ext uri="{FF2B5EF4-FFF2-40B4-BE49-F238E27FC236}">
                <a16:creationId xmlns:a16="http://schemas.microsoft.com/office/drawing/2014/main" id="{C1952A94-1D10-4003-A9E4-6D783ECB921D}"/>
              </a:ext>
            </a:extLst>
          </p:cNvPr>
          <p:cNvSpPr txBox="1">
            <a:spLocks/>
          </p:cNvSpPr>
          <p:nvPr/>
        </p:nvSpPr>
        <p:spPr>
          <a:xfrm>
            <a:off x="1436913" y="5133202"/>
            <a:ext cx="1233713" cy="2831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b="1" dirty="0">
                <a:solidFill>
                  <a:srgbClr val="20212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Xmas</a:t>
            </a:r>
            <a:endParaRPr lang="ko-KR" altLang="en-US" sz="1600" b="1" dirty="0">
              <a:solidFill>
                <a:srgbClr val="202122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743E8DD9-9BF0-464A-8D15-D8F1242B029A}"/>
              </a:ext>
            </a:extLst>
          </p:cNvPr>
          <p:cNvCxnSpPr/>
          <p:nvPr/>
        </p:nvCxnSpPr>
        <p:spPr>
          <a:xfrm>
            <a:off x="740229" y="4484914"/>
            <a:ext cx="0" cy="2293257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6EBD1858-1688-4C9C-8520-DE0F312FA109}"/>
              </a:ext>
            </a:extLst>
          </p:cNvPr>
          <p:cNvCxnSpPr/>
          <p:nvPr/>
        </p:nvCxnSpPr>
        <p:spPr>
          <a:xfrm>
            <a:off x="2670623" y="4484914"/>
            <a:ext cx="0" cy="2293257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92432CF4-23CD-4A29-8A95-BC80AC295AC7}"/>
              </a:ext>
            </a:extLst>
          </p:cNvPr>
          <p:cNvCxnSpPr>
            <a:cxnSpLocks/>
          </p:cNvCxnSpPr>
          <p:nvPr/>
        </p:nvCxnSpPr>
        <p:spPr>
          <a:xfrm>
            <a:off x="798285" y="5475515"/>
            <a:ext cx="1799771" cy="0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텍스트 개체 틀 5">
            <a:extLst>
              <a:ext uri="{FF2B5EF4-FFF2-40B4-BE49-F238E27FC236}">
                <a16:creationId xmlns:a16="http://schemas.microsoft.com/office/drawing/2014/main" id="{5CAE0CF9-DFC2-46A1-AF6C-B6C3BCD16579}"/>
              </a:ext>
            </a:extLst>
          </p:cNvPr>
          <p:cNvSpPr txBox="1">
            <a:spLocks/>
          </p:cNvSpPr>
          <p:nvPr/>
        </p:nvSpPr>
        <p:spPr>
          <a:xfrm>
            <a:off x="1248226" y="5728287"/>
            <a:ext cx="1233713" cy="2831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b="1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응답 없음</a:t>
            </a:r>
          </a:p>
        </p:txBody>
      </p:sp>
      <p:sp>
        <p:nvSpPr>
          <p:cNvPr id="24" name="텍스트 개체 틀 5">
            <a:extLst>
              <a:ext uri="{FF2B5EF4-FFF2-40B4-BE49-F238E27FC236}">
                <a16:creationId xmlns:a16="http://schemas.microsoft.com/office/drawing/2014/main" id="{948FFE18-57FC-40E4-B209-952F7A29ED0A}"/>
              </a:ext>
            </a:extLst>
          </p:cNvPr>
          <p:cNvSpPr txBox="1">
            <a:spLocks/>
          </p:cNvSpPr>
          <p:nvPr/>
        </p:nvSpPr>
        <p:spPr>
          <a:xfrm>
            <a:off x="372264" y="4157077"/>
            <a:ext cx="803385" cy="2952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>
                <a:solidFill>
                  <a:srgbClr val="20212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600" dirty="0">
                <a:solidFill>
                  <a:srgbClr val="20212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공격자</a:t>
            </a:r>
          </a:p>
        </p:txBody>
      </p:sp>
      <p:sp>
        <p:nvSpPr>
          <p:cNvPr id="25" name="텍스트 개체 틀 5">
            <a:extLst>
              <a:ext uri="{FF2B5EF4-FFF2-40B4-BE49-F238E27FC236}">
                <a16:creationId xmlns:a16="http://schemas.microsoft.com/office/drawing/2014/main" id="{2E4BC948-EED6-48D5-BDEF-AF27AEDD4AFA}"/>
              </a:ext>
            </a:extLst>
          </p:cNvPr>
          <p:cNvSpPr txBox="1">
            <a:spLocks/>
          </p:cNvSpPr>
          <p:nvPr/>
        </p:nvSpPr>
        <p:spPr>
          <a:xfrm>
            <a:off x="2254418" y="4157077"/>
            <a:ext cx="803385" cy="2952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>
                <a:solidFill>
                  <a:srgbClr val="20212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600" dirty="0">
                <a:solidFill>
                  <a:srgbClr val="20212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피해자</a:t>
            </a: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158B9B33-9799-469F-BCC4-C9EB7F724640}"/>
              </a:ext>
            </a:extLst>
          </p:cNvPr>
          <p:cNvCxnSpPr/>
          <p:nvPr/>
        </p:nvCxnSpPr>
        <p:spPr>
          <a:xfrm>
            <a:off x="4153650" y="4484914"/>
            <a:ext cx="0" cy="2293257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47F4EDB2-0593-4DB2-8161-897D7FF66BF1}"/>
              </a:ext>
            </a:extLst>
          </p:cNvPr>
          <p:cNvCxnSpPr/>
          <p:nvPr/>
        </p:nvCxnSpPr>
        <p:spPr>
          <a:xfrm>
            <a:off x="6084044" y="4484914"/>
            <a:ext cx="0" cy="2293257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텍스트 개체 틀 5">
            <a:extLst>
              <a:ext uri="{FF2B5EF4-FFF2-40B4-BE49-F238E27FC236}">
                <a16:creationId xmlns:a16="http://schemas.microsoft.com/office/drawing/2014/main" id="{EBA6E00F-9D20-4E0E-A348-47B8BF759D10}"/>
              </a:ext>
            </a:extLst>
          </p:cNvPr>
          <p:cNvSpPr txBox="1">
            <a:spLocks/>
          </p:cNvSpPr>
          <p:nvPr/>
        </p:nvSpPr>
        <p:spPr>
          <a:xfrm>
            <a:off x="4951933" y="5655716"/>
            <a:ext cx="730418" cy="2847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b="1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RST</a:t>
            </a:r>
            <a:endParaRPr lang="ko-KR" altLang="en-US" sz="1600" b="1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6" name="텍스트 개체 틀 5">
            <a:extLst>
              <a:ext uri="{FF2B5EF4-FFF2-40B4-BE49-F238E27FC236}">
                <a16:creationId xmlns:a16="http://schemas.microsoft.com/office/drawing/2014/main" id="{56A21B21-A9A0-441A-A823-DA25E10C40EF}"/>
              </a:ext>
            </a:extLst>
          </p:cNvPr>
          <p:cNvSpPr txBox="1">
            <a:spLocks/>
          </p:cNvSpPr>
          <p:nvPr/>
        </p:nvSpPr>
        <p:spPr>
          <a:xfrm>
            <a:off x="3785679" y="4157077"/>
            <a:ext cx="803385" cy="2952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>
                <a:solidFill>
                  <a:srgbClr val="20212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600" dirty="0">
                <a:solidFill>
                  <a:srgbClr val="20212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공격자</a:t>
            </a:r>
          </a:p>
        </p:txBody>
      </p:sp>
      <p:sp>
        <p:nvSpPr>
          <p:cNvPr id="37" name="텍스트 개체 틀 5">
            <a:extLst>
              <a:ext uri="{FF2B5EF4-FFF2-40B4-BE49-F238E27FC236}">
                <a16:creationId xmlns:a16="http://schemas.microsoft.com/office/drawing/2014/main" id="{7B77FDEF-94C5-4414-A4E5-D75A92C92428}"/>
              </a:ext>
            </a:extLst>
          </p:cNvPr>
          <p:cNvSpPr txBox="1">
            <a:spLocks/>
          </p:cNvSpPr>
          <p:nvPr/>
        </p:nvSpPr>
        <p:spPr>
          <a:xfrm>
            <a:off x="5682351" y="4157077"/>
            <a:ext cx="803385" cy="2952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>
                <a:solidFill>
                  <a:srgbClr val="20212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600" dirty="0">
                <a:solidFill>
                  <a:srgbClr val="20212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피해자</a:t>
            </a: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AAF47D2C-3BB6-4ED1-BE80-DCF82C60792D}"/>
              </a:ext>
            </a:extLst>
          </p:cNvPr>
          <p:cNvCxnSpPr>
            <a:cxnSpLocks/>
          </p:cNvCxnSpPr>
          <p:nvPr/>
        </p:nvCxnSpPr>
        <p:spPr>
          <a:xfrm>
            <a:off x="4240729" y="5475515"/>
            <a:ext cx="1799771" cy="0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C246CCBC-80DA-472E-82E9-FBB3590570EE}"/>
              </a:ext>
            </a:extLst>
          </p:cNvPr>
          <p:cNvCxnSpPr>
            <a:cxnSpLocks/>
          </p:cNvCxnSpPr>
          <p:nvPr/>
        </p:nvCxnSpPr>
        <p:spPr>
          <a:xfrm flipH="1">
            <a:off x="4269757" y="6012544"/>
            <a:ext cx="1756229" cy="0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텍스트 개체 틀 5">
            <a:extLst>
              <a:ext uri="{FF2B5EF4-FFF2-40B4-BE49-F238E27FC236}">
                <a16:creationId xmlns:a16="http://schemas.microsoft.com/office/drawing/2014/main" id="{5B7CED4A-4BE9-4BEE-9017-55C8F0F1CDBD}"/>
              </a:ext>
            </a:extLst>
          </p:cNvPr>
          <p:cNvSpPr txBox="1">
            <a:spLocks/>
          </p:cNvSpPr>
          <p:nvPr/>
        </p:nvSpPr>
        <p:spPr>
          <a:xfrm>
            <a:off x="501408" y="3099161"/>
            <a:ext cx="6131616" cy="2831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>
                <a:solidFill>
                  <a:srgbClr val="20212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- </a:t>
            </a:r>
            <a:r>
              <a:rPr lang="ko-KR" altLang="en-US" sz="1600" dirty="0">
                <a:solidFill>
                  <a:srgbClr val="20212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포트 </a:t>
            </a:r>
            <a:r>
              <a:rPr lang="en-US" altLang="ko-KR" sz="1600" dirty="0">
                <a:solidFill>
                  <a:srgbClr val="20212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CLOSE : RST </a:t>
            </a:r>
            <a:r>
              <a:rPr lang="ko-KR" altLang="en-US" sz="1600" dirty="0">
                <a:solidFill>
                  <a:srgbClr val="20212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패킷 수신</a:t>
            </a:r>
          </a:p>
        </p:txBody>
      </p:sp>
      <p:sp>
        <p:nvSpPr>
          <p:cNvPr id="41" name="텍스트 개체 틀 5">
            <a:extLst>
              <a:ext uri="{FF2B5EF4-FFF2-40B4-BE49-F238E27FC236}">
                <a16:creationId xmlns:a16="http://schemas.microsoft.com/office/drawing/2014/main" id="{98819100-5DDA-4854-AE62-EB8B7B7B191E}"/>
              </a:ext>
            </a:extLst>
          </p:cNvPr>
          <p:cNvSpPr txBox="1">
            <a:spLocks/>
          </p:cNvSpPr>
          <p:nvPr/>
        </p:nvSpPr>
        <p:spPr>
          <a:xfrm>
            <a:off x="1038436" y="3772304"/>
            <a:ext cx="2372419" cy="2952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b="1" dirty="0">
                <a:solidFill>
                  <a:srgbClr val="20212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&lt; Port Open &gt;</a:t>
            </a:r>
            <a:endParaRPr lang="ko-KR" altLang="en-US" sz="1600" b="1" dirty="0">
              <a:solidFill>
                <a:srgbClr val="202122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2" name="텍스트 개체 틀 5">
            <a:extLst>
              <a:ext uri="{FF2B5EF4-FFF2-40B4-BE49-F238E27FC236}">
                <a16:creationId xmlns:a16="http://schemas.microsoft.com/office/drawing/2014/main" id="{9350517C-E32E-42D4-AFD1-E239C1F03548}"/>
              </a:ext>
            </a:extLst>
          </p:cNvPr>
          <p:cNvSpPr txBox="1">
            <a:spLocks/>
          </p:cNvSpPr>
          <p:nvPr/>
        </p:nvSpPr>
        <p:spPr>
          <a:xfrm>
            <a:off x="4442039" y="3772304"/>
            <a:ext cx="2372419" cy="2952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b="1" dirty="0">
                <a:solidFill>
                  <a:srgbClr val="20212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&lt; Port Close &gt;</a:t>
            </a:r>
            <a:endParaRPr lang="ko-KR" altLang="en-US" sz="1600" b="1" dirty="0">
              <a:solidFill>
                <a:srgbClr val="202122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3" name="텍스트 개체 틀 5">
            <a:extLst>
              <a:ext uri="{FF2B5EF4-FFF2-40B4-BE49-F238E27FC236}">
                <a16:creationId xmlns:a16="http://schemas.microsoft.com/office/drawing/2014/main" id="{84E94F90-8C61-4229-97DC-8AF0F022E4F8}"/>
              </a:ext>
            </a:extLst>
          </p:cNvPr>
          <p:cNvSpPr txBox="1">
            <a:spLocks/>
          </p:cNvSpPr>
          <p:nvPr/>
        </p:nvSpPr>
        <p:spPr>
          <a:xfrm>
            <a:off x="443352" y="7460454"/>
            <a:ext cx="5913238" cy="30479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b="1" dirty="0">
                <a:solidFill>
                  <a:srgbClr val="20212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사용 시스템</a:t>
            </a:r>
          </a:p>
        </p:txBody>
      </p:sp>
      <p:sp>
        <p:nvSpPr>
          <p:cNvPr id="44" name="텍스트 개체 틀 5">
            <a:extLst>
              <a:ext uri="{FF2B5EF4-FFF2-40B4-BE49-F238E27FC236}">
                <a16:creationId xmlns:a16="http://schemas.microsoft.com/office/drawing/2014/main" id="{AE2CBEA1-FE0A-4112-A67B-4B10D879E237}"/>
              </a:ext>
            </a:extLst>
          </p:cNvPr>
          <p:cNvSpPr txBox="1">
            <a:spLocks/>
          </p:cNvSpPr>
          <p:nvPr/>
        </p:nvSpPr>
        <p:spPr>
          <a:xfrm>
            <a:off x="617523" y="7700462"/>
            <a:ext cx="6131616" cy="2831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>
                <a:solidFill>
                  <a:srgbClr val="20212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CentOS 7 : </a:t>
            </a:r>
            <a:r>
              <a:rPr lang="en-US" altLang="ko-KR" sz="1600" dirty="0" err="1">
                <a:solidFill>
                  <a:srgbClr val="20212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vsftpd</a:t>
            </a:r>
            <a:r>
              <a:rPr lang="en-US" altLang="ko-KR" sz="1600" dirty="0">
                <a:solidFill>
                  <a:srgbClr val="20212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(21)</a:t>
            </a:r>
            <a:endParaRPr lang="ko-KR" altLang="en-US" sz="1600" dirty="0">
              <a:solidFill>
                <a:srgbClr val="202122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5" name="텍스트 개체 틀 5">
            <a:extLst>
              <a:ext uri="{FF2B5EF4-FFF2-40B4-BE49-F238E27FC236}">
                <a16:creationId xmlns:a16="http://schemas.microsoft.com/office/drawing/2014/main" id="{594634B8-50F1-47C2-BBEF-9E25CFCD6929}"/>
              </a:ext>
            </a:extLst>
          </p:cNvPr>
          <p:cNvSpPr txBox="1">
            <a:spLocks/>
          </p:cNvSpPr>
          <p:nvPr/>
        </p:nvSpPr>
        <p:spPr>
          <a:xfrm>
            <a:off x="617523" y="8041630"/>
            <a:ext cx="6131616" cy="2831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>
                <a:solidFill>
                  <a:srgbClr val="20212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Kali Linux : </a:t>
            </a:r>
            <a:r>
              <a:rPr lang="en-US" altLang="ko-KR" sz="1600" dirty="0" err="1">
                <a:solidFill>
                  <a:srgbClr val="20212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nmap</a:t>
            </a:r>
            <a:r>
              <a:rPr lang="en-US" altLang="ko-KR" sz="1600" dirty="0">
                <a:solidFill>
                  <a:srgbClr val="20212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CMD</a:t>
            </a:r>
            <a:endParaRPr lang="ko-KR" altLang="en-US" sz="1600" dirty="0">
              <a:solidFill>
                <a:srgbClr val="202122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50" name="텍스트 개체 틀 5">
            <a:extLst>
              <a:ext uri="{FF2B5EF4-FFF2-40B4-BE49-F238E27FC236}">
                <a16:creationId xmlns:a16="http://schemas.microsoft.com/office/drawing/2014/main" id="{2276B32A-9FA3-49E3-AD94-818C16BD76E6}"/>
              </a:ext>
            </a:extLst>
          </p:cNvPr>
          <p:cNvSpPr txBox="1">
            <a:spLocks/>
          </p:cNvSpPr>
          <p:nvPr/>
        </p:nvSpPr>
        <p:spPr>
          <a:xfrm>
            <a:off x="472380" y="2291500"/>
            <a:ext cx="5913238" cy="30479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b="1" dirty="0">
                <a:solidFill>
                  <a:srgbClr val="20212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          </a:t>
            </a:r>
            <a:r>
              <a:rPr lang="en-US" altLang="ko-KR" sz="1600" b="1" dirty="0">
                <a:solidFill>
                  <a:srgbClr val="20212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Xmas Scan : TCP FIN/PSH/URG </a:t>
            </a:r>
            <a:r>
              <a:rPr lang="ko-KR" altLang="en-US" sz="1600" b="1" dirty="0">
                <a:solidFill>
                  <a:srgbClr val="20212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패킷 전송</a:t>
            </a:r>
          </a:p>
        </p:txBody>
      </p:sp>
      <p:sp>
        <p:nvSpPr>
          <p:cNvPr id="53" name="텍스트 개체 틀 5">
            <a:extLst>
              <a:ext uri="{FF2B5EF4-FFF2-40B4-BE49-F238E27FC236}">
                <a16:creationId xmlns:a16="http://schemas.microsoft.com/office/drawing/2014/main" id="{4BD3A4DE-6560-465F-91E2-92865ADE285C}"/>
              </a:ext>
            </a:extLst>
          </p:cNvPr>
          <p:cNvSpPr txBox="1">
            <a:spLocks/>
          </p:cNvSpPr>
          <p:nvPr/>
        </p:nvSpPr>
        <p:spPr>
          <a:xfrm>
            <a:off x="472380" y="2522950"/>
            <a:ext cx="5913238" cy="30479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b="1" dirty="0">
                <a:solidFill>
                  <a:srgbClr val="20212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          </a:t>
            </a:r>
            <a:r>
              <a:rPr lang="en-US" altLang="ko-KR" sz="1600" b="1" dirty="0">
                <a:solidFill>
                  <a:srgbClr val="20212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Null Scan : TCP NULL </a:t>
            </a:r>
            <a:r>
              <a:rPr lang="ko-KR" altLang="en-US" sz="1600" b="1" dirty="0">
                <a:solidFill>
                  <a:srgbClr val="20212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패킷 전송</a:t>
            </a:r>
          </a:p>
        </p:txBody>
      </p:sp>
      <p:sp>
        <p:nvSpPr>
          <p:cNvPr id="54" name="텍스트 개체 틀 5">
            <a:extLst>
              <a:ext uri="{FF2B5EF4-FFF2-40B4-BE49-F238E27FC236}">
                <a16:creationId xmlns:a16="http://schemas.microsoft.com/office/drawing/2014/main" id="{2B35B854-1264-4AD1-92EB-62FD824E8773}"/>
              </a:ext>
            </a:extLst>
          </p:cNvPr>
          <p:cNvSpPr txBox="1">
            <a:spLocks/>
          </p:cNvSpPr>
          <p:nvPr/>
        </p:nvSpPr>
        <p:spPr>
          <a:xfrm>
            <a:off x="1436913" y="4537969"/>
            <a:ext cx="1233713" cy="2831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b="1" dirty="0">
                <a:solidFill>
                  <a:srgbClr val="20212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FIN</a:t>
            </a:r>
            <a:endParaRPr lang="ko-KR" altLang="en-US" sz="1600" b="1" dirty="0">
              <a:solidFill>
                <a:srgbClr val="202122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55" name="텍스트 개체 틀 5">
            <a:extLst>
              <a:ext uri="{FF2B5EF4-FFF2-40B4-BE49-F238E27FC236}">
                <a16:creationId xmlns:a16="http://schemas.microsoft.com/office/drawing/2014/main" id="{06CA01E1-A0D9-4F90-8CEE-18C46D4E90C8}"/>
              </a:ext>
            </a:extLst>
          </p:cNvPr>
          <p:cNvSpPr txBox="1">
            <a:spLocks/>
          </p:cNvSpPr>
          <p:nvPr/>
        </p:nvSpPr>
        <p:spPr>
          <a:xfrm>
            <a:off x="1436913" y="4858276"/>
            <a:ext cx="1233713" cy="2831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b="1" dirty="0">
                <a:solidFill>
                  <a:srgbClr val="20212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NULL</a:t>
            </a:r>
            <a:endParaRPr lang="ko-KR" altLang="en-US" sz="1600" b="1" dirty="0">
              <a:solidFill>
                <a:srgbClr val="202122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56" name="텍스트 개체 틀 5">
            <a:extLst>
              <a:ext uri="{FF2B5EF4-FFF2-40B4-BE49-F238E27FC236}">
                <a16:creationId xmlns:a16="http://schemas.microsoft.com/office/drawing/2014/main" id="{B8A5D4B7-C949-4A58-B1BA-1507C748DB0D}"/>
              </a:ext>
            </a:extLst>
          </p:cNvPr>
          <p:cNvSpPr txBox="1">
            <a:spLocks/>
          </p:cNvSpPr>
          <p:nvPr/>
        </p:nvSpPr>
        <p:spPr>
          <a:xfrm>
            <a:off x="4804230" y="5133202"/>
            <a:ext cx="1233713" cy="2831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b="1" dirty="0">
                <a:solidFill>
                  <a:srgbClr val="20212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Xmas</a:t>
            </a:r>
            <a:endParaRPr lang="ko-KR" altLang="en-US" sz="1600" b="1" dirty="0">
              <a:solidFill>
                <a:srgbClr val="202122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57" name="텍스트 개체 틀 5">
            <a:extLst>
              <a:ext uri="{FF2B5EF4-FFF2-40B4-BE49-F238E27FC236}">
                <a16:creationId xmlns:a16="http://schemas.microsoft.com/office/drawing/2014/main" id="{B050253A-EBC4-4710-9FFE-31AA52CCEA03}"/>
              </a:ext>
            </a:extLst>
          </p:cNvPr>
          <p:cNvSpPr txBox="1">
            <a:spLocks/>
          </p:cNvSpPr>
          <p:nvPr/>
        </p:nvSpPr>
        <p:spPr>
          <a:xfrm>
            <a:off x="4804230" y="4537969"/>
            <a:ext cx="1233713" cy="2831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b="1" dirty="0">
                <a:solidFill>
                  <a:srgbClr val="20212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FIN</a:t>
            </a:r>
            <a:endParaRPr lang="ko-KR" altLang="en-US" sz="1600" b="1" dirty="0">
              <a:solidFill>
                <a:srgbClr val="202122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58" name="텍스트 개체 틀 5">
            <a:extLst>
              <a:ext uri="{FF2B5EF4-FFF2-40B4-BE49-F238E27FC236}">
                <a16:creationId xmlns:a16="http://schemas.microsoft.com/office/drawing/2014/main" id="{373477C7-C955-4ED7-A1CE-247EE43CF2D5}"/>
              </a:ext>
            </a:extLst>
          </p:cNvPr>
          <p:cNvSpPr txBox="1">
            <a:spLocks/>
          </p:cNvSpPr>
          <p:nvPr/>
        </p:nvSpPr>
        <p:spPr>
          <a:xfrm>
            <a:off x="4804230" y="4858276"/>
            <a:ext cx="1233713" cy="2831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b="1" dirty="0">
                <a:solidFill>
                  <a:srgbClr val="20212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NULL</a:t>
            </a:r>
            <a:endParaRPr lang="ko-KR" altLang="en-US" sz="1600" b="1" dirty="0">
              <a:solidFill>
                <a:srgbClr val="202122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0263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F221A1-287D-4574-88F0-4B1757AE783B}"/>
              </a:ext>
            </a:extLst>
          </p:cNvPr>
          <p:cNvSpPr/>
          <p:nvPr/>
        </p:nvSpPr>
        <p:spPr>
          <a:xfrm>
            <a:off x="254003" y="723902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제목 3">
            <a:extLst>
              <a:ext uri="{FF2B5EF4-FFF2-40B4-BE49-F238E27FC236}">
                <a16:creationId xmlns:a16="http://schemas.microsoft.com/office/drawing/2014/main" id="{B3443ADE-1D9D-4A28-A056-276AC21D4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927100"/>
            <a:ext cx="5913238" cy="698500"/>
          </a:xfrm>
        </p:spPr>
        <p:txBody>
          <a:bodyPr anchor="ctr">
            <a:normAutofit/>
          </a:bodyPr>
          <a:lstStyle/>
          <a:p>
            <a:pPr algn="ctr"/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6-1.  FIN Scan</a:t>
            </a:r>
            <a:endParaRPr lang="ko-KR" altLang="en-US" sz="2800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3E9B8CE0-892E-4EDC-A835-56924FCBC521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000" dirty="0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NMAP</a:t>
            </a:r>
            <a:endParaRPr lang="ko-KR" altLang="en-US" sz="2000" dirty="0">
              <a:solidFill>
                <a:schemeClr val="bg1"/>
              </a:solidFill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1A3BA57-7F0B-48CE-857F-14A3DDDC6B25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텍스트 개체 틀 5">
            <a:extLst>
              <a:ext uri="{FF2B5EF4-FFF2-40B4-BE49-F238E27FC236}">
                <a16:creationId xmlns:a16="http://schemas.microsoft.com/office/drawing/2014/main" id="{A1AEE580-ED5F-4E9F-A9D1-3F63F797F7A5}"/>
              </a:ext>
            </a:extLst>
          </p:cNvPr>
          <p:cNvSpPr txBox="1">
            <a:spLocks/>
          </p:cNvSpPr>
          <p:nvPr/>
        </p:nvSpPr>
        <p:spPr>
          <a:xfrm>
            <a:off x="443352" y="2918999"/>
            <a:ext cx="5913238" cy="30479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b="1" dirty="0">
                <a:solidFill>
                  <a:srgbClr val="20212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&lt;Kali &gt;</a:t>
            </a:r>
            <a:endParaRPr lang="ko-KR" altLang="en-US" sz="1600" b="1" dirty="0">
              <a:solidFill>
                <a:srgbClr val="202122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3" name="텍스트 개체 틀 5">
            <a:extLst>
              <a:ext uri="{FF2B5EF4-FFF2-40B4-BE49-F238E27FC236}">
                <a16:creationId xmlns:a16="http://schemas.microsoft.com/office/drawing/2014/main" id="{DBAB9B20-5F32-42E8-984F-0E2A18797C7D}"/>
              </a:ext>
            </a:extLst>
          </p:cNvPr>
          <p:cNvSpPr txBox="1">
            <a:spLocks/>
          </p:cNvSpPr>
          <p:nvPr/>
        </p:nvSpPr>
        <p:spPr>
          <a:xfrm>
            <a:off x="690758" y="3322267"/>
            <a:ext cx="5665832" cy="364365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# </a:t>
            </a:r>
            <a:r>
              <a:rPr lang="en-US" altLang="ko-KR" sz="18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wireshark</a:t>
            </a:r>
            <a:r>
              <a:rPr lang="en-US" altLang="ko-KR" sz="18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&amp;   </a:t>
            </a:r>
          </a:p>
        </p:txBody>
      </p:sp>
      <p:sp>
        <p:nvSpPr>
          <p:cNvPr id="44" name="텍스트 개체 틀 5">
            <a:extLst>
              <a:ext uri="{FF2B5EF4-FFF2-40B4-BE49-F238E27FC236}">
                <a16:creationId xmlns:a16="http://schemas.microsoft.com/office/drawing/2014/main" id="{C6579A5F-2E0E-4D68-8B6D-7DB3DD9160E0}"/>
              </a:ext>
            </a:extLst>
          </p:cNvPr>
          <p:cNvSpPr txBox="1">
            <a:spLocks/>
          </p:cNvSpPr>
          <p:nvPr/>
        </p:nvSpPr>
        <p:spPr>
          <a:xfrm>
            <a:off x="864264" y="3716453"/>
            <a:ext cx="5492322" cy="3360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>
                <a:solidFill>
                  <a:srgbClr val="20212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Filter : </a:t>
            </a:r>
            <a:r>
              <a:rPr lang="en-US" altLang="ko-KR" sz="1600" dirty="0" err="1">
                <a:solidFill>
                  <a:srgbClr val="20212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ip.addr</a:t>
            </a:r>
            <a:r>
              <a:rPr lang="en-US" altLang="ko-KR" sz="1600" dirty="0">
                <a:solidFill>
                  <a:srgbClr val="20212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== 192.168.0.107</a:t>
            </a:r>
            <a:endParaRPr lang="ko-KR" altLang="en-US" sz="1600" dirty="0">
              <a:solidFill>
                <a:srgbClr val="202122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5" name="텍스트 개체 틀 5">
            <a:extLst>
              <a:ext uri="{FF2B5EF4-FFF2-40B4-BE49-F238E27FC236}">
                <a16:creationId xmlns:a16="http://schemas.microsoft.com/office/drawing/2014/main" id="{FB7F4A49-724F-4879-AECD-B52DCB6D7685}"/>
              </a:ext>
            </a:extLst>
          </p:cNvPr>
          <p:cNvSpPr txBox="1">
            <a:spLocks/>
          </p:cNvSpPr>
          <p:nvPr/>
        </p:nvSpPr>
        <p:spPr>
          <a:xfrm>
            <a:off x="690758" y="4384740"/>
            <a:ext cx="5665832" cy="364365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# </a:t>
            </a:r>
            <a:r>
              <a:rPr lang="nn-NO" altLang="ko-KR" sz="18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nmap -sF -p 21 192.168.0.107</a:t>
            </a:r>
            <a:endParaRPr lang="en-US" altLang="ko-KR" sz="1800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46" name="텍스트 개체 틀 5">
            <a:extLst>
              <a:ext uri="{FF2B5EF4-FFF2-40B4-BE49-F238E27FC236}">
                <a16:creationId xmlns:a16="http://schemas.microsoft.com/office/drawing/2014/main" id="{3DBC9881-DD57-49E3-9A17-C28870D9CE23}"/>
              </a:ext>
            </a:extLst>
          </p:cNvPr>
          <p:cNvSpPr txBox="1">
            <a:spLocks/>
          </p:cNvSpPr>
          <p:nvPr/>
        </p:nvSpPr>
        <p:spPr>
          <a:xfrm>
            <a:off x="443352" y="1948358"/>
            <a:ext cx="5913238" cy="30479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b="1" dirty="0">
                <a:solidFill>
                  <a:srgbClr val="20212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&lt; CentOS 7 &gt;</a:t>
            </a:r>
            <a:endParaRPr lang="ko-KR" altLang="en-US" sz="1600" b="1" dirty="0">
              <a:solidFill>
                <a:srgbClr val="202122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7" name="텍스트 개체 틀 5">
            <a:extLst>
              <a:ext uri="{FF2B5EF4-FFF2-40B4-BE49-F238E27FC236}">
                <a16:creationId xmlns:a16="http://schemas.microsoft.com/office/drawing/2014/main" id="{5782A7C6-253E-4462-A08E-8DC5AF561C35}"/>
              </a:ext>
            </a:extLst>
          </p:cNvPr>
          <p:cNvSpPr txBox="1">
            <a:spLocks/>
          </p:cNvSpPr>
          <p:nvPr/>
        </p:nvSpPr>
        <p:spPr>
          <a:xfrm>
            <a:off x="690758" y="2217017"/>
            <a:ext cx="5665832" cy="364365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# </a:t>
            </a:r>
            <a:r>
              <a:rPr lang="en-US" altLang="ko-KR" sz="18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systemctl</a:t>
            </a:r>
            <a:r>
              <a:rPr lang="en-US" altLang="ko-KR" sz="18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start </a:t>
            </a:r>
            <a:r>
              <a:rPr lang="en-US" altLang="ko-KR" sz="18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vsftpd</a:t>
            </a:r>
            <a:endParaRPr lang="en-US" altLang="ko-KR" sz="1800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21BBCD9-107D-4D4B-A759-A86DB79D28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037" y="6733739"/>
            <a:ext cx="5649266" cy="25908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F2DBAE4-6AAF-4C7F-BDF9-09BBCFC87A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756" y="7369909"/>
            <a:ext cx="5716477" cy="103383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CED37FD8-B0DB-44ED-9F6B-503AC75AAF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036" y="4857294"/>
            <a:ext cx="5649265" cy="1655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66627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F221A1-287D-4574-88F0-4B1757AE783B}"/>
              </a:ext>
            </a:extLst>
          </p:cNvPr>
          <p:cNvSpPr/>
          <p:nvPr/>
        </p:nvSpPr>
        <p:spPr>
          <a:xfrm>
            <a:off x="254003" y="723902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제목 3">
            <a:extLst>
              <a:ext uri="{FF2B5EF4-FFF2-40B4-BE49-F238E27FC236}">
                <a16:creationId xmlns:a16="http://schemas.microsoft.com/office/drawing/2014/main" id="{B3443ADE-1D9D-4A28-A056-276AC21D4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927100"/>
            <a:ext cx="5913238" cy="698500"/>
          </a:xfrm>
        </p:spPr>
        <p:txBody>
          <a:bodyPr anchor="ctr">
            <a:normAutofit/>
          </a:bodyPr>
          <a:lstStyle/>
          <a:p>
            <a:pPr algn="ctr"/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6-1.  FIN Scan</a:t>
            </a:r>
            <a:r>
              <a:rPr lang="en-US" altLang="ko-KR" sz="20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 (</a:t>
            </a:r>
            <a:r>
              <a:rPr lang="ko-KR" altLang="en-US" sz="20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계속</a:t>
            </a:r>
            <a:r>
              <a:rPr lang="en-US" altLang="ko-KR" sz="20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)</a:t>
            </a:r>
            <a:endParaRPr lang="ko-KR" altLang="en-US" sz="2800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3E9B8CE0-892E-4EDC-A835-56924FCBC521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000" dirty="0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NMAP</a:t>
            </a:r>
            <a:endParaRPr lang="ko-KR" altLang="en-US" sz="2000" dirty="0">
              <a:solidFill>
                <a:schemeClr val="bg1"/>
              </a:solidFill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1A3BA57-7F0B-48CE-857F-14A3DDDC6B25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텍스트 개체 틀 5">
            <a:extLst>
              <a:ext uri="{FF2B5EF4-FFF2-40B4-BE49-F238E27FC236}">
                <a16:creationId xmlns:a16="http://schemas.microsoft.com/office/drawing/2014/main" id="{A1AEE580-ED5F-4E9F-A9D1-3F63F797F7A5}"/>
              </a:ext>
            </a:extLst>
          </p:cNvPr>
          <p:cNvSpPr txBox="1">
            <a:spLocks/>
          </p:cNvSpPr>
          <p:nvPr/>
        </p:nvSpPr>
        <p:spPr>
          <a:xfrm>
            <a:off x="443352" y="2918999"/>
            <a:ext cx="5913238" cy="30479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b="1" dirty="0">
                <a:solidFill>
                  <a:srgbClr val="20212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&lt;Kali &gt;</a:t>
            </a:r>
            <a:endParaRPr lang="ko-KR" altLang="en-US" sz="1600" b="1" dirty="0">
              <a:solidFill>
                <a:srgbClr val="202122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3" name="텍스트 개체 틀 5">
            <a:extLst>
              <a:ext uri="{FF2B5EF4-FFF2-40B4-BE49-F238E27FC236}">
                <a16:creationId xmlns:a16="http://schemas.microsoft.com/office/drawing/2014/main" id="{DBAB9B20-5F32-42E8-984F-0E2A18797C7D}"/>
              </a:ext>
            </a:extLst>
          </p:cNvPr>
          <p:cNvSpPr txBox="1">
            <a:spLocks/>
          </p:cNvSpPr>
          <p:nvPr/>
        </p:nvSpPr>
        <p:spPr>
          <a:xfrm>
            <a:off x="690758" y="3322267"/>
            <a:ext cx="5665832" cy="364365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# </a:t>
            </a:r>
            <a:r>
              <a:rPr lang="en-US" altLang="ko-KR" sz="18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wireshark</a:t>
            </a:r>
            <a:r>
              <a:rPr lang="en-US" altLang="ko-KR" sz="18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&amp;   </a:t>
            </a:r>
          </a:p>
        </p:txBody>
      </p:sp>
      <p:sp>
        <p:nvSpPr>
          <p:cNvPr id="44" name="텍스트 개체 틀 5">
            <a:extLst>
              <a:ext uri="{FF2B5EF4-FFF2-40B4-BE49-F238E27FC236}">
                <a16:creationId xmlns:a16="http://schemas.microsoft.com/office/drawing/2014/main" id="{C6579A5F-2E0E-4D68-8B6D-7DB3DD9160E0}"/>
              </a:ext>
            </a:extLst>
          </p:cNvPr>
          <p:cNvSpPr txBox="1">
            <a:spLocks/>
          </p:cNvSpPr>
          <p:nvPr/>
        </p:nvSpPr>
        <p:spPr>
          <a:xfrm>
            <a:off x="864264" y="3716453"/>
            <a:ext cx="5492322" cy="3360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>
                <a:solidFill>
                  <a:srgbClr val="20212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Filter : </a:t>
            </a:r>
            <a:r>
              <a:rPr lang="en-US" altLang="ko-KR" sz="1600" dirty="0" err="1">
                <a:solidFill>
                  <a:srgbClr val="20212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ip.addr</a:t>
            </a:r>
            <a:r>
              <a:rPr lang="en-US" altLang="ko-KR" sz="1600" dirty="0">
                <a:solidFill>
                  <a:srgbClr val="20212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== 192.168.0.107</a:t>
            </a:r>
            <a:endParaRPr lang="ko-KR" altLang="en-US" sz="1600" dirty="0">
              <a:solidFill>
                <a:srgbClr val="202122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5" name="텍스트 개체 틀 5">
            <a:extLst>
              <a:ext uri="{FF2B5EF4-FFF2-40B4-BE49-F238E27FC236}">
                <a16:creationId xmlns:a16="http://schemas.microsoft.com/office/drawing/2014/main" id="{FB7F4A49-724F-4879-AECD-B52DCB6D7685}"/>
              </a:ext>
            </a:extLst>
          </p:cNvPr>
          <p:cNvSpPr txBox="1">
            <a:spLocks/>
          </p:cNvSpPr>
          <p:nvPr/>
        </p:nvSpPr>
        <p:spPr>
          <a:xfrm>
            <a:off x="690758" y="4384740"/>
            <a:ext cx="5665832" cy="364365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# </a:t>
            </a:r>
            <a:r>
              <a:rPr lang="nn-NO" altLang="ko-KR" sz="18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nmap -sF -p 21 192.168.0.107</a:t>
            </a:r>
            <a:endParaRPr lang="en-US" altLang="ko-KR" sz="1800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46" name="텍스트 개체 틀 5">
            <a:extLst>
              <a:ext uri="{FF2B5EF4-FFF2-40B4-BE49-F238E27FC236}">
                <a16:creationId xmlns:a16="http://schemas.microsoft.com/office/drawing/2014/main" id="{3DBC9881-DD57-49E3-9A17-C28870D9CE23}"/>
              </a:ext>
            </a:extLst>
          </p:cNvPr>
          <p:cNvSpPr txBox="1">
            <a:spLocks/>
          </p:cNvSpPr>
          <p:nvPr/>
        </p:nvSpPr>
        <p:spPr>
          <a:xfrm>
            <a:off x="443352" y="1948358"/>
            <a:ext cx="5913238" cy="30479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b="1" dirty="0">
                <a:solidFill>
                  <a:srgbClr val="20212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&lt; CentOS 7 &gt;</a:t>
            </a:r>
            <a:endParaRPr lang="ko-KR" altLang="en-US" sz="1600" b="1" dirty="0">
              <a:solidFill>
                <a:srgbClr val="202122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7" name="텍스트 개체 틀 5">
            <a:extLst>
              <a:ext uri="{FF2B5EF4-FFF2-40B4-BE49-F238E27FC236}">
                <a16:creationId xmlns:a16="http://schemas.microsoft.com/office/drawing/2014/main" id="{5782A7C6-253E-4462-A08E-8DC5AF561C35}"/>
              </a:ext>
            </a:extLst>
          </p:cNvPr>
          <p:cNvSpPr txBox="1">
            <a:spLocks/>
          </p:cNvSpPr>
          <p:nvPr/>
        </p:nvSpPr>
        <p:spPr>
          <a:xfrm>
            <a:off x="690758" y="2217017"/>
            <a:ext cx="5665832" cy="364365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# </a:t>
            </a:r>
            <a:r>
              <a:rPr lang="en-US" altLang="ko-KR" sz="18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systemctl</a:t>
            </a:r>
            <a:r>
              <a:rPr lang="en-US" altLang="ko-KR" sz="18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stop </a:t>
            </a:r>
            <a:r>
              <a:rPr lang="en-US" altLang="ko-KR" sz="18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vsftpd</a:t>
            </a:r>
            <a:endParaRPr lang="en-US" altLang="ko-KR" sz="1800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6AD9A73-D994-4841-8A26-5793BB0B40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756" y="6643311"/>
            <a:ext cx="5656107" cy="56190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4831AA1-5EDC-4C79-AF6C-75B17640AB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865" y="7471992"/>
            <a:ext cx="5470191" cy="87675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510553D8-A6B8-47F7-ADA5-5AF2952759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65" y="4818647"/>
            <a:ext cx="5656107" cy="163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51604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F221A1-287D-4574-88F0-4B1757AE783B}"/>
              </a:ext>
            </a:extLst>
          </p:cNvPr>
          <p:cNvSpPr/>
          <p:nvPr/>
        </p:nvSpPr>
        <p:spPr>
          <a:xfrm>
            <a:off x="254003" y="723902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제목 3">
            <a:extLst>
              <a:ext uri="{FF2B5EF4-FFF2-40B4-BE49-F238E27FC236}">
                <a16:creationId xmlns:a16="http://schemas.microsoft.com/office/drawing/2014/main" id="{B3443ADE-1D9D-4A28-A056-276AC21D4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927100"/>
            <a:ext cx="5913238" cy="698500"/>
          </a:xfrm>
        </p:spPr>
        <p:txBody>
          <a:bodyPr anchor="ctr">
            <a:normAutofit/>
          </a:bodyPr>
          <a:lstStyle/>
          <a:p>
            <a:pPr algn="ctr"/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6-2.  Xmas Scan</a:t>
            </a:r>
            <a:endParaRPr lang="ko-KR" altLang="en-US" sz="2800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3E9B8CE0-892E-4EDC-A835-56924FCBC521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000" dirty="0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NMAP</a:t>
            </a:r>
            <a:endParaRPr lang="ko-KR" altLang="en-US" sz="2000" dirty="0">
              <a:solidFill>
                <a:schemeClr val="bg1"/>
              </a:solidFill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1A3BA57-7F0B-48CE-857F-14A3DDDC6B25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텍스트 개체 틀 5">
            <a:extLst>
              <a:ext uri="{FF2B5EF4-FFF2-40B4-BE49-F238E27FC236}">
                <a16:creationId xmlns:a16="http://schemas.microsoft.com/office/drawing/2014/main" id="{A1AEE580-ED5F-4E9F-A9D1-3F63F797F7A5}"/>
              </a:ext>
            </a:extLst>
          </p:cNvPr>
          <p:cNvSpPr txBox="1">
            <a:spLocks/>
          </p:cNvSpPr>
          <p:nvPr/>
        </p:nvSpPr>
        <p:spPr>
          <a:xfrm>
            <a:off x="443352" y="2918999"/>
            <a:ext cx="5913238" cy="30479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b="1" dirty="0">
                <a:solidFill>
                  <a:srgbClr val="20212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&lt;Kali &gt;</a:t>
            </a:r>
            <a:endParaRPr lang="ko-KR" altLang="en-US" sz="1600" b="1" dirty="0">
              <a:solidFill>
                <a:srgbClr val="202122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3" name="텍스트 개체 틀 5">
            <a:extLst>
              <a:ext uri="{FF2B5EF4-FFF2-40B4-BE49-F238E27FC236}">
                <a16:creationId xmlns:a16="http://schemas.microsoft.com/office/drawing/2014/main" id="{DBAB9B20-5F32-42E8-984F-0E2A18797C7D}"/>
              </a:ext>
            </a:extLst>
          </p:cNvPr>
          <p:cNvSpPr txBox="1">
            <a:spLocks/>
          </p:cNvSpPr>
          <p:nvPr/>
        </p:nvSpPr>
        <p:spPr>
          <a:xfrm>
            <a:off x="690758" y="3322267"/>
            <a:ext cx="5665832" cy="364365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# </a:t>
            </a:r>
            <a:r>
              <a:rPr lang="en-US" altLang="ko-KR" sz="18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wireshark</a:t>
            </a:r>
            <a:r>
              <a:rPr lang="en-US" altLang="ko-KR" sz="18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&amp;   </a:t>
            </a:r>
          </a:p>
        </p:txBody>
      </p:sp>
      <p:sp>
        <p:nvSpPr>
          <p:cNvPr id="44" name="텍스트 개체 틀 5">
            <a:extLst>
              <a:ext uri="{FF2B5EF4-FFF2-40B4-BE49-F238E27FC236}">
                <a16:creationId xmlns:a16="http://schemas.microsoft.com/office/drawing/2014/main" id="{C6579A5F-2E0E-4D68-8B6D-7DB3DD9160E0}"/>
              </a:ext>
            </a:extLst>
          </p:cNvPr>
          <p:cNvSpPr txBox="1">
            <a:spLocks/>
          </p:cNvSpPr>
          <p:nvPr/>
        </p:nvSpPr>
        <p:spPr>
          <a:xfrm>
            <a:off x="864264" y="3716453"/>
            <a:ext cx="5492322" cy="3360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>
                <a:solidFill>
                  <a:srgbClr val="20212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Filter : </a:t>
            </a:r>
            <a:r>
              <a:rPr lang="en-US" altLang="ko-KR" sz="1600" dirty="0" err="1">
                <a:solidFill>
                  <a:srgbClr val="20212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ip.addr</a:t>
            </a:r>
            <a:r>
              <a:rPr lang="en-US" altLang="ko-KR" sz="1600" dirty="0">
                <a:solidFill>
                  <a:srgbClr val="20212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== 192.168.0.107</a:t>
            </a:r>
            <a:endParaRPr lang="ko-KR" altLang="en-US" sz="1600" dirty="0">
              <a:solidFill>
                <a:srgbClr val="202122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5" name="텍스트 개체 틀 5">
            <a:extLst>
              <a:ext uri="{FF2B5EF4-FFF2-40B4-BE49-F238E27FC236}">
                <a16:creationId xmlns:a16="http://schemas.microsoft.com/office/drawing/2014/main" id="{FB7F4A49-724F-4879-AECD-B52DCB6D7685}"/>
              </a:ext>
            </a:extLst>
          </p:cNvPr>
          <p:cNvSpPr txBox="1">
            <a:spLocks/>
          </p:cNvSpPr>
          <p:nvPr/>
        </p:nvSpPr>
        <p:spPr>
          <a:xfrm>
            <a:off x="690758" y="4384740"/>
            <a:ext cx="5665832" cy="364365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# </a:t>
            </a:r>
            <a:r>
              <a:rPr lang="nn-NO" altLang="ko-KR" sz="18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nmap -sX -p 21 192.168.0.107</a:t>
            </a:r>
            <a:endParaRPr lang="en-US" altLang="ko-KR" sz="1800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46" name="텍스트 개체 틀 5">
            <a:extLst>
              <a:ext uri="{FF2B5EF4-FFF2-40B4-BE49-F238E27FC236}">
                <a16:creationId xmlns:a16="http://schemas.microsoft.com/office/drawing/2014/main" id="{3DBC9881-DD57-49E3-9A17-C28870D9CE23}"/>
              </a:ext>
            </a:extLst>
          </p:cNvPr>
          <p:cNvSpPr txBox="1">
            <a:spLocks/>
          </p:cNvSpPr>
          <p:nvPr/>
        </p:nvSpPr>
        <p:spPr>
          <a:xfrm>
            <a:off x="443352" y="1948358"/>
            <a:ext cx="5913238" cy="30479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b="1" dirty="0">
                <a:solidFill>
                  <a:srgbClr val="20212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&lt; CentOS 7 &gt;</a:t>
            </a:r>
            <a:endParaRPr lang="ko-KR" altLang="en-US" sz="1600" b="1" dirty="0">
              <a:solidFill>
                <a:srgbClr val="202122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7" name="텍스트 개체 틀 5">
            <a:extLst>
              <a:ext uri="{FF2B5EF4-FFF2-40B4-BE49-F238E27FC236}">
                <a16:creationId xmlns:a16="http://schemas.microsoft.com/office/drawing/2014/main" id="{5782A7C6-253E-4462-A08E-8DC5AF561C35}"/>
              </a:ext>
            </a:extLst>
          </p:cNvPr>
          <p:cNvSpPr txBox="1">
            <a:spLocks/>
          </p:cNvSpPr>
          <p:nvPr/>
        </p:nvSpPr>
        <p:spPr>
          <a:xfrm>
            <a:off x="690758" y="2217017"/>
            <a:ext cx="5665832" cy="364365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# </a:t>
            </a:r>
            <a:r>
              <a:rPr lang="en-US" altLang="ko-KR" sz="18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systemctl</a:t>
            </a:r>
            <a:r>
              <a:rPr lang="en-US" altLang="ko-KR" sz="18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start </a:t>
            </a:r>
            <a:r>
              <a:rPr lang="en-US" altLang="ko-KR" sz="18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vsftpd</a:t>
            </a:r>
            <a:endParaRPr lang="en-US" altLang="ko-KR" sz="1800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F402E01-E32A-4228-8FEF-2F8BD97E63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036" y="6686362"/>
            <a:ext cx="5649265" cy="56307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6D79345-6BE5-4D7B-861A-68EEE0EBA5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240" y="7542967"/>
            <a:ext cx="5649265" cy="105992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E38E46D-8A32-4C14-A349-8CEBE481C9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240" y="4875142"/>
            <a:ext cx="5649265" cy="163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722317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F221A1-287D-4574-88F0-4B1757AE783B}"/>
              </a:ext>
            </a:extLst>
          </p:cNvPr>
          <p:cNvSpPr/>
          <p:nvPr/>
        </p:nvSpPr>
        <p:spPr>
          <a:xfrm>
            <a:off x="254003" y="723902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제목 3">
            <a:extLst>
              <a:ext uri="{FF2B5EF4-FFF2-40B4-BE49-F238E27FC236}">
                <a16:creationId xmlns:a16="http://schemas.microsoft.com/office/drawing/2014/main" id="{B3443ADE-1D9D-4A28-A056-276AC21D4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927100"/>
            <a:ext cx="5913238" cy="698500"/>
          </a:xfrm>
        </p:spPr>
        <p:txBody>
          <a:bodyPr anchor="ctr">
            <a:normAutofit/>
          </a:bodyPr>
          <a:lstStyle/>
          <a:p>
            <a:pPr algn="ctr"/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6-2.  Xmas Scan</a:t>
            </a:r>
            <a:r>
              <a:rPr lang="en-US" altLang="ko-KR" sz="20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(</a:t>
            </a:r>
            <a:r>
              <a:rPr lang="ko-KR" altLang="en-US" sz="20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계속</a:t>
            </a:r>
            <a:r>
              <a:rPr lang="en-US" altLang="ko-KR" sz="20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)</a:t>
            </a:r>
            <a:endParaRPr lang="ko-KR" altLang="en-US" sz="2800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3E9B8CE0-892E-4EDC-A835-56924FCBC521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000" dirty="0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NMAP</a:t>
            </a:r>
            <a:endParaRPr lang="ko-KR" altLang="en-US" sz="2000" dirty="0">
              <a:solidFill>
                <a:schemeClr val="bg1"/>
              </a:solidFill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1A3BA57-7F0B-48CE-857F-14A3DDDC6B25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텍스트 개체 틀 5">
            <a:extLst>
              <a:ext uri="{FF2B5EF4-FFF2-40B4-BE49-F238E27FC236}">
                <a16:creationId xmlns:a16="http://schemas.microsoft.com/office/drawing/2014/main" id="{A1AEE580-ED5F-4E9F-A9D1-3F63F797F7A5}"/>
              </a:ext>
            </a:extLst>
          </p:cNvPr>
          <p:cNvSpPr txBox="1">
            <a:spLocks/>
          </p:cNvSpPr>
          <p:nvPr/>
        </p:nvSpPr>
        <p:spPr>
          <a:xfrm>
            <a:off x="443352" y="2918999"/>
            <a:ext cx="5913238" cy="30479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b="1" dirty="0">
                <a:solidFill>
                  <a:srgbClr val="20212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&lt;Kali &gt;</a:t>
            </a:r>
            <a:endParaRPr lang="ko-KR" altLang="en-US" sz="1600" b="1" dirty="0">
              <a:solidFill>
                <a:srgbClr val="202122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3" name="텍스트 개체 틀 5">
            <a:extLst>
              <a:ext uri="{FF2B5EF4-FFF2-40B4-BE49-F238E27FC236}">
                <a16:creationId xmlns:a16="http://schemas.microsoft.com/office/drawing/2014/main" id="{DBAB9B20-5F32-42E8-984F-0E2A18797C7D}"/>
              </a:ext>
            </a:extLst>
          </p:cNvPr>
          <p:cNvSpPr txBox="1">
            <a:spLocks/>
          </p:cNvSpPr>
          <p:nvPr/>
        </p:nvSpPr>
        <p:spPr>
          <a:xfrm>
            <a:off x="690758" y="3322267"/>
            <a:ext cx="5665832" cy="364365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# </a:t>
            </a:r>
            <a:r>
              <a:rPr lang="en-US" altLang="ko-KR" sz="18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wireshark</a:t>
            </a:r>
            <a:r>
              <a:rPr lang="en-US" altLang="ko-KR" sz="18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&amp;   </a:t>
            </a:r>
          </a:p>
        </p:txBody>
      </p:sp>
      <p:sp>
        <p:nvSpPr>
          <p:cNvPr id="44" name="텍스트 개체 틀 5">
            <a:extLst>
              <a:ext uri="{FF2B5EF4-FFF2-40B4-BE49-F238E27FC236}">
                <a16:creationId xmlns:a16="http://schemas.microsoft.com/office/drawing/2014/main" id="{C6579A5F-2E0E-4D68-8B6D-7DB3DD9160E0}"/>
              </a:ext>
            </a:extLst>
          </p:cNvPr>
          <p:cNvSpPr txBox="1">
            <a:spLocks/>
          </p:cNvSpPr>
          <p:nvPr/>
        </p:nvSpPr>
        <p:spPr>
          <a:xfrm>
            <a:off x="864264" y="3716453"/>
            <a:ext cx="5492322" cy="3360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>
                <a:solidFill>
                  <a:srgbClr val="20212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Filter : </a:t>
            </a:r>
            <a:r>
              <a:rPr lang="en-US" altLang="ko-KR" sz="1600" dirty="0" err="1">
                <a:solidFill>
                  <a:srgbClr val="20212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ip.addr</a:t>
            </a:r>
            <a:r>
              <a:rPr lang="en-US" altLang="ko-KR" sz="1600" dirty="0">
                <a:solidFill>
                  <a:srgbClr val="20212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== 192.168.0.107</a:t>
            </a:r>
            <a:endParaRPr lang="ko-KR" altLang="en-US" sz="1600" dirty="0">
              <a:solidFill>
                <a:srgbClr val="202122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5" name="텍스트 개체 틀 5">
            <a:extLst>
              <a:ext uri="{FF2B5EF4-FFF2-40B4-BE49-F238E27FC236}">
                <a16:creationId xmlns:a16="http://schemas.microsoft.com/office/drawing/2014/main" id="{FB7F4A49-724F-4879-AECD-B52DCB6D7685}"/>
              </a:ext>
            </a:extLst>
          </p:cNvPr>
          <p:cNvSpPr txBox="1">
            <a:spLocks/>
          </p:cNvSpPr>
          <p:nvPr/>
        </p:nvSpPr>
        <p:spPr>
          <a:xfrm>
            <a:off x="690758" y="4384740"/>
            <a:ext cx="5665832" cy="364365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# </a:t>
            </a:r>
            <a:r>
              <a:rPr lang="nn-NO" altLang="ko-KR" sz="18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nmap -sX -p 21 192.168.0.107</a:t>
            </a:r>
            <a:endParaRPr lang="en-US" altLang="ko-KR" sz="1800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46" name="텍스트 개체 틀 5">
            <a:extLst>
              <a:ext uri="{FF2B5EF4-FFF2-40B4-BE49-F238E27FC236}">
                <a16:creationId xmlns:a16="http://schemas.microsoft.com/office/drawing/2014/main" id="{3DBC9881-DD57-49E3-9A17-C28870D9CE23}"/>
              </a:ext>
            </a:extLst>
          </p:cNvPr>
          <p:cNvSpPr txBox="1">
            <a:spLocks/>
          </p:cNvSpPr>
          <p:nvPr/>
        </p:nvSpPr>
        <p:spPr>
          <a:xfrm>
            <a:off x="443352" y="1948358"/>
            <a:ext cx="5913238" cy="30479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b="1" dirty="0">
                <a:solidFill>
                  <a:srgbClr val="20212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&lt; CentOS 7 &gt;</a:t>
            </a:r>
            <a:endParaRPr lang="ko-KR" altLang="en-US" sz="1600" b="1" dirty="0">
              <a:solidFill>
                <a:srgbClr val="202122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7" name="텍스트 개체 틀 5">
            <a:extLst>
              <a:ext uri="{FF2B5EF4-FFF2-40B4-BE49-F238E27FC236}">
                <a16:creationId xmlns:a16="http://schemas.microsoft.com/office/drawing/2014/main" id="{5782A7C6-253E-4462-A08E-8DC5AF561C35}"/>
              </a:ext>
            </a:extLst>
          </p:cNvPr>
          <p:cNvSpPr txBox="1">
            <a:spLocks/>
          </p:cNvSpPr>
          <p:nvPr/>
        </p:nvSpPr>
        <p:spPr>
          <a:xfrm>
            <a:off x="690758" y="2217017"/>
            <a:ext cx="5665832" cy="364365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# </a:t>
            </a:r>
            <a:r>
              <a:rPr lang="en-US" altLang="ko-KR" sz="18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systemctl</a:t>
            </a:r>
            <a:r>
              <a:rPr lang="en-US" altLang="ko-KR" sz="18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stop </a:t>
            </a:r>
            <a:r>
              <a:rPr lang="en-US" altLang="ko-KR" sz="18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vsftpd</a:t>
            </a:r>
            <a:endParaRPr lang="en-US" altLang="ko-KR" sz="1800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B559077-FC1A-413D-B34F-669DFB462C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758" y="6525593"/>
            <a:ext cx="5630360" cy="56977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DA95B0B-E7C3-4DA0-8F49-E7FB3836A7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758" y="7339679"/>
            <a:ext cx="5562994" cy="1122149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8DACF330-70D2-420D-BF8F-CB23770FBD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758" y="4818647"/>
            <a:ext cx="5630360" cy="163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580414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F221A1-287D-4574-88F0-4B1757AE783B}"/>
              </a:ext>
            </a:extLst>
          </p:cNvPr>
          <p:cNvSpPr/>
          <p:nvPr/>
        </p:nvSpPr>
        <p:spPr>
          <a:xfrm>
            <a:off x="254003" y="723902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제목 3">
            <a:extLst>
              <a:ext uri="{FF2B5EF4-FFF2-40B4-BE49-F238E27FC236}">
                <a16:creationId xmlns:a16="http://schemas.microsoft.com/office/drawing/2014/main" id="{B3443ADE-1D9D-4A28-A056-276AC21D4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927100"/>
            <a:ext cx="5913238" cy="698500"/>
          </a:xfrm>
        </p:spPr>
        <p:txBody>
          <a:bodyPr anchor="ctr">
            <a:normAutofit/>
          </a:bodyPr>
          <a:lstStyle/>
          <a:p>
            <a:pPr algn="ctr"/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6-3.  NULL Scan</a:t>
            </a:r>
            <a:endParaRPr lang="ko-KR" altLang="en-US" sz="2800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3E9B8CE0-892E-4EDC-A835-56924FCBC521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000" dirty="0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NMAP</a:t>
            </a:r>
            <a:endParaRPr lang="ko-KR" altLang="en-US" sz="2000" dirty="0">
              <a:solidFill>
                <a:schemeClr val="bg1"/>
              </a:solidFill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1A3BA57-7F0B-48CE-857F-14A3DDDC6B25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텍스트 개체 틀 5">
            <a:extLst>
              <a:ext uri="{FF2B5EF4-FFF2-40B4-BE49-F238E27FC236}">
                <a16:creationId xmlns:a16="http://schemas.microsoft.com/office/drawing/2014/main" id="{A1AEE580-ED5F-4E9F-A9D1-3F63F797F7A5}"/>
              </a:ext>
            </a:extLst>
          </p:cNvPr>
          <p:cNvSpPr txBox="1">
            <a:spLocks/>
          </p:cNvSpPr>
          <p:nvPr/>
        </p:nvSpPr>
        <p:spPr>
          <a:xfrm>
            <a:off x="443352" y="2918999"/>
            <a:ext cx="5913238" cy="30479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b="1" dirty="0">
                <a:solidFill>
                  <a:srgbClr val="20212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&lt;Kali &gt;</a:t>
            </a:r>
            <a:endParaRPr lang="ko-KR" altLang="en-US" sz="1600" b="1" dirty="0">
              <a:solidFill>
                <a:srgbClr val="202122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3" name="텍스트 개체 틀 5">
            <a:extLst>
              <a:ext uri="{FF2B5EF4-FFF2-40B4-BE49-F238E27FC236}">
                <a16:creationId xmlns:a16="http://schemas.microsoft.com/office/drawing/2014/main" id="{DBAB9B20-5F32-42E8-984F-0E2A18797C7D}"/>
              </a:ext>
            </a:extLst>
          </p:cNvPr>
          <p:cNvSpPr txBox="1">
            <a:spLocks/>
          </p:cNvSpPr>
          <p:nvPr/>
        </p:nvSpPr>
        <p:spPr>
          <a:xfrm>
            <a:off x="690758" y="3322267"/>
            <a:ext cx="5665832" cy="364365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# </a:t>
            </a:r>
            <a:r>
              <a:rPr lang="en-US" altLang="ko-KR" sz="18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wireshark</a:t>
            </a:r>
            <a:r>
              <a:rPr lang="en-US" altLang="ko-KR" sz="18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&amp;   </a:t>
            </a:r>
          </a:p>
        </p:txBody>
      </p:sp>
      <p:sp>
        <p:nvSpPr>
          <p:cNvPr id="44" name="텍스트 개체 틀 5">
            <a:extLst>
              <a:ext uri="{FF2B5EF4-FFF2-40B4-BE49-F238E27FC236}">
                <a16:creationId xmlns:a16="http://schemas.microsoft.com/office/drawing/2014/main" id="{C6579A5F-2E0E-4D68-8B6D-7DB3DD9160E0}"/>
              </a:ext>
            </a:extLst>
          </p:cNvPr>
          <p:cNvSpPr txBox="1">
            <a:spLocks/>
          </p:cNvSpPr>
          <p:nvPr/>
        </p:nvSpPr>
        <p:spPr>
          <a:xfrm>
            <a:off x="864264" y="3716453"/>
            <a:ext cx="5492322" cy="3360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>
                <a:solidFill>
                  <a:srgbClr val="20212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Filter : </a:t>
            </a:r>
            <a:r>
              <a:rPr lang="en-US" altLang="ko-KR" sz="1600" dirty="0" err="1">
                <a:solidFill>
                  <a:srgbClr val="20212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ip.addr</a:t>
            </a:r>
            <a:r>
              <a:rPr lang="en-US" altLang="ko-KR" sz="1600" dirty="0">
                <a:solidFill>
                  <a:srgbClr val="20212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== 192.168.0.107</a:t>
            </a:r>
            <a:endParaRPr lang="ko-KR" altLang="en-US" sz="1600" dirty="0">
              <a:solidFill>
                <a:srgbClr val="202122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5" name="텍스트 개체 틀 5">
            <a:extLst>
              <a:ext uri="{FF2B5EF4-FFF2-40B4-BE49-F238E27FC236}">
                <a16:creationId xmlns:a16="http://schemas.microsoft.com/office/drawing/2014/main" id="{FB7F4A49-724F-4879-AECD-B52DCB6D7685}"/>
              </a:ext>
            </a:extLst>
          </p:cNvPr>
          <p:cNvSpPr txBox="1">
            <a:spLocks/>
          </p:cNvSpPr>
          <p:nvPr/>
        </p:nvSpPr>
        <p:spPr>
          <a:xfrm>
            <a:off x="690758" y="4384740"/>
            <a:ext cx="5665832" cy="364365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# </a:t>
            </a:r>
            <a:r>
              <a:rPr lang="nn-NO" altLang="ko-KR" sz="18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nmap -sN -p 21 192.168.0.107</a:t>
            </a:r>
            <a:endParaRPr lang="en-US" altLang="ko-KR" sz="1800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46" name="텍스트 개체 틀 5">
            <a:extLst>
              <a:ext uri="{FF2B5EF4-FFF2-40B4-BE49-F238E27FC236}">
                <a16:creationId xmlns:a16="http://schemas.microsoft.com/office/drawing/2014/main" id="{3DBC9881-DD57-49E3-9A17-C28870D9CE23}"/>
              </a:ext>
            </a:extLst>
          </p:cNvPr>
          <p:cNvSpPr txBox="1">
            <a:spLocks/>
          </p:cNvSpPr>
          <p:nvPr/>
        </p:nvSpPr>
        <p:spPr>
          <a:xfrm>
            <a:off x="443352" y="1948358"/>
            <a:ext cx="5913238" cy="30479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b="1" dirty="0">
                <a:solidFill>
                  <a:srgbClr val="20212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&lt; CentOS 7 &gt;</a:t>
            </a:r>
            <a:endParaRPr lang="ko-KR" altLang="en-US" sz="1600" b="1" dirty="0">
              <a:solidFill>
                <a:srgbClr val="202122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7" name="텍스트 개체 틀 5">
            <a:extLst>
              <a:ext uri="{FF2B5EF4-FFF2-40B4-BE49-F238E27FC236}">
                <a16:creationId xmlns:a16="http://schemas.microsoft.com/office/drawing/2014/main" id="{5782A7C6-253E-4462-A08E-8DC5AF561C35}"/>
              </a:ext>
            </a:extLst>
          </p:cNvPr>
          <p:cNvSpPr txBox="1">
            <a:spLocks/>
          </p:cNvSpPr>
          <p:nvPr/>
        </p:nvSpPr>
        <p:spPr>
          <a:xfrm>
            <a:off x="690758" y="2217017"/>
            <a:ext cx="5665832" cy="364365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# </a:t>
            </a:r>
            <a:r>
              <a:rPr lang="en-US" altLang="ko-KR" sz="18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systemctl</a:t>
            </a:r>
            <a:r>
              <a:rPr lang="en-US" altLang="ko-KR" sz="18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start </a:t>
            </a:r>
            <a:r>
              <a:rPr lang="en-US" altLang="ko-KR" sz="18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vsftpd</a:t>
            </a:r>
            <a:endParaRPr lang="en-US" altLang="ko-KR" sz="1800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B0101C5-186F-4998-86C8-310D7CDCDC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366" y="7399198"/>
            <a:ext cx="5649265" cy="57956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D54EDCE-09DE-43A8-BB4B-B74D238744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757" y="4978621"/>
            <a:ext cx="5649265" cy="2162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799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/>
          </p:cNvSpPr>
          <p:nvPr/>
        </p:nvSpPr>
        <p:spPr>
          <a:xfrm>
            <a:off x="254000" y="673100"/>
            <a:ext cx="6350635" cy="8966835"/>
          </a:xfrm>
          <a:prstGeom prst="rect">
            <a:avLst/>
          </a:prstGeom>
          <a:solidFill>
            <a:schemeClr val="bg1">
              <a:alpha val="80070"/>
            </a:schemeClr>
          </a:solidFill>
          <a:ln w="19050" cap="flat" cmpd="sng">
            <a:solidFill>
              <a:srgbClr val="204E5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>
              <a:latin typeface="DX국민시대" charset="0"/>
              <a:ea typeface="DX국민시대" charset="0"/>
            </a:endParaRPr>
          </a:p>
        </p:txBody>
      </p:sp>
      <p:sp>
        <p:nvSpPr>
          <p:cNvPr id="3" name="Rect 0"/>
          <p:cNvSpPr>
            <a:spLocks/>
          </p:cNvSpPr>
          <p:nvPr/>
        </p:nvSpPr>
        <p:spPr>
          <a:xfrm>
            <a:off x="3314700" y="165100"/>
            <a:ext cx="3162935" cy="508635"/>
          </a:xfrm>
          <a:prstGeom prst="round2SameRect">
            <a:avLst/>
          </a:prstGeom>
          <a:solidFill>
            <a:srgbClr val="204E5F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/>
          </a:p>
        </p:txBody>
      </p:sp>
      <p:sp>
        <p:nvSpPr>
          <p:cNvPr id="11" name="제목 3"/>
          <p:cNvSpPr txBox="1">
            <a:spLocks noGrp="1"/>
          </p:cNvSpPr>
          <p:nvPr>
            <p:ph type="title"/>
          </p:nvPr>
        </p:nvSpPr>
        <p:spPr>
          <a:xfrm>
            <a:off x="472440" y="927100"/>
            <a:ext cx="5913755" cy="69913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ctr" defTabSz="508000">
              <a:buFontTx/>
              <a:buNone/>
            </a:pPr>
            <a:r>
              <a:rPr lang="ko-KR" altLang="en-US" sz="2800">
                <a:latin typeface="DX국민시대" charset="0"/>
                <a:ea typeface="DX국민시대" charset="0"/>
              </a:rPr>
              <a:t>웹 방화벽 설치</a:t>
            </a:r>
          </a:p>
        </p:txBody>
      </p:sp>
      <p:sp>
        <p:nvSpPr>
          <p:cNvPr id="14" name="Rect 0"/>
          <p:cNvSpPr txBox="1">
            <a:spLocks/>
          </p:cNvSpPr>
          <p:nvPr/>
        </p:nvSpPr>
        <p:spPr>
          <a:xfrm>
            <a:off x="3417570" y="215900"/>
            <a:ext cx="2957830" cy="40767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>
            <a:lvl1pPr marL="0" indent="0" algn="l" defTabSz="685800" eaLnBrk="1" latinLnBrk="1" hangingPunct="1">
              <a:lnSpc>
                <a:spcPct val="90000"/>
              </a:lnSpc>
              <a:spcBef>
                <a:spcPts val="750"/>
              </a:spcBef>
              <a:buFontTx/>
              <a:buNone/>
              <a:defRPr lang="en-GB" altLang="en-US" sz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eaLnBrk="1" latinLnBrk="1" hangingPunct="1">
              <a:lnSpc>
                <a:spcPct val="90000"/>
              </a:lnSpc>
              <a:spcBef>
                <a:spcPts val="375"/>
              </a:spcBef>
              <a:buFontTx/>
              <a:buNone/>
              <a:defRPr lang="en-GB" altLang="en-US" sz="10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eaLnBrk="1" latinLnBrk="1" hangingPunct="1">
              <a:lnSpc>
                <a:spcPct val="90000"/>
              </a:lnSpc>
              <a:spcBef>
                <a:spcPts val="375"/>
              </a:spcBef>
              <a:buFontTx/>
              <a:buNone/>
              <a:defRPr lang="en-GB" altLang="en-US" sz="9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eaLnBrk="1" latinLnBrk="1" hangingPunct="1">
              <a:lnSpc>
                <a:spcPct val="90000"/>
              </a:lnSpc>
              <a:spcBef>
                <a:spcPts val="375"/>
              </a:spcBef>
              <a:buFontTx/>
              <a:buNone/>
              <a:defRPr lang="en-GB" altLang="en-US" sz="7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eaLnBrk="1" latinLnBrk="1" hangingPunct="1">
              <a:lnSpc>
                <a:spcPct val="90000"/>
              </a:lnSpc>
              <a:spcBef>
                <a:spcPts val="375"/>
              </a:spcBef>
              <a:buFontTx/>
              <a:buNone/>
              <a:defRPr lang="en-GB" altLang="en-US" sz="7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eaLnBrk="1" latinLnBrk="1" hangingPunct="1">
              <a:lnSpc>
                <a:spcPct val="90000"/>
              </a:lnSpc>
              <a:spcBef>
                <a:spcPts val="375"/>
              </a:spcBef>
              <a:buFontTx/>
              <a:buNone/>
              <a:defRPr lang="en-GB" altLang="en-US" sz="7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eaLnBrk="1" latinLnBrk="1" hangingPunct="1">
              <a:lnSpc>
                <a:spcPct val="90000"/>
              </a:lnSpc>
              <a:spcBef>
                <a:spcPts val="375"/>
              </a:spcBef>
              <a:buFontTx/>
              <a:buNone/>
              <a:defRPr lang="en-GB" altLang="en-US" sz="7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eaLnBrk="1" latinLnBrk="1" hangingPunct="1">
              <a:lnSpc>
                <a:spcPct val="90000"/>
              </a:lnSpc>
              <a:spcBef>
                <a:spcPts val="375"/>
              </a:spcBef>
              <a:buFontTx/>
              <a:buNone/>
              <a:defRPr lang="en-GB" altLang="en-US" sz="7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eaLnBrk="1" latinLnBrk="1" hangingPunct="1">
              <a:lnSpc>
                <a:spcPct val="90000"/>
              </a:lnSpc>
              <a:spcBef>
                <a:spcPts val="375"/>
              </a:spcBef>
              <a:buFontTx/>
              <a:buNone/>
              <a:defRPr lang="en-GB" altLang="en-US" sz="7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508000">
              <a:buFontTx/>
              <a:buNone/>
            </a:pPr>
            <a:r>
              <a:rPr lang="ko-KR" altLang="en-US" sz="2000">
                <a:solidFill>
                  <a:schemeClr val="bg1"/>
                </a:solidFill>
                <a:latin typeface="DX국민시대" charset="0"/>
                <a:ea typeface="DX국민시대" charset="0"/>
              </a:rPr>
              <a:t>ModSecurity</a:t>
            </a:r>
          </a:p>
        </p:txBody>
      </p:sp>
      <p:sp>
        <p:nvSpPr>
          <p:cNvPr id="8" name="Rect 0"/>
          <p:cNvSpPr txBox="1">
            <a:spLocks/>
          </p:cNvSpPr>
          <p:nvPr/>
        </p:nvSpPr>
        <p:spPr>
          <a:xfrm>
            <a:off x="472440" y="1891029"/>
            <a:ext cx="5914390" cy="5266641"/>
          </a:xfrm>
          <a:prstGeom prst="rect">
            <a:avLst/>
          </a:prstGeom>
          <a:solidFill>
            <a:schemeClr val="tx1"/>
          </a:solidFill>
        </p:spPr>
        <p:txBody>
          <a:bodyPr vert="horz" wrap="square" lIns="91440" tIns="45720" rIns="91440" bIns="45720" numCol="1" anchor="t">
            <a:normAutofit/>
          </a:bodyPr>
          <a:lstStyle>
            <a:lvl1pPr marL="0" indent="0" algn="l" defTabSz="685800" eaLnBrk="1" latinLnBrk="1" hangingPunct="1">
              <a:lnSpc>
                <a:spcPct val="90000"/>
              </a:lnSpc>
              <a:spcBef>
                <a:spcPts val="750"/>
              </a:spcBef>
              <a:buFontTx/>
              <a:buNone/>
              <a:defRPr lang="en-GB" altLang="en-US" sz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eaLnBrk="1" latinLnBrk="1" hangingPunct="1">
              <a:lnSpc>
                <a:spcPct val="90000"/>
              </a:lnSpc>
              <a:spcBef>
                <a:spcPts val="375"/>
              </a:spcBef>
              <a:buFontTx/>
              <a:buNone/>
              <a:defRPr lang="en-GB" altLang="en-US" sz="10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eaLnBrk="1" latinLnBrk="1" hangingPunct="1">
              <a:lnSpc>
                <a:spcPct val="90000"/>
              </a:lnSpc>
              <a:spcBef>
                <a:spcPts val="375"/>
              </a:spcBef>
              <a:buFontTx/>
              <a:buNone/>
              <a:defRPr lang="en-GB" altLang="en-US" sz="9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eaLnBrk="1" latinLnBrk="1" hangingPunct="1">
              <a:lnSpc>
                <a:spcPct val="90000"/>
              </a:lnSpc>
              <a:spcBef>
                <a:spcPts val="375"/>
              </a:spcBef>
              <a:buFontTx/>
              <a:buNone/>
              <a:defRPr lang="en-GB" altLang="en-US" sz="7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eaLnBrk="1" latinLnBrk="1" hangingPunct="1">
              <a:lnSpc>
                <a:spcPct val="90000"/>
              </a:lnSpc>
              <a:spcBef>
                <a:spcPts val="375"/>
              </a:spcBef>
              <a:buFontTx/>
              <a:buNone/>
              <a:defRPr lang="en-GB" altLang="en-US" sz="7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eaLnBrk="1" latinLnBrk="1" hangingPunct="1">
              <a:lnSpc>
                <a:spcPct val="90000"/>
              </a:lnSpc>
              <a:spcBef>
                <a:spcPts val="375"/>
              </a:spcBef>
              <a:buFontTx/>
              <a:buNone/>
              <a:defRPr lang="en-GB" altLang="en-US" sz="7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eaLnBrk="1" latinLnBrk="1" hangingPunct="1">
              <a:lnSpc>
                <a:spcPct val="90000"/>
              </a:lnSpc>
              <a:spcBef>
                <a:spcPts val="375"/>
              </a:spcBef>
              <a:buFontTx/>
              <a:buNone/>
              <a:defRPr lang="en-GB" altLang="en-US" sz="7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eaLnBrk="1" latinLnBrk="1" hangingPunct="1">
              <a:lnSpc>
                <a:spcPct val="90000"/>
              </a:lnSpc>
              <a:spcBef>
                <a:spcPts val="375"/>
              </a:spcBef>
              <a:buFontTx/>
              <a:buNone/>
              <a:defRPr lang="en-GB" altLang="en-US" sz="7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eaLnBrk="1" latinLnBrk="1" hangingPunct="1">
              <a:lnSpc>
                <a:spcPct val="90000"/>
              </a:lnSpc>
              <a:spcBef>
                <a:spcPts val="375"/>
              </a:spcBef>
              <a:buFontTx/>
              <a:buNone/>
              <a:defRPr lang="en-GB" altLang="en-US" sz="7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508000">
              <a:buFontTx/>
              <a:buNone/>
            </a:pPr>
            <a:r>
              <a:rPr lang="en-US" altLang="ko-KR" sz="1800" dirty="0">
                <a:solidFill>
                  <a:schemeClr val="bg1"/>
                </a:solidFill>
                <a:latin typeface="나눔스퀘어_ac Bold" charset="0"/>
                <a:ea typeface="나눔스퀘어_ac Bold" charset="0"/>
              </a:rPr>
              <a:t>Console</a:t>
            </a:r>
            <a:endParaRPr lang="ko-KR" altLang="en-US" sz="1800" dirty="0">
              <a:solidFill>
                <a:schemeClr val="bg1"/>
              </a:solidFill>
              <a:latin typeface="나눔스퀘어_ac Bold" charset="0"/>
              <a:ea typeface="나눔스퀘어_ac Bold" charset="0"/>
            </a:endParaRPr>
          </a:p>
          <a:p>
            <a:pPr marL="0" indent="0" defTabSz="508000">
              <a:buFontTx/>
              <a:buNone/>
            </a:pPr>
            <a:endParaRPr lang="ko-KR" altLang="en-US" sz="1800" dirty="0">
              <a:solidFill>
                <a:schemeClr val="bg1"/>
              </a:solidFill>
              <a:latin typeface="나눔스퀘어_ac Bold" charset="0"/>
              <a:ea typeface="나눔스퀘어_ac Bold" charset="0"/>
            </a:endParaRPr>
          </a:p>
          <a:p>
            <a:pPr marL="0" indent="0" defTabSz="508000">
              <a:buFontTx/>
              <a:buNone/>
            </a:pPr>
            <a:r>
              <a:rPr lang="ko-KR" altLang="ko-KR" sz="1800" dirty="0">
                <a:solidFill>
                  <a:schemeClr val="bg1"/>
                </a:solidFill>
                <a:latin typeface="나눔스퀘어_ac Bold" charset="0"/>
                <a:ea typeface="나눔스퀘어_ac Bold" charset="0"/>
              </a:rPr>
              <a:t># </a:t>
            </a:r>
            <a:r>
              <a:rPr lang="en-US" altLang="ko-KR" sz="1800" dirty="0" err="1">
                <a:solidFill>
                  <a:schemeClr val="bg1"/>
                </a:solidFill>
                <a:latin typeface="나눔스퀘어_ac Bold" charset="0"/>
                <a:ea typeface="나눔스퀘어_ac Bold" charset="0"/>
              </a:rPr>
              <a:t>gedit</a:t>
            </a:r>
            <a:r>
              <a:rPr lang="en-US" altLang="ko-KR" sz="1800" dirty="0">
                <a:solidFill>
                  <a:schemeClr val="bg1"/>
                </a:solidFill>
                <a:latin typeface="나눔스퀘어_ac Bold" charset="0"/>
                <a:ea typeface="나눔스퀘어_ac Bold" charset="0"/>
              </a:rPr>
              <a:t> </a:t>
            </a:r>
            <a:r>
              <a:rPr lang="en-US" altLang="ko-KR" sz="1800" dirty="0" err="1">
                <a:solidFill>
                  <a:schemeClr val="bg1"/>
                </a:solidFill>
                <a:latin typeface="나눔스퀘어_ac Bold" charset="0"/>
                <a:ea typeface="나눔스퀘어_ac Bold" charset="0"/>
              </a:rPr>
              <a:t>modsecurity_crs_config.conf</a:t>
            </a:r>
            <a:r>
              <a:rPr lang="en-US" altLang="ko-KR" sz="1800" dirty="0">
                <a:solidFill>
                  <a:schemeClr val="bg1"/>
                </a:solidFill>
                <a:latin typeface="나눔스퀘어_ac Bold" charset="0"/>
                <a:ea typeface="나눔스퀘어_ac Bold" charset="0"/>
              </a:rPr>
              <a:t> </a:t>
            </a:r>
            <a:endParaRPr lang="ko-KR" altLang="en-US" sz="1800" dirty="0">
              <a:solidFill>
                <a:schemeClr val="bg1"/>
              </a:solidFill>
              <a:latin typeface="나눔스퀘어_ac Bold" charset="0"/>
              <a:ea typeface="나눔스퀘어_ac Bold" charset="0"/>
            </a:endParaRPr>
          </a:p>
          <a:p>
            <a:pPr marL="0" indent="0" defTabSz="508000">
              <a:buFontTx/>
              <a:buNone/>
            </a:pPr>
            <a:endParaRPr lang="ko-KR" altLang="en-US" sz="1800" dirty="0">
              <a:solidFill>
                <a:schemeClr val="bg1"/>
              </a:solidFill>
              <a:latin typeface="나눔스퀘어_ac Bold" charset="0"/>
              <a:ea typeface="나눔스퀘어_ac Bold" charset="0"/>
            </a:endParaRPr>
          </a:p>
          <a:p>
            <a:pPr marL="0" indent="0" defTabSz="508000">
              <a:buFontTx/>
              <a:buNone/>
            </a:pPr>
            <a:r>
              <a:rPr lang="ko-KR" altLang="ko-KR" sz="1800" dirty="0">
                <a:solidFill>
                  <a:schemeClr val="bg1"/>
                </a:solidFill>
                <a:latin typeface="나눔스퀘어_ac Bold" charset="0"/>
                <a:ea typeface="나눔스퀘어_ac Bold" charset="0"/>
              </a:rPr>
              <a:t>//맨 마지막 줄에 내용 추가</a:t>
            </a:r>
            <a:endParaRPr lang="ko-KR" altLang="en-US" sz="1800" dirty="0">
              <a:solidFill>
                <a:schemeClr val="bg1"/>
              </a:solidFill>
              <a:latin typeface="나눔스퀘어_ac Bold" charset="0"/>
              <a:ea typeface="나눔스퀘어_ac Bold" charset="0"/>
            </a:endParaRPr>
          </a:p>
          <a:p>
            <a:pPr marL="0" indent="0" defTabSz="508000">
              <a:buFontTx/>
              <a:buNone/>
            </a:pPr>
            <a:endParaRPr lang="ko-KR" altLang="en-US" sz="1800" dirty="0">
              <a:solidFill>
                <a:schemeClr val="bg1"/>
              </a:solidFill>
              <a:latin typeface="나눔스퀘어_ac Bold" charset="0"/>
              <a:ea typeface="나눔스퀘어_ac Bold" charset="0"/>
            </a:endParaRPr>
          </a:p>
          <a:p>
            <a:pPr marL="0" indent="0" defTabSz="508000">
              <a:buFontTx/>
              <a:buNone/>
            </a:pPr>
            <a:r>
              <a:rPr lang="en-US" altLang="ko-KR" sz="1800" dirty="0" err="1">
                <a:solidFill>
                  <a:schemeClr val="bg1"/>
                </a:solidFill>
                <a:latin typeface="나눔스퀘어_ac Bold" charset="0"/>
                <a:ea typeface="나눔스퀘어_ac Bold" charset="0"/>
              </a:rPr>
              <a:t>SecRuleEngine</a:t>
            </a:r>
            <a:r>
              <a:rPr lang="en-US" altLang="ko-KR" sz="1800" dirty="0">
                <a:solidFill>
                  <a:schemeClr val="bg1"/>
                </a:solidFill>
                <a:latin typeface="나눔스퀘어_ac Bold" charset="0"/>
                <a:ea typeface="나눔스퀘어_ac Bold" charset="0"/>
              </a:rPr>
              <a:t> On 		// </a:t>
            </a:r>
            <a:r>
              <a:rPr lang="en-US" altLang="ko-KR" sz="1800" dirty="0" err="1">
                <a:solidFill>
                  <a:schemeClr val="bg1"/>
                </a:solidFill>
                <a:latin typeface="나눔스퀘어_ac Bold" charset="0"/>
                <a:ea typeface="나눔스퀘어_ac Bold" charset="0"/>
              </a:rPr>
              <a:t>modsecurity</a:t>
            </a:r>
            <a:r>
              <a:rPr lang="en-US" altLang="ko-KR" sz="1800" dirty="0">
                <a:solidFill>
                  <a:schemeClr val="bg1"/>
                </a:solidFill>
                <a:latin typeface="나눔스퀘어_ac Bold" charset="0"/>
                <a:ea typeface="나눔스퀘어_ac Bold" charset="0"/>
              </a:rPr>
              <a:t> </a:t>
            </a:r>
            <a:r>
              <a:rPr lang="ko-KR" altLang="en-US" sz="1800" dirty="0">
                <a:solidFill>
                  <a:schemeClr val="bg1"/>
                </a:solidFill>
                <a:latin typeface="나눔스퀘어_ac Bold" charset="0"/>
                <a:ea typeface="나눔스퀘어_ac Bold" charset="0"/>
              </a:rPr>
              <a:t>활성화</a:t>
            </a:r>
          </a:p>
          <a:p>
            <a:pPr marL="0" indent="0" defTabSz="508000">
              <a:buFontTx/>
              <a:buNone/>
            </a:pPr>
            <a:r>
              <a:rPr lang="en-US" altLang="ko-KR" sz="1800" dirty="0" err="1">
                <a:solidFill>
                  <a:schemeClr val="bg1"/>
                </a:solidFill>
                <a:latin typeface="나눔스퀘어_ac Bold" charset="0"/>
                <a:ea typeface="나눔스퀘어_ac Bold" charset="0"/>
              </a:rPr>
              <a:t>SecAuditEngine</a:t>
            </a:r>
            <a:r>
              <a:rPr lang="en-US" altLang="ko-KR" sz="1800" dirty="0">
                <a:solidFill>
                  <a:schemeClr val="bg1"/>
                </a:solidFill>
                <a:latin typeface="나눔스퀘어_ac Bold" charset="0"/>
                <a:ea typeface="나눔스퀘어_ac Bold" charset="0"/>
              </a:rPr>
              <a:t> On		// </a:t>
            </a:r>
            <a:r>
              <a:rPr lang="ko-KR" altLang="en-US" sz="1800" dirty="0">
                <a:solidFill>
                  <a:schemeClr val="bg1"/>
                </a:solidFill>
                <a:latin typeface="나눔스퀘어_ac Bold" charset="0"/>
                <a:ea typeface="나눔스퀘어_ac Bold" charset="0"/>
              </a:rPr>
              <a:t>로깅 설정</a:t>
            </a:r>
            <a:endParaRPr lang="en-US" altLang="ko-KR" sz="1800" dirty="0">
              <a:solidFill>
                <a:schemeClr val="bg1"/>
              </a:solidFill>
              <a:latin typeface="나눔스퀘어_ac Bold" charset="0"/>
              <a:ea typeface="나눔스퀘어_ac Bold" charset="0"/>
            </a:endParaRPr>
          </a:p>
          <a:p>
            <a:pPr marL="0" indent="0" defTabSz="508000">
              <a:buFontTx/>
              <a:buNone/>
            </a:pPr>
            <a:r>
              <a:rPr lang="en-US" altLang="ko-KR" sz="1800" dirty="0">
                <a:solidFill>
                  <a:schemeClr val="bg1"/>
                </a:solidFill>
                <a:latin typeface="나눔스퀘어_ac Bold" charset="0"/>
                <a:ea typeface="나눔스퀘어_ac Bold" charset="0"/>
              </a:rPr>
              <a:t>// </a:t>
            </a:r>
            <a:r>
              <a:rPr lang="ko-KR" altLang="en-US" sz="1800" dirty="0">
                <a:solidFill>
                  <a:schemeClr val="bg1"/>
                </a:solidFill>
                <a:latin typeface="나눔스퀘어_ac Bold" charset="0"/>
                <a:ea typeface="나눔스퀘어_ac Bold" charset="0"/>
              </a:rPr>
              <a:t>감사 로그 파일 경로 정의</a:t>
            </a:r>
          </a:p>
          <a:p>
            <a:pPr marL="0" indent="0" defTabSz="508000">
              <a:buFontTx/>
              <a:buNone/>
            </a:pPr>
            <a:r>
              <a:rPr lang="en-US" altLang="ko-KR" sz="1800" dirty="0" err="1">
                <a:solidFill>
                  <a:schemeClr val="bg1"/>
                </a:solidFill>
                <a:latin typeface="나눔스퀘어_ac Bold" charset="0"/>
                <a:ea typeface="나눔스퀘어_ac Bold" charset="0"/>
              </a:rPr>
              <a:t>SecAuditLog</a:t>
            </a:r>
            <a:r>
              <a:rPr lang="en-US" altLang="ko-KR" sz="1800" dirty="0">
                <a:solidFill>
                  <a:schemeClr val="bg1"/>
                </a:solidFill>
                <a:latin typeface="나눔스퀘어_ac Bold" charset="0"/>
                <a:ea typeface="나눔스퀘어_ac Bold" charset="0"/>
              </a:rPr>
              <a:t> /var/log/httpd/modsec_audit.log </a:t>
            </a:r>
          </a:p>
          <a:p>
            <a:pPr marL="0" indent="0" defTabSz="508000">
              <a:buFontTx/>
              <a:buNone/>
            </a:pPr>
            <a:r>
              <a:rPr lang="en-US" altLang="ko-KR" sz="1800" dirty="0">
                <a:solidFill>
                  <a:schemeClr val="bg1"/>
                </a:solidFill>
                <a:latin typeface="나눔스퀘어_ac Bold" charset="0"/>
                <a:ea typeface="나눔스퀘어_ac Bold" charset="0"/>
              </a:rPr>
              <a:t>// </a:t>
            </a:r>
            <a:r>
              <a:rPr lang="ko-KR" altLang="en-US" sz="1800" dirty="0">
                <a:solidFill>
                  <a:schemeClr val="bg1"/>
                </a:solidFill>
                <a:latin typeface="나눔스퀘어_ac Bold" charset="0"/>
                <a:ea typeface="나눔스퀘어_ac Bold" charset="0"/>
              </a:rPr>
              <a:t>로그 파일에 기록할 항목 정의</a:t>
            </a:r>
            <a:r>
              <a:rPr lang="en-US" altLang="ko-KR" sz="1800" dirty="0">
                <a:solidFill>
                  <a:schemeClr val="bg1"/>
                </a:solidFill>
                <a:latin typeface="나눔스퀘어_ac Bold" charset="0"/>
                <a:ea typeface="나눔스퀘어_ac Bold" charset="0"/>
              </a:rPr>
              <a:t>(A, B, C, F, H, Z)</a:t>
            </a:r>
            <a:endParaRPr lang="ko-KR" altLang="en-US" sz="1800" dirty="0">
              <a:solidFill>
                <a:schemeClr val="bg1"/>
              </a:solidFill>
              <a:latin typeface="나눔스퀘어_ac Bold" charset="0"/>
              <a:ea typeface="나눔스퀘어_ac Bold" charset="0"/>
            </a:endParaRPr>
          </a:p>
          <a:p>
            <a:pPr marL="0" indent="0" defTabSz="508000">
              <a:buFontTx/>
              <a:buNone/>
            </a:pPr>
            <a:r>
              <a:rPr lang="en-US" altLang="ko-KR" sz="1800" dirty="0" err="1">
                <a:solidFill>
                  <a:schemeClr val="bg1"/>
                </a:solidFill>
                <a:latin typeface="나눔스퀘어_ac Bold" charset="0"/>
                <a:ea typeface="나눔스퀘어_ac Bold" charset="0"/>
              </a:rPr>
              <a:t>SecAuditLogParts</a:t>
            </a:r>
            <a:r>
              <a:rPr lang="en-US" altLang="ko-KR" sz="1800" dirty="0">
                <a:solidFill>
                  <a:schemeClr val="bg1"/>
                </a:solidFill>
                <a:latin typeface="나눔스퀘어_ac Bold" charset="0"/>
                <a:ea typeface="나눔스퀘어_ac Bold" charset="0"/>
              </a:rPr>
              <a:t> </a:t>
            </a:r>
            <a:r>
              <a:rPr lang="en-US" altLang="ko-KR" sz="1800" dirty="0" err="1">
                <a:solidFill>
                  <a:schemeClr val="bg1"/>
                </a:solidFill>
                <a:latin typeface="나눔스퀘어_ac Bold" charset="0"/>
                <a:ea typeface="나눔스퀘어_ac Bold" charset="0"/>
              </a:rPr>
              <a:t>ABCFHZ</a:t>
            </a:r>
            <a:r>
              <a:rPr lang="en-US" altLang="ko-KR" sz="1800" dirty="0">
                <a:solidFill>
                  <a:schemeClr val="bg1"/>
                </a:solidFill>
                <a:latin typeface="나눔스퀘어_ac Bold" charset="0"/>
                <a:ea typeface="나눔스퀘어_ac Bold" charset="0"/>
              </a:rPr>
              <a:t> </a:t>
            </a:r>
            <a:endParaRPr lang="ko-KR" altLang="en-US" sz="1800" dirty="0">
              <a:solidFill>
                <a:schemeClr val="bg1"/>
              </a:solidFill>
              <a:latin typeface="나눔스퀘어_ac Bold" charset="0"/>
              <a:ea typeface="나눔스퀘어_ac Bold" charset="0"/>
            </a:endParaRPr>
          </a:p>
          <a:p>
            <a:pPr marL="0" indent="0" defTabSz="508000">
              <a:buFontTx/>
              <a:buNone/>
            </a:pPr>
            <a:r>
              <a:rPr lang="en-US" altLang="ko-KR" sz="1800" dirty="0" err="1">
                <a:solidFill>
                  <a:schemeClr val="bg1"/>
                </a:solidFill>
                <a:latin typeface="나눔스퀘어_ac Bold" charset="0"/>
                <a:ea typeface="나눔스퀘어_ac Bold" charset="0"/>
              </a:rPr>
              <a:t>SecDataDir</a:t>
            </a:r>
            <a:r>
              <a:rPr lang="en-US" altLang="ko-KR" sz="1800" dirty="0">
                <a:solidFill>
                  <a:schemeClr val="bg1"/>
                </a:solidFill>
                <a:latin typeface="나눔스퀘어_ac Bold" charset="0"/>
                <a:ea typeface="나눔스퀘어_ac Bold" charset="0"/>
              </a:rPr>
              <a:t> /</a:t>
            </a:r>
            <a:r>
              <a:rPr lang="en-US" altLang="ko-KR" sz="1800" dirty="0" err="1">
                <a:solidFill>
                  <a:schemeClr val="bg1"/>
                </a:solidFill>
                <a:latin typeface="나눔스퀘어_ac Bold" charset="0"/>
                <a:ea typeface="나눔스퀘어_ac Bold" charset="0"/>
              </a:rPr>
              <a:t>tmp</a:t>
            </a:r>
            <a:endParaRPr lang="ko-KR" altLang="en-US" sz="1800" dirty="0">
              <a:solidFill>
                <a:schemeClr val="bg1"/>
              </a:solidFill>
              <a:latin typeface="나눔스퀘어_ac Bold" charset="0"/>
              <a:ea typeface="나눔스퀘어_ac Bold" charset="0"/>
            </a:endParaRPr>
          </a:p>
          <a:p>
            <a:pPr marL="0" indent="0" defTabSz="508000">
              <a:buFontTx/>
              <a:buNone/>
            </a:pPr>
            <a:endParaRPr lang="ko-KR" altLang="en-US" sz="1800" dirty="0">
              <a:solidFill>
                <a:schemeClr val="bg1"/>
              </a:solidFill>
              <a:latin typeface="나눔스퀘어_ac Bold" charset="0"/>
              <a:ea typeface="나눔스퀘어_ac Bold" charset="0"/>
            </a:endParaRPr>
          </a:p>
          <a:p>
            <a:pPr marL="0" indent="0" defTabSz="508000">
              <a:buFontTx/>
              <a:buNone/>
            </a:pPr>
            <a:endParaRPr lang="ko-KR" altLang="en-US" sz="1800" dirty="0">
              <a:solidFill>
                <a:schemeClr val="bg1"/>
              </a:solidFill>
              <a:latin typeface="나눔스퀘어_ac Bold" charset="0"/>
              <a:ea typeface="나눔스퀘어_ac Bold" charset="0"/>
            </a:endParaRPr>
          </a:p>
          <a:p>
            <a:pPr marL="0" indent="0" defTabSz="508000">
              <a:buFontTx/>
              <a:buNone/>
            </a:pPr>
            <a:endParaRPr lang="ko-KR" altLang="en-US" sz="1800" dirty="0">
              <a:solidFill>
                <a:schemeClr val="bg1"/>
              </a:solidFill>
              <a:latin typeface="나눔스퀘어_ac Bold" charset="0"/>
              <a:ea typeface="나눔스퀘어_ac Bold" charset="0"/>
            </a:endParaRPr>
          </a:p>
          <a:p>
            <a:pPr marL="0" indent="0" defTabSz="508000">
              <a:buFontTx/>
              <a:buNone/>
            </a:pPr>
            <a:endParaRPr lang="ko-KR" altLang="en-US" sz="1800" dirty="0">
              <a:solidFill>
                <a:schemeClr val="bg1"/>
              </a:solidFill>
              <a:latin typeface="나눔스퀘어_ac Bold" charset="0"/>
              <a:ea typeface="나눔스퀘어_ac Bold" charset="0"/>
            </a:endParaRPr>
          </a:p>
        </p:txBody>
      </p:sp>
      <p:cxnSp>
        <p:nvCxnSpPr>
          <p:cNvPr id="15" name="Rect 0"/>
          <p:cNvCxnSpPr/>
          <p:nvPr/>
        </p:nvCxnSpPr>
        <p:spPr>
          <a:xfrm>
            <a:off x="426720" y="1704340"/>
            <a:ext cx="6005195" cy="635"/>
          </a:xfrm>
          <a:prstGeom prst="line">
            <a:avLst/>
          </a:prstGeom>
          <a:ln w="12700" cap="flat" cmpd="sng">
            <a:solidFill>
              <a:srgbClr val="204E5F">
                <a:alpha val="100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185" y="7360170"/>
            <a:ext cx="6012180" cy="2077902"/>
          </a:xfrm>
          <a:prstGeom prst="rect">
            <a:avLst/>
          </a:prstGeom>
          <a:noFill/>
        </p:spPr>
      </p:pic>
      <p:sp>
        <p:nvSpPr>
          <p:cNvPr id="17" name="도형 16"/>
          <p:cNvSpPr>
            <a:spLocks/>
          </p:cNvSpPr>
          <p:nvPr/>
        </p:nvSpPr>
        <p:spPr>
          <a:xfrm>
            <a:off x="381635" y="8469697"/>
            <a:ext cx="2799715" cy="968375"/>
          </a:xfrm>
          <a:prstGeom prst="rect">
            <a:avLst/>
          </a:prstGeom>
          <a:noFill/>
          <a:ln w="57150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F221A1-287D-4574-88F0-4B1757AE783B}"/>
              </a:ext>
            </a:extLst>
          </p:cNvPr>
          <p:cNvSpPr/>
          <p:nvPr/>
        </p:nvSpPr>
        <p:spPr>
          <a:xfrm>
            <a:off x="254003" y="723902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제목 3">
            <a:extLst>
              <a:ext uri="{FF2B5EF4-FFF2-40B4-BE49-F238E27FC236}">
                <a16:creationId xmlns:a16="http://schemas.microsoft.com/office/drawing/2014/main" id="{B3443ADE-1D9D-4A28-A056-276AC21D4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927100"/>
            <a:ext cx="5913238" cy="698500"/>
          </a:xfrm>
        </p:spPr>
        <p:txBody>
          <a:bodyPr anchor="ctr">
            <a:normAutofit/>
          </a:bodyPr>
          <a:lstStyle/>
          <a:p>
            <a:pPr algn="ctr"/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6-3.  NULL Scan</a:t>
            </a:r>
            <a:r>
              <a:rPr lang="en-US" altLang="ko-KR" sz="20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(</a:t>
            </a:r>
            <a:r>
              <a:rPr lang="ko-KR" altLang="en-US" sz="20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계속</a:t>
            </a:r>
            <a:r>
              <a:rPr lang="en-US" altLang="ko-KR" sz="20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)</a:t>
            </a:r>
            <a:endParaRPr lang="ko-KR" altLang="en-US" sz="2800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3E9B8CE0-892E-4EDC-A835-56924FCBC521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000" dirty="0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NMAP</a:t>
            </a:r>
            <a:endParaRPr lang="ko-KR" altLang="en-US" sz="2000" dirty="0">
              <a:solidFill>
                <a:schemeClr val="bg1"/>
              </a:solidFill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1A3BA57-7F0B-48CE-857F-14A3DDDC6B25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텍스트 개체 틀 5">
            <a:extLst>
              <a:ext uri="{FF2B5EF4-FFF2-40B4-BE49-F238E27FC236}">
                <a16:creationId xmlns:a16="http://schemas.microsoft.com/office/drawing/2014/main" id="{A1AEE580-ED5F-4E9F-A9D1-3F63F797F7A5}"/>
              </a:ext>
            </a:extLst>
          </p:cNvPr>
          <p:cNvSpPr txBox="1">
            <a:spLocks/>
          </p:cNvSpPr>
          <p:nvPr/>
        </p:nvSpPr>
        <p:spPr>
          <a:xfrm>
            <a:off x="443352" y="2918999"/>
            <a:ext cx="5913238" cy="30479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b="1" dirty="0">
                <a:solidFill>
                  <a:srgbClr val="20212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&lt;Kali &gt;</a:t>
            </a:r>
            <a:endParaRPr lang="ko-KR" altLang="en-US" sz="1600" b="1" dirty="0">
              <a:solidFill>
                <a:srgbClr val="202122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3" name="텍스트 개체 틀 5">
            <a:extLst>
              <a:ext uri="{FF2B5EF4-FFF2-40B4-BE49-F238E27FC236}">
                <a16:creationId xmlns:a16="http://schemas.microsoft.com/office/drawing/2014/main" id="{DBAB9B20-5F32-42E8-984F-0E2A18797C7D}"/>
              </a:ext>
            </a:extLst>
          </p:cNvPr>
          <p:cNvSpPr txBox="1">
            <a:spLocks/>
          </p:cNvSpPr>
          <p:nvPr/>
        </p:nvSpPr>
        <p:spPr>
          <a:xfrm>
            <a:off x="690758" y="3322267"/>
            <a:ext cx="5665832" cy="364365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# </a:t>
            </a:r>
            <a:r>
              <a:rPr lang="en-US" altLang="ko-KR" sz="18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wireshark</a:t>
            </a:r>
            <a:r>
              <a:rPr lang="en-US" altLang="ko-KR" sz="18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&amp;   </a:t>
            </a:r>
          </a:p>
        </p:txBody>
      </p:sp>
      <p:sp>
        <p:nvSpPr>
          <p:cNvPr id="44" name="텍스트 개체 틀 5">
            <a:extLst>
              <a:ext uri="{FF2B5EF4-FFF2-40B4-BE49-F238E27FC236}">
                <a16:creationId xmlns:a16="http://schemas.microsoft.com/office/drawing/2014/main" id="{C6579A5F-2E0E-4D68-8B6D-7DB3DD9160E0}"/>
              </a:ext>
            </a:extLst>
          </p:cNvPr>
          <p:cNvSpPr txBox="1">
            <a:spLocks/>
          </p:cNvSpPr>
          <p:nvPr/>
        </p:nvSpPr>
        <p:spPr>
          <a:xfrm>
            <a:off x="864264" y="3716453"/>
            <a:ext cx="5492322" cy="3360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>
                <a:solidFill>
                  <a:srgbClr val="20212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Filter : </a:t>
            </a:r>
            <a:r>
              <a:rPr lang="en-US" altLang="ko-KR" sz="1600" dirty="0" err="1">
                <a:solidFill>
                  <a:srgbClr val="20212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ip.addr</a:t>
            </a:r>
            <a:r>
              <a:rPr lang="en-US" altLang="ko-KR" sz="1600" dirty="0">
                <a:solidFill>
                  <a:srgbClr val="20212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== 192.168.0.107</a:t>
            </a:r>
            <a:endParaRPr lang="ko-KR" altLang="en-US" sz="1600" dirty="0">
              <a:solidFill>
                <a:srgbClr val="202122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5" name="텍스트 개체 틀 5">
            <a:extLst>
              <a:ext uri="{FF2B5EF4-FFF2-40B4-BE49-F238E27FC236}">
                <a16:creationId xmlns:a16="http://schemas.microsoft.com/office/drawing/2014/main" id="{FB7F4A49-724F-4879-AECD-B52DCB6D7685}"/>
              </a:ext>
            </a:extLst>
          </p:cNvPr>
          <p:cNvSpPr txBox="1">
            <a:spLocks/>
          </p:cNvSpPr>
          <p:nvPr/>
        </p:nvSpPr>
        <p:spPr>
          <a:xfrm>
            <a:off x="690758" y="4384740"/>
            <a:ext cx="5665832" cy="364365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# </a:t>
            </a:r>
            <a:r>
              <a:rPr lang="nn-NO" altLang="ko-KR" sz="18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nmap -sN -p 21 192.168.0.107</a:t>
            </a:r>
            <a:endParaRPr lang="en-US" altLang="ko-KR" sz="1800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46" name="텍스트 개체 틀 5">
            <a:extLst>
              <a:ext uri="{FF2B5EF4-FFF2-40B4-BE49-F238E27FC236}">
                <a16:creationId xmlns:a16="http://schemas.microsoft.com/office/drawing/2014/main" id="{3DBC9881-DD57-49E3-9A17-C28870D9CE23}"/>
              </a:ext>
            </a:extLst>
          </p:cNvPr>
          <p:cNvSpPr txBox="1">
            <a:spLocks/>
          </p:cNvSpPr>
          <p:nvPr/>
        </p:nvSpPr>
        <p:spPr>
          <a:xfrm>
            <a:off x="443352" y="1948358"/>
            <a:ext cx="5913238" cy="30479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b="1" dirty="0">
                <a:solidFill>
                  <a:srgbClr val="20212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&lt; CentOS 7 &gt;</a:t>
            </a:r>
            <a:endParaRPr lang="ko-KR" altLang="en-US" sz="1600" b="1" dirty="0">
              <a:solidFill>
                <a:srgbClr val="202122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7" name="텍스트 개체 틀 5">
            <a:extLst>
              <a:ext uri="{FF2B5EF4-FFF2-40B4-BE49-F238E27FC236}">
                <a16:creationId xmlns:a16="http://schemas.microsoft.com/office/drawing/2014/main" id="{5782A7C6-253E-4462-A08E-8DC5AF561C35}"/>
              </a:ext>
            </a:extLst>
          </p:cNvPr>
          <p:cNvSpPr txBox="1">
            <a:spLocks/>
          </p:cNvSpPr>
          <p:nvPr/>
        </p:nvSpPr>
        <p:spPr>
          <a:xfrm>
            <a:off x="690758" y="2217017"/>
            <a:ext cx="5665832" cy="364365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# </a:t>
            </a:r>
            <a:r>
              <a:rPr lang="en-US" altLang="ko-KR" sz="18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systemctl</a:t>
            </a:r>
            <a:r>
              <a:rPr lang="en-US" altLang="ko-KR" sz="18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stop </a:t>
            </a:r>
            <a:r>
              <a:rPr lang="en-US" altLang="ko-KR" sz="18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vsftpd</a:t>
            </a:r>
            <a:endParaRPr lang="en-US" altLang="ko-KR" sz="1800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B1B533A-CEA3-4D0C-83C1-07A2353B2A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758" y="7174526"/>
            <a:ext cx="5630360" cy="66318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50A14ED-7163-4110-B294-E51094E24D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758" y="4827231"/>
            <a:ext cx="5630360" cy="2123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048252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사각형: 둥근 위쪽 모서리 24">
            <a:extLst>
              <a:ext uri="{FF2B5EF4-FFF2-40B4-BE49-F238E27FC236}">
                <a16:creationId xmlns:a16="http://schemas.microsoft.com/office/drawing/2014/main" id="{1898EFCF-EF1C-40AB-BA71-A382CFBBA3B4}"/>
              </a:ext>
            </a:extLst>
          </p:cNvPr>
          <p:cNvSpPr/>
          <p:nvPr/>
        </p:nvSpPr>
        <p:spPr>
          <a:xfrm rot="16200000">
            <a:off x="2724152" y="2076457"/>
            <a:ext cx="2298698" cy="546099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7" name="제목 36">
            <a:extLst>
              <a:ext uri="{FF2B5EF4-FFF2-40B4-BE49-F238E27FC236}">
                <a16:creationId xmlns:a16="http://schemas.microsoft.com/office/drawing/2014/main" id="{9F4B6E55-904B-464D-918A-13440A5DEE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33531" y="4130500"/>
            <a:ext cx="4933945" cy="1352903"/>
          </a:xfrm>
        </p:spPr>
        <p:txBody>
          <a:bodyPr anchor="ctr">
            <a:norm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6. OpenVAS</a:t>
            </a:r>
            <a:endParaRPr lang="en-US" altLang="ko-KR" sz="3050" dirty="0">
              <a:solidFill>
                <a:schemeClr val="bg1"/>
              </a:solidFill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18827299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F221A1-287D-4574-88F0-4B1757AE783B}"/>
              </a:ext>
            </a:extLst>
          </p:cNvPr>
          <p:cNvSpPr/>
          <p:nvPr/>
        </p:nvSpPr>
        <p:spPr>
          <a:xfrm>
            <a:off x="254003" y="622298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100" b="1" dirty="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65500" y="172711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제목 3">
            <a:extLst>
              <a:ext uri="{FF2B5EF4-FFF2-40B4-BE49-F238E27FC236}">
                <a16:creationId xmlns:a16="http://schemas.microsoft.com/office/drawing/2014/main" id="{B3443ADE-1D9D-4A28-A056-276AC21D4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927100"/>
            <a:ext cx="5913238" cy="698500"/>
          </a:xfrm>
        </p:spPr>
        <p:txBody>
          <a:bodyPr anchor="ctr">
            <a:normAutofit/>
          </a:bodyPr>
          <a:lstStyle/>
          <a:p>
            <a:pPr algn="ctr"/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1. </a:t>
            </a:r>
            <a:r>
              <a:rPr lang="en-US" altLang="ko-KR" sz="28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Openvas</a:t>
            </a:r>
            <a:r>
              <a:rPr lang="en-US" altLang="ko-KR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 </a:t>
            </a:r>
            <a:r>
              <a:rPr lang="ko-KR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구축 </a:t>
            </a:r>
            <a:endParaRPr lang="ko-KR" altLang="en-US" sz="2800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1A3BA57-7F0B-48CE-857F-14A3DDDC6B25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EF13410C-B042-4AB2-B474-4647A515B677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000" dirty="0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Ubuntu</a:t>
            </a:r>
            <a:r>
              <a:rPr lang="ko-KR" altLang="en-US" sz="2000" dirty="0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18.04</a:t>
            </a:r>
            <a:r>
              <a:rPr lang="ko-KR" altLang="en-US" sz="2000" dirty="0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 게시판 구축</a:t>
            </a:r>
          </a:p>
        </p:txBody>
      </p:sp>
      <p:sp>
        <p:nvSpPr>
          <p:cNvPr id="9" name="텍스트 개체 틀 5">
            <a:extLst>
              <a:ext uri="{FF2B5EF4-FFF2-40B4-BE49-F238E27FC236}">
                <a16:creationId xmlns:a16="http://schemas.microsoft.com/office/drawing/2014/main" id="{C5968750-2E37-4B97-8062-6644A1209D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63191" y="1955801"/>
            <a:ext cx="6131615" cy="614683"/>
          </a:xfrm>
        </p:spPr>
        <p:txBody>
          <a:bodyPr>
            <a:noAutofit/>
          </a:bodyPr>
          <a:lstStyle/>
          <a:p>
            <a:pPr marL="457200" indent="-457200">
              <a:buAutoNum type="arabicParenR"/>
            </a:pPr>
            <a:r>
              <a:rPr lang="ko-KR" altLang="en-US" sz="2400" b="1" dirty="0">
                <a:latin typeface="Arial" pitchFamily="34" charset="0"/>
                <a:cs typeface="Arial" pitchFamily="34" charset="0"/>
              </a:rPr>
              <a:t>사용가능한 패키지들과 그 버전들의 리스트를  업데이트 해준다</a:t>
            </a:r>
            <a:r>
              <a:rPr lang="en-US" altLang="ko-KR" sz="2400" b="1" dirty="0">
                <a:latin typeface="Arial" pitchFamily="34" charset="0"/>
                <a:cs typeface="Arial" pitchFamily="34" charset="0"/>
              </a:rPr>
              <a:t>. </a:t>
            </a:r>
          </a:p>
          <a:p>
            <a:endParaRPr lang="ko-KR" altLang="en-US" sz="24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텍스트 개체 틀 5">
            <a:extLst>
              <a:ext uri="{FF2B5EF4-FFF2-40B4-BE49-F238E27FC236}">
                <a16:creationId xmlns:a16="http://schemas.microsoft.com/office/drawing/2014/main" id="{058B031F-F849-41D4-B105-A5A7CD5F0193}"/>
              </a:ext>
            </a:extLst>
          </p:cNvPr>
          <p:cNvSpPr txBox="1">
            <a:spLocks/>
          </p:cNvSpPr>
          <p:nvPr/>
        </p:nvSpPr>
        <p:spPr>
          <a:xfrm>
            <a:off x="472381" y="2725412"/>
            <a:ext cx="5913238" cy="680712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# apt-get update</a:t>
            </a:r>
          </a:p>
          <a:p>
            <a:r>
              <a:rPr lang="ko-KR" altLang="en-US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해주고나서 </a:t>
            </a:r>
            <a:r>
              <a:rPr lang="ko-KR" altLang="en-US" sz="1800" dirty="0" err="1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재부팅해준다</a:t>
            </a:r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. </a:t>
            </a:r>
          </a:p>
          <a:p>
            <a:endParaRPr lang="ko-KR" altLang="en-US" sz="1800" dirty="0">
              <a:solidFill>
                <a:schemeClr val="bg1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5F8B45AD-53FB-40AD-840A-0294CF330DFA}"/>
              </a:ext>
            </a:extLst>
          </p:cNvPr>
          <p:cNvSpPr txBox="1">
            <a:spLocks/>
          </p:cNvSpPr>
          <p:nvPr/>
        </p:nvSpPr>
        <p:spPr>
          <a:xfrm>
            <a:off x="363191" y="3916688"/>
            <a:ext cx="6131615" cy="10363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b="1" dirty="0">
                <a:latin typeface="Arial" pitchFamily="34" charset="0"/>
                <a:cs typeface="Arial" pitchFamily="34" charset="0"/>
              </a:rPr>
              <a:t>2) </a:t>
            </a:r>
            <a:r>
              <a:rPr lang="en-US" altLang="ko-KR" sz="2400" b="1" dirty="0" err="1">
                <a:latin typeface="Arial" pitchFamily="34" charset="0"/>
                <a:cs typeface="Arial" pitchFamily="34" charset="0"/>
              </a:rPr>
              <a:t>Openvas</a:t>
            </a:r>
            <a:r>
              <a:rPr lang="ko-KR" altLang="en-US" sz="2400" b="1" dirty="0">
                <a:latin typeface="Arial" pitchFamily="34" charset="0"/>
                <a:cs typeface="Arial" pitchFamily="34" charset="0"/>
              </a:rPr>
              <a:t>를 설치해준다</a:t>
            </a:r>
            <a:r>
              <a:rPr lang="en-US" altLang="ko-KR" sz="2400" b="1" dirty="0">
                <a:latin typeface="Arial" pitchFamily="34" charset="0"/>
                <a:cs typeface="Arial" pitchFamily="34" charset="0"/>
              </a:rPr>
              <a:t>. </a:t>
            </a:r>
            <a:r>
              <a:rPr lang="ko-KR" altLang="en-US" sz="2400" b="1" dirty="0">
                <a:latin typeface="Arial" pitchFamily="34" charset="0"/>
                <a:cs typeface="Arial" pitchFamily="34" charset="0"/>
              </a:rPr>
              <a:t>최근에 새로운 버전이 </a:t>
            </a:r>
            <a:r>
              <a:rPr lang="en-US" altLang="ko-KR" sz="2400" b="1" dirty="0">
                <a:latin typeface="Arial" pitchFamily="34" charset="0"/>
                <a:cs typeface="Arial" pitchFamily="34" charset="0"/>
              </a:rPr>
              <a:t>release</a:t>
            </a:r>
            <a:r>
              <a:rPr lang="ko-KR" altLang="en-US" sz="2400" b="1" dirty="0">
                <a:latin typeface="Arial" pitchFamily="34" charset="0"/>
                <a:cs typeface="Arial" pitchFamily="34" charset="0"/>
              </a:rPr>
              <a:t>되면서 이름이 </a:t>
            </a:r>
            <a:r>
              <a:rPr lang="en-US" altLang="ko-KR" sz="2400" b="1" dirty="0" err="1">
                <a:latin typeface="Arial" pitchFamily="34" charset="0"/>
                <a:cs typeface="Arial" pitchFamily="34" charset="0"/>
              </a:rPr>
              <a:t>gvm</a:t>
            </a:r>
            <a:r>
              <a:rPr lang="ko-KR" altLang="en-US" sz="2400" b="1" dirty="0">
                <a:latin typeface="Arial" pitchFamily="34" charset="0"/>
                <a:cs typeface="Arial" pitchFamily="34" charset="0"/>
              </a:rPr>
              <a:t>으로 바뀌었다</a:t>
            </a:r>
            <a:r>
              <a:rPr lang="en-US" altLang="ko-KR" sz="2400" b="1" dirty="0">
                <a:latin typeface="Arial" pitchFamily="34" charset="0"/>
                <a:cs typeface="Arial" pitchFamily="34" charset="0"/>
              </a:rPr>
              <a:t>. </a:t>
            </a:r>
            <a:endParaRPr lang="ko-KR" altLang="en-US" sz="24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텍스트 개체 틀 5">
            <a:extLst>
              <a:ext uri="{FF2B5EF4-FFF2-40B4-BE49-F238E27FC236}">
                <a16:creationId xmlns:a16="http://schemas.microsoft.com/office/drawing/2014/main" id="{75161B2A-01C9-4492-80B5-4A9D5A9B760E}"/>
              </a:ext>
            </a:extLst>
          </p:cNvPr>
          <p:cNvSpPr txBox="1">
            <a:spLocks/>
          </p:cNvSpPr>
          <p:nvPr/>
        </p:nvSpPr>
        <p:spPr>
          <a:xfrm>
            <a:off x="472381" y="5354308"/>
            <a:ext cx="5913238" cy="680712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# apt-get install </a:t>
            </a:r>
            <a:r>
              <a:rPr lang="en-US" altLang="ko-KR" sz="1800" dirty="0" err="1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openvas</a:t>
            </a:r>
            <a:endParaRPr lang="en-US" altLang="ko-KR" sz="1800" dirty="0">
              <a:solidFill>
                <a:schemeClr val="bg1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# apt-get install </a:t>
            </a:r>
            <a:r>
              <a:rPr lang="en-US" altLang="ko-KR" sz="1800" dirty="0" err="1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gvm</a:t>
            </a:r>
            <a:endParaRPr lang="en-US" altLang="ko-KR" sz="1800" dirty="0">
              <a:solidFill>
                <a:schemeClr val="bg1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endParaRPr lang="ko-KR" altLang="en-US" sz="1800" dirty="0">
              <a:solidFill>
                <a:schemeClr val="bg1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DA22C9F-550E-4A6C-8903-7147E98C61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267" y="6248317"/>
            <a:ext cx="5486548" cy="3126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472167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F221A1-287D-4574-88F0-4B1757AE783B}"/>
              </a:ext>
            </a:extLst>
          </p:cNvPr>
          <p:cNvSpPr/>
          <p:nvPr/>
        </p:nvSpPr>
        <p:spPr>
          <a:xfrm>
            <a:off x="254003" y="622298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100" b="1" dirty="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65500" y="172711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제목 3">
            <a:extLst>
              <a:ext uri="{FF2B5EF4-FFF2-40B4-BE49-F238E27FC236}">
                <a16:creationId xmlns:a16="http://schemas.microsoft.com/office/drawing/2014/main" id="{B3443ADE-1D9D-4A28-A056-276AC21D4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927100"/>
            <a:ext cx="5913238" cy="698500"/>
          </a:xfrm>
        </p:spPr>
        <p:txBody>
          <a:bodyPr anchor="ctr">
            <a:normAutofit/>
          </a:bodyPr>
          <a:lstStyle/>
          <a:p>
            <a:pPr algn="ctr"/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1. </a:t>
            </a:r>
            <a:r>
              <a:rPr lang="en-US" altLang="ko-KR" sz="28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Openvas</a:t>
            </a:r>
            <a:r>
              <a:rPr lang="en-US" altLang="ko-KR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 </a:t>
            </a:r>
            <a:r>
              <a:rPr lang="ko-KR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구축 </a:t>
            </a:r>
            <a:endParaRPr lang="ko-KR" altLang="en-US" sz="2800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1A3BA57-7F0B-48CE-857F-14A3DDDC6B25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EF13410C-B042-4AB2-B474-4647A515B677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000" dirty="0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Ubuntu</a:t>
            </a:r>
            <a:r>
              <a:rPr lang="ko-KR" altLang="en-US" sz="2000" dirty="0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18.04</a:t>
            </a:r>
            <a:r>
              <a:rPr lang="ko-KR" altLang="en-US" sz="2000" dirty="0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 게시판 구축</a:t>
            </a:r>
          </a:p>
        </p:txBody>
      </p:sp>
      <p:sp>
        <p:nvSpPr>
          <p:cNvPr id="9" name="텍스트 개체 틀 5">
            <a:extLst>
              <a:ext uri="{FF2B5EF4-FFF2-40B4-BE49-F238E27FC236}">
                <a16:creationId xmlns:a16="http://schemas.microsoft.com/office/drawing/2014/main" id="{C5968750-2E37-4B97-8062-6644A1209D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63191" y="1955801"/>
            <a:ext cx="6131615" cy="1036312"/>
          </a:xfrm>
        </p:spPr>
        <p:txBody>
          <a:bodyPr>
            <a:noAutofit/>
          </a:bodyPr>
          <a:lstStyle/>
          <a:p>
            <a:r>
              <a:rPr lang="en-US" altLang="ko-KR" sz="2400" b="1" dirty="0">
                <a:latin typeface="Arial" pitchFamily="34" charset="0"/>
                <a:cs typeface="Arial" pitchFamily="34" charset="0"/>
              </a:rPr>
              <a:t>3)</a:t>
            </a:r>
            <a:r>
              <a:rPr lang="ko-KR" altLang="en-US" sz="2400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2400" b="1" dirty="0" err="1">
                <a:latin typeface="Arial" pitchFamily="34" charset="0"/>
                <a:cs typeface="Arial" pitchFamily="34" charset="0"/>
              </a:rPr>
              <a:t>gvm</a:t>
            </a:r>
            <a:r>
              <a:rPr lang="en-US" altLang="ko-KR" sz="2400" b="1" dirty="0">
                <a:latin typeface="Arial" pitchFamily="34" charset="0"/>
                <a:cs typeface="Arial" pitchFamily="34" charset="0"/>
              </a:rPr>
              <a:t>-setup</a:t>
            </a:r>
            <a:r>
              <a:rPr lang="ko-KR" altLang="en-US" sz="2400" b="1" dirty="0">
                <a:latin typeface="Arial" pitchFamily="34" charset="0"/>
                <a:cs typeface="Arial" pitchFamily="34" charset="0"/>
              </a:rPr>
              <a:t>을 해준다</a:t>
            </a:r>
            <a:r>
              <a:rPr lang="en-US" altLang="ko-KR" sz="2400" b="1" dirty="0">
                <a:latin typeface="Arial" pitchFamily="34" charset="0"/>
                <a:cs typeface="Arial" pitchFamily="34" charset="0"/>
              </a:rPr>
              <a:t>. </a:t>
            </a:r>
            <a:r>
              <a:rPr lang="ko-KR" altLang="en-US" sz="2400" b="1" dirty="0">
                <a:latin typeface="Arial" pitchFamily="34" charset="0"/>
                <a:cs typeface="Arial" pitchFamily="34" charset="0"/>
              </a:rPr>
              <a:t>이는 다운받은 </a:t>
            </a:r>
            <a:r>
              <a:rPr lang="en-US" altLang="ko-KR" sz="2400" b="1" dirty="0" err="1">
                <a:latin typeface="Arial" pitchFamily="34" charset="0"/>
                <a:cs typeface="Arial" pitchFamily="34" charset="0"/>
              </a:rPr>
              <a:t>gvm</a:t>
            </a:r>
            <a:r>
              <a:rPr lang="ko-KR" altLang="en-US" sz="2400" b="1" dirty="0">
                <a:latin typeface="Arial" pitchFamily="34" charset="0"/>
                <a:cs typeface="Arial" pitchFamily="34" charset="0"/>
              </a:rPr>
              <a:t>패키지를 설정 및 </a:t>
            </a:r>
            <a:r>
              <a:rPr lang="en-US" altLang="ko-KR" sz="2400" b="1" dirty="0">
                <a:latin typeface="Arial" pitchFamily="34" charset="0"/>
                <a:cs typeface="Arial" pitchFamily="34" charset="0"/>
              </a:rPr>
              <a:t>NVT</a:t>
            </a:r>
            <a:r>
              <a:rPr lang="ko-KR" altLang="en-US" sz="2400" b="1" dirty="0" err="1">
                <a:latin typeface="Arial" pitchFamily="34" charset="0"/>
                <a:cs typeface="Arial" pitchFamily="34" charset="0"/>
              </a:rPr>
              <a:t>피드</a:t>
            </a:r>
            <a:r>
              <a:rPr lang="ko-KR" altLang="en-US" sz="2400" b="1" dirty="0">
                <a:latin typeface="Arial" pitchFamily="34" charset="0"/>
                <a:cs typeface="Arial" pitchFamily="34" charset="0"/>
              </a:rPr>
              <a:t> 동기화 해주는 과정이다</a:t>
            </a:r>
            <a:r>
              <a:rPr lang="en-US" altLang="ko-KR" sz="2400" b="1" dirty="0">
                <a:latin typeface="Arial" pitchFamily="34" charset="0"/>
                <a:cs typeface="Arial" pitchFamily="34" charset="0"/>
              </a:rPr>
              <a:t>. </a:t>
            </a:r>
          </a:p>
          <a:p>
            <a:endParaRPr lang="ko-KR" altLang="en-US" sz="24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텍스트 개체 틀 5">
            <a:extLst>
              <a:ext uri="{FF2B5EF4-FFF2-40B4-BE49-F238E27FC236}">
                <a16:creationId xmlns:a16="http://schemas.microsoft.com/office/drawing/2014/main" id="{058B031F-F849-41D4-B105-A5A7CD5F0193}"/>
              </a:ext>
            </a:extLst>
          </p:cNvPr>
          <p:cNvSpPr txBox="1">
            <a:spLocks/>
          </p:cNvSpPr>
          <p:nvPr/>
        </p:nvSpPr>
        <p:spPr>
          <a:xfrm>
            <a:off x="472381" y="3030212"/>
            <a:ext cx="5913238" cy="680712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# </a:t>
            </a:r>
            <a:r>
              <a:rPr lang="en-US" altLang="ko-KR" sz="1800" dirty="0" err="1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gvm</a:t>
            </a:r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-setup</a:t>
            </a:r>
            <a:r>
              <a:rPr lang="ko-KR" altLang="en-US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 </a:t>
            </a:r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 </a:t>
            </a:r>
          </a:p>
          <a:p>
            <a:endParaRPr lang="ko-KR" altLang="en-US" sz="1800" dirty="0">
              <a:solidFill>
                <a:schemeClr val="bg1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</p:txBody>
      </p:sp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B0F0DEF7-825B-4F9D-B539-77EB1C0410B1}"/>
              </a:ext>
            </a:extLst>
          </p:cNvPr>
          <p:cNvSpPr txBox="1">
            <a:spLocks/>
          </p:cNvSpPr>
          <p:nvPr/>
        </p:nvSpPr>
        <p:spPr>
          <a:xfrm>
            <a:off x="363191" y="3966202"/>
            <a:ext cx="6131615" cy="210439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100" b="1" dirty="0">
                <a:latin typeface="Arial" pitchFamily="34" charset="0"/>
                <a:cs typeface="Arial" pitchFamily="34" charset="0"/>
              </a:rPr>
              <a:t>* </a:t>
            </a:r>
            <a:r>
              <a:rPr lang="ko-KR" altLang="en-US" sz="1100" b="1" dirty="0">
                <a:latin typeface="Arial" pitchFamily="34" charset="0"/>
                <a:cs typeface="Arial" pitchFamily="34" charset="0"/>
              </a:rPr>
              <a:t>이 과정에서 </a:t>
            </a:r>
            <a:endParaRPr lang="en-US" altLang="ko-KR" sz="1100" b="1" dirty="0">
              <a:latin typeface="Arial" pitchFamily="34" charset="0"/>
              <a:cs typeface="Arial" pitchFamily="34" charset="0"/>
            </a:endParaRPr>
          </a:p>
          <a:p>
            <a:r>
              <a:rPr lang="en-US" altLang="ko-KR" sz="1100" b="1" dirty="0" err="1">
                <a:latin typeface="Arial" pitchFamily="34" charset="0"/>
                <a:cs typeface="Arial" pitchFamily="34" charset="0"/>
              </a:rPr>
              <a:t>root@kali</a:t>
            </a:r>
            <a:r>
              <a:rPr lang="en-US" altLang="ko-KR" sz="1100" b="1" dirty="0">
                <a:latin typeface="Arial" pitchFamily="34" charset="0"/>
                <a:cs typeface="Arial" pitchFamily="34" charset="0"/>
              </a:rPr>
              <a:t>:/</a:t>
            </a:r>
            <a:r>
              <a:rPr lang="en-US" altLang="ko-KR" sz="1100" b="1" dirty="0" err="1">
                <a:latin typeface="Arial" pitchFamily="34" charset="0"/>
                <a:cs typeface="Arial" pitchFamily="34" charset="0"/>
              </a:rPr>
              <a:t>usr</a:t>
            </a:r>
            <a:r>
              <a:rPr lang="en-US" altLang="ko-KR" sz="1100" b="1" dirty="0">
                <a:latin typeface="Arial" pitchFamily="34" charset="0"/>
                <a:cs typeface="Arial" pitchFamily="34" charset="0"/>
              </a:rPr>
              <a:t>/</a:t>
            </a:r>
            <a:r>
              <a:rPr lang="en-US" altLang="ko-KR" sz="1100" b="1" dirty="0" err="1">
                <a:latin typeface="Arial" pitchFamily="34" charset="0"/>
                <a:cs typeface="Arial" pitchFamily="34" charset="0"/>
              </a:rPr>
              <a:t>sbin</a:t>
            </a:r>
            <a:r>
              <a:rPr lang="en-US" altLang="ko-KR" sz="1100" b="1" dirty="0">
                <a:latin typeface="Arial" pitchFamily="34" charset="0"/>
                <a:cs typeface="Arial" pitchFamily="34" charset="0"/>
              </a:rPr>
              <a:t># </a:t>
            </a:r>
            <a:r>
              <a:rPr lang="en-US" altLang="ko-KR" sz="1100" b="1" dirty="0" err="1">
                <a:latin typeface="Arial" pitchFamily="34" charset="0"/>
                <a:cs typeface="Arial" pitchFamily="34" charset="0"/>
              </a:rPr>
              <a:t>gvm</a:t>
            </a:r>
            <a:r>
              <a:rPr lang="en-US" altLang="ko-KR" sz="1100" b="1" dirty="0">
                <a:latin typeface="Arial" pitchFamily="34" charset="0"/>
                <a:cs typeface="Arial" pitchFamily="34" charset="0"/>
              </a:rPr>
              <a:t>-setup</a:t>
            </a:r>
          </a:p>
          <a:p>
            <a:r>
              <a:rPr lang="en-US" altLang="ko-KR" sz="1100" b="1" dirty="0">
                <a:latin typeface="Arial" pitchFamily="34" charset="0"/>
                <a:cs typeface="Arial" pitchFamily="34" charset="0"/>
              </a:rPr>
              <a:t>ERROR: The default </a:t>
            </a:r>
            <a:r>
              <a:rPr lang="en-US" altLang="ko-KR" sz="1100" b="1" dirty="0" err="1">
                <a:latin typeface="Arial" pitchFamily="34" charset="0"/>
                <a:cs typeface="Arial" pitchFamily="34" charset="0"/>
              </a:rPr>
              <a:t>postgresql</a:t>
            </a:r>
            <a:r>
              <a:rPr lang="en-US" altLang="ko-KR" sz="1100" b="1" dirty="0">
                <a:latin typeface="Arial" pitchFamily="34" charset="0"/>
                <a:cs typeface="Arial" pitchFamily="34" charset="0"/>
              </a:rPr>
              <a:t> version is not 12 required by </a:t>
            </a:r>
            <a:r>
              <a:rPr lang="en-US" altLang="ko-KR" sz="1100" b="1" dirty="0" err="1">
                <a:latin typeface="Arial" pitchFamily="34" charset="0"/>
                <a:cs typeface="Arial" pitchFamily="34" charset="0"/>
              </a:rPr>
              <a:t>libgvmd</a:t>
            </a:r>
            <a:endParaRPr lang="en-US" altLang="ko-KR" sz="1100" b="1" dirty="0">
              <a:latin typeface="Arial" pitchFamily="34" charset="0"/>
              <a:cs typeface="Arial" pitchFamily="34" charset="0"/>
            </a:endParaRPr>
          </a:p>
          <a:p>
            <a:r>
              <a:rPr lang="en-US" altLang="ko-KR" sz="1100" b="1" dirty="0">
                <a:latin typeface="Arial" pitchFamily="34" charset="0"/>
                <a:cs typeface="Arial" pitchFamily="34" charset="0"/>
              </a:rPr>
              <a:t>Error: Use </a:t>
            </a:r>
            <a:r>
              <a:rPr lang="en-US" altLang="ko-KR" sz="1100" b="1" dirty="0" err="1">
                <a:latin typeface="Arial" pitchFamily="34" charset="0"/>
                <a:cs typeface="Arial" pitchFamily="34" charset="0"/>
              </a:rPr>
              <a:t>pg_upgradecluster</a:t>
            </a:r>
            <a:r>
              <a:rPr lang="en-US" altLang="ko-KR" sz="1100" b="1" dirty="0">
                <a:latin typeface="Arial" pitchFamily="34" charset="0"/>
                <a:cs typeface="Arial" pitchFamily="34" charset="0"/>
              </a:rPr>
              <a:t> to update your </a:t>
            </a:r>
            <a:r>
              <a:rPr lang="en-US" altLang="ko-KR" sz="1100" b="1" dirty="0" err="1">
                <a:latin typeface="Arial" pitchFamily="34" charset="0"/>
                <a:cs typeface="Arial" pitchFamily="34" charset="0"/>
              </a:rPr>
              <a:t>postgres</a:t>
            </a:r>
            <a:r>
              <a:rPr lang="en-US" altLang="ko-KR" sz="1100" b="1" dirty="0">
                <a:latin typeface="Arial" pitchFamily="34" charset="0"/>
                <a:cs typeface="Arial" pitchFamily="34" charset="0"/>
              </a:rPr>
              <a:t> cluster</a:t>
            </a:r>
          </a:p>
          <a:p>
            <a:r>
              <a:rPr lang="ko-KR" altLang="en-US" sz="1100" b="1" dirty="0">
                <a:latin typeface="Arial" pitchFamily="34" charset="0"/>
                <a:cs typeface="Arial" pitchFamily="34" charset="0"/>
              </a:rPr>
              <a:t>이러한 오류가 발생하였다</a:t>
            </a:r>
            <a:r>
              <a:rPr lang="en-US" altLang="ko-KR" sz="1100" b="1" dirty="0">
                <a:latin typeface="Arial" pitchFamily="34" charset="0"/>
                <a:cs typeface="Arial" pitchFamily="34" charset="0"/>
              </a:rPr>
              <a:t>. </a:t>
            </a:r>
          </a:p>
          <a:p>
            <a:r>
              <a:rPr lang="ko-KR" altLang="en-US" sz="1100" b="1" dirty="0">
                <a:latin typeface="Arial" pitchFamily="34" charset="0"/>
                <a:cs typeface="Arial" pitchFamily="34" charset="0"/>
              </a:rPr>
              <a:t>해당 오류는 </a:t>
            </a:r>
            <a:endParaRPr lang="en-US" altLang="ko-KR" sz="1100" b="1" dirty="0">
              <a:latin typeface="Arial" pitchFamily="34" charset="0"/>
              <a:cs typeface="Arial" pitchFamily="34" charset="0"/>
            </a:endParaRPr>
          </a:p>
          <a:p>
            <a:r>
              <a:rPr lang="en-US" altLang="ko-KR" sz="1100" b="1" dirty="0">
                <a:latin typeface="Arial" pitchFamily="34" charset="0"/>
                <a:cs typeface="Arial" pitchFamily="34" charset="0"/>
              </a:rPr>
              <a:t>vim /</a:t>
            </a:r>
            <a:r>
              <a:rPr lang="en-US" altLang="ko-KR" sz="1100" b="1" dirty="0" err="1">
                <a:latin typeface="Arial" pitchFamily="34" charset="0"/>
                <a:cs typeface="Arial" pitchFamily="34" charset="0"/>
              </a:rPr>
              <a:t>etc</a:t>
            </a:r>
            <a:r>
              <a:rPr lang="en-US" altLang="ko-KR" sz="1100" b="1" dirty="0">
                <a:latin typeface="Arial" pitchFamily="34" charset="0"/>
                <a:cs typeface="Arial" pitchFamily="34" charset="0"/>
              </a:rPr>
              <a:t>/</a:t>
            </a:r>
            <a:r>
              <a:rPr lang="en-US" altLang="ko-KR" sz="1100" b="1" dirty="0" err="1">
                <a:latin typeface="Arial" pitchFamily="34" charset="0"/>
                <a:cs typeface="Arial" pitchFamily="34" charset="0"/>
              </a:rPr>
              <a:t>postgresql</a:t>
            </a:r>
            <a:r>
              <a:rPr lang="en-US" altLang="ko-KR" sz="1100" b="1" dirty="0">
                <a:latin typeface="Arial" pitchFamily="34" charset="0"/>
                <a:cs typeface="Arial" pitchFamily="34" charset="0"/>
              </a:rPr>
              <a:t>/13/main/</a:t>
            </a:r>
            <a:r>
              <a:rPr lang="en-US" altLang="ko-KR" sz="1100" b="1" dirty="0" err="1">
                <a:latin typeface="Arial" pitchFamily="34" charset="0"/>
                <a:cs typeface="Arial" pitchFamily="34" charset="0"/>
              </a:rPr>
              <a:t>postgresql.conf</a:t>
            </a:r>
            <a:r>
              <a:rPr lang="ko-KR" altLang="en-US" sz="1100" b="1" dirty="0">
                <a:latin typeface="Arial" pitchFamily="34" charset="0"/>
                <a:cs typeface="Arial" pitchFamily="34" charset="0"/>
              </a:rPr>
              <a:t>들어가서 </a:t>
            </a:r>
          </a:p>
          <a:p>
            <a:r>
              <a:rPr lang="en-US" altLang="ko-KR" sz="1100" b="1" dirty="0">
                <a:latin typeface="Arial" pitchFamily="34" charset="0"/>
                <a:cs typeface="Arial" pitchFamily="34" charset="0"/>
              </a:rPr>
              <a:t>port</a:t>
            </a:r>
            <a:r>
              <a:rPr lang="ko-KR" altLang="en-US" sz="1100" b="1" dirty="0">
                <a:latin typeface="Arial" pitchFamily="34" charset="0"/>
                <a:cs typeface="Arial" pitchFamily="34" charset="0"/>
              </a:rPr>
              <a:t>번호를 </a:t>
            </a:r>
            <a:r>
              <a:rPr lang="en-US" altLang="ko-KR" sz="1100" b="1" dirty="0">
                <a:latin typeface="Arial" pitchFamily="34" charset="0"/>
                <a:cs typeface="Arial" pitchFamily="34" charset="0"/>
              </a:rPr>
              <a:t>5433</a:t>
            </a:r>
            <a:r>
              <a:rPr lang="ko-KR" altLang="en-US" sz="1100" b="1" dirty="0">
                <a:latin typeface="Arial" pitchFamily="34" charset="0"/>
                <a:cs typeface="Arial" pitchFamily="34" charset="0"/>
              </a:rPr>
              <a:t>을 </a:t>
            </a:r>
            <a:r>
              <a:rPr lang="en-US" altLang="ko-KR" sz="1100" b="1" dirty="0">
                <a:latin typeface="Arial" pitchFamily="34" charset="0"/>
                <a:cs typeface="Arial" pitchFamily="34" charset="0"/>
              </a:rPr>
              <a:t>5432</a:t>
            </a:r>
            <a:r>
              <a:rPr lang="ko-KR" altLang="en-US" sz="1100" b="1" dirty="0">
                <a:latin typeface="Arial" pitchFamily="34" charset="0"/>
                <a:cs typeface="Arial" pitchFamily="34" charset="0"/>
              </a:rPr>
              <a:t>로 바꾸어 줌으로써 해결이 가능하다</a:t>
            </a:r>
            <a:r>
              <a:rPr lang="en-US" altLang="ko-KR" sz="1100" b="1" dirty="0">
                <a:latin typeface="Arial" pitchFamily="34" charset="0"/>
                <a:cs typeface="Arial" pitchFamily="34" charset="0"/>
              </a:rPr>
              <a:t>. </a:t>
            </a:r>
            <a:endParaRPr lang="ko-KR" altLang="en-US" sz="1100" b="1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19D4460-C6B5-4E17-A5B4-0805C3FEBE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348" y="6070600"/>
            <a:ext cx="5575300" cy="3229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63864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F221A1-287D-4574-88F0-4B1757AE783B}"/>
              </a:ext>
            </a:extLst>
          </p:cNvPr>
          <p:cNvSpPr/>
          <p:nvPr/>
        </p:nvSpPr>
        <p:spPr>
          <a:xfrm>
            <a:off x="190503" y="695308"/>
            <a:ext cx="6349993" cy="9210691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100" b="1" dirty="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65500" y="172711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제목 3">
            <a:extLst>
              <a:ext uri="{FF2B5EF4-FFF2-40B4-BE49-F238E27FC236}">
                <a16:creationId xmlns:a16="http://schemas.microsoft.com/office/drawing/2014/main" id="{B3443ADE-1D9D-4A28-A056-276AC21D4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927100"/>
            <a:ext cx="5913238" cy="698500"/>
          </a:xfrm>
        </p:spPr>
        <p:txBody>
          <a:bodyPr anchor="ctr">
            <a:normAutofit/>
          </a:bodyPr>
          <a:lstStyle/>
          <a:p>
            <a:pPr algn="ctr"/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1. </a:t>
            </a:r>
            <a:r>
              <a:rPr lang="en-US" altLang="ko-KR" sz="28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Openvas</a:t>
            </a:r>
            <a:r>
              <a:rPr lang="en-US" altLang="ko-KR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 </a:t>
            </a:r>
            <a:r>
              <a:rPr lang="ko-KR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구축 </a:t>
            </a:r>
            <a:endParaRPr lang="ko-KR" altLang="en-US" sz="2800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1A3BA57-7F0B-48CE-857F-14A3DDDC6B25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EF13410C-B042-4AB2-B474-4647A515B677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000" dirty="0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Ubuntu</a:t>
            </a:r>
            <a:r>
              <a:rPr lang="ko-KR" altLang="en-US" sz="2000" dirty="0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18.04</a:t>
            </a:r>
            <a:r>
              <a:rPr lang="ko-KR" altLang="en-US" sz="2000" dirty="0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 게시판 구축</a:t>
            </a:r>
          </a:p>
        </p:txBody>
      </p:sp>
      <p:sp>
        <p:nvSpPr>
          <p:cNvPr id="9" name="텍스트 개체 틀 5">
            <a:extLst>
              <a:ext uri="{FF2B5EF4-FFF2-40B4-BE49-F238E27FC236}">
                <a16:creationId xmlns:a16="http://schemas.microsoft.com/office/drawing/2014/main" id="{C5968750-2E37-4B97-8062-6644A1209D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63192" y="1665597"/>
            <a:ext cx="6131615" cy="1036312"/>
          </a:xfrm>
        </p:spPr>
        <p:txBody>
          <a:bodyPr>
            <a:noAutofit/>
          </a:bodyPr>
          <a:lstStyle/>
          <a:p>
            <a:r>
              <a:rPr lang="en-US" altLang="ko-KR" sz="2400" b="1" dirty="0">
                <a:latin typeface="Arial" pitchFamily="34" charset="0"/>
                <a:cs typeface="Arial" pitchFamily="34" charset="0"/>
              </a:rPr>
              <a:t>3)</a:t>
            </a:r>
            <a:r>
              <a:rPr lang="ko-KR" altLang="en-US" sz="2400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2400" b="1" dirty="0" err="1">
                <a:latin typeface="Arial" pitchFamily="34" charset="0"/>
                <a:cs typeface="Arial" pitchFamily="34" charset="0"/>
              </a:rPr>
              <a:t>gvm</a:t>
            </a:r>
            <a:r>
              <a:rPr lang="en-US" altLang="ko-KR" sz="2400" b="1" dirty="0">
                <a:latin typeface="Arial" pitchFamily="34" charset="0"/>
                <a:cs typeface="Arial" pitchFamily="34" charset="0"/>
              </a:rPr>
              <a:t>-check-setup</a:t>
            </a:r>
            <a:r>
              <a:rPr lang="ko-KR" altLang="en-US" sz="2400" b="1" dirty="0">
                <a:latin typeface="Arial" pitchFamily="34" charset="0"/>
                <a:cs typeface="Arial" pitchFamily="34" charset="0"/>
              </a:rPr>
              <a:t>을 해준다</a:t>
            </a:r>
            <a:r>
              <a:rPr lang="en-US" altLang="ko-KR" sz="2400" b="1" dirty="0">
                <a:latin typeface="Arial" pitchFamily="34" charset="0"/>
                <a:cs typeface="Arial" pitchFamily="34" charset="0"/>
              </a:rPr>
              <a:t>. </a:t>
            </a:r>
            <a:r>
              <a:rPr lang="ko-KR" altLang="en-US" sz="2400" b="1" dirty="0">
                <a:latin typeface="Arial" pitchFamily="34" charset="0"/>
                <a:cs typeface="Arial" pitchFamily="34" charset="0"/>
              </a:rPr>
              <a:t>이것은 </a:t>
            </a:r>
            <a:r>
              <a:rPr lang="en-US" altLang="ko-KR" sz="2400" b="1" dirty="0" err="1">
                <a:latin typeface="Arial" pitchFamily="34" charset="0"/>
                <a:cs typeface="Arial" pitchFamily="34" charset="0"/>
              </a:rPr>
              <a:t>gvm</a:t>
            </a:r>
            <a:r>
              <a:rPr lang="en-US" altLang="ko-KR" sz="2400" b="1" dirty="0">
                <a:latin typeface="Arial" pitchFamily="34" charset="0"/>
                <a:cs typeface="Arial" pitchFamily="34" charset="0"/>
              </a:rPr>
              <a:t> </a:t>
            </a:r>
            <a:r>
              <a:rPr lang="ko-KR" altLang="en-US" sz="2400" b="1" dirty="0">
                <a:latin typeface="Arial" pitchFamily="34" charset="0"/>
                <a:cs typeface="Arial" pitchFamily="34" charset="0"/>
              </a:rPr>
              <a:t>설치가 제대로 완료 되었는지 확인하여 주는 것이다</a:t>
            </a:r>
            <a:r>
              <a:rPr lang="en-US" altLang="ko-KR" sz="2400" b="1" dirty="0">
                <a:latin typeface="Arial" pitchFamily="34" charset="0"/>
                <a:cs typeface="Arial" pitchFamily="34" charset="0"/>
              </a:rPr>
              <a:t>. (</a:t>
            </a:r>
            <a:r>
              <a:rPr lang="ko-KR" altLang="en-US" sz="2400" b="1" dirty="0">
                <a:latin typeface="Arial" pitchFamily="34" charset="0"/>
                <a:cs typeface="Arial" pitchFamily="34" charset="0"/>
              </a:rPr>
              <a:t>이과정에서 </a:t>
            </a:r>
            <a:r>
              <a:rPr lang="en-US" altLang="ko-KR" sz="2400" b="1" dirty="0">
                <a:latin typeface="Arial" pitchFamily="34" charset="0"/>
                <a:cs typeface="Arial" pitchFamily="34" charset="0"/>
              </a:rPr>
              <a:t>trouble shooting)</a:t>
            </a:r>
          </a:p>
          <a:p>
            <a:endParaRPr lang="ko-KR" altLang="en-US" sz="24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텍스트 개체 틀 5">
            <a:extLst>
              <a:ext uri="{FF2B5EF4-FFF2-40B4-BE49-F238E27FC236}">
                <a16:creationId xmlns:a16="http://schemas.microsoft.com/office/drawing/2014/main" id="{058B031F-F849-41D4-B105-A5A7CD5F0193}"/>
              </a:ext>
            </a:extLst>
          </p:cNvPr>
          <p:cNvSpPr txBox="1">
            <a:spLocks/>
          </p:cNvSpPr>
          <p:nvPr/>
        </p:nvSpPr>
        <p:spPr>
          <a:xfrm>
            <a:off x="472381" y="2788912"/>
            <a:ext cx="5913238" cy="411488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# </a:t>
            </a:r>
            <a:r>
              <a:rPr lang="en-US" altLang="ko-KR" sz="1800" dirty="0" err="1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gvm</a:t>
            </a:r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-check-setup</a:t>
            </a:r>
            <a:r>
              <a:rPr lang="ko-KR" altLang="en-US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 </a:t>
            </a:r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 </a:t>
            </a:r>
          </a:p>
          <a:p>
            <a:endParaRPr lang="ko-KR" altLang="en-US" sz="1800" dirty="0">
              <a:solidFill>
                <a:schemeClr val="bg1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5A78CB79-6065-4291-ACCC-573441AB8FF5}"/>
              </a:ext>
            </a:extLst>
          </p:cNvPr>
          <p:cNvSpPr txBox="1">
            <a:spLocks/>
          </p:cNvSpPr>
          <p:nvPr/>
        </p:nvSpPr>
        <p:spPr>
          <a:xfrm>
            <a:off x="363193" y="3251200"/>
            <a:ext cx="6101108" cy="67418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400" b="1" dirty="0">
                <a:latin typeface="Arial" pitchFamily="34" charset="0"/>
                <a:cs typeface="Arial" pitchFamily="34" charset="0"/>
              </a:rPr>
              <a:t>본인의 경우에 오류가 계속하여 발생하였다</a:t>
            </a:r>
            <a:r>
              <a:rPr lang="en-US" altLang="ko-KR" sz="1400" b="1" dirty="0">
                <a:latin typeface="Arial" pitchFamily="34" charset="0"/>
                <a:cs typeface="Arial" pitchFamily="34" charset="0"/>
              </a:rPr>
              <a:t>. </a:t>
            </a:r>
            <a:r>
              <a:rPr lang="ko-KR" altLang="en-US" sz="1400" b="1" dirty="0">
                <a:latin typeface="Arial" pitchFamily="34" charset="0"/>
                <a:cs typeface="Arial" pitchFamily="34" charset="0"/>
              </a:rPr>
              <a:t>하나씩 설명하도록 하겠다</a:t>
            </a:r>
            <a:r>
              <a:rPr lang="en-US" altLang="ko-KR" sz="1400" b="1" dirty="0">
                <a:latin typeface="Arial" pitchFamily="34" charset="0"/>
                <a:cs typeface="Arial" pitchFamily="34" charset="0"/>
              </a:rPr>
              <a:t>. </a:t>
            </a:r>
            <a:r>
              <a:rPr lang="ko-KR" altLang="en-US" sz="1400" b="1" dirty="0">
                <a:latin typeface="Arial" pitchFamily="34" charset="0"/>
                <a:cs typeface="Arial" pitchFamily="34" charset="0"/>
              </a:rPr>
              <a:t>우선 가장 먼저 </a:t>
            </a:r>
            <a:r>
              <a:rPr lang="en-US" altLang="ko-KR" sz="1400" b="1" dirty="0" err="1">
                <a:latin typeface="Arial" pitchFamily="34" charset="0"/>
                <a:cs typeface="Arial" pitchFamily="34" charset="0"/>
              </a:rPr>
              <a:t>postgresql</a:t>
            </a:r>
            <a:r>
              <a:rPr lang="en-US" altLang="ko-KR" sz="1400" b="1" dirty="0">
                <a:latin typeface="Arial" pitchFamily="34" charset="0"/>
                <a:cs typeface="Arial" pitchFamily="34" charset="0"/>
              </a:rPr>
              <a:t> </a:t>
            </a:r>
            <a:r>
              <a:rPr lang="ko-KR" altLang="en-US" sz="1400" b="1" dirty="0">
                <a:latin typeface="Arial" pitchFamily="34" charset="0"/>
                <a:cs typeface="Arial" pitchFamily="34" charset="0"/>
              </a:rPr>
              <a:t>유저가 존재하지 않는다고 오류가 발생하였다</a:t>
            </a:r>
            <a:r>
              <a:rPr lang="en-US" altLang="ko-KR" sz="1400" b="1" dirty="0">
                <a:latin typeface="Arial" pitchFamily="34" charset="0"/>
                <a:cs typeface="Arial" pitchFamily="34" charset="0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400" b="1" dirty="0">
                <a:latin typeface="Arial" pitchFamily="34" charset="0"/>
                <a:cs typeface="Arial" pitchFamily="34" charset="0"/>
              </a:rPr>
              <a:t>해당 오류를 해결해주기 위하여 </a:t>
            </a:r>
            <a:r>
              <a:rPr lang="en-US" altLang="ko-KR" sz="1400" b="1" dirty="0" err="1">
                <a:latin typeface="Arial" pitchFamily="34" charset="0"/>
                <a:cs typeface="Arial" pitchFamily="34" charset="0"/>
              </a:rPr>
              <a:t>runuser</a:t>
            </a:r>
            <a:r>
              <a:rPr lang="en-US" altLang="ko-KR" sz="1400" b="1" dirty="0">
                <a:latin typeface="Arial" pitchFamily="34" charset="0"/>
                <a:cs typeface="Arial" pitchFamily="34" charset="0"/>
              </a:rPr>
              <a:t> -u _</a:t>
            </a:r>
            <a:r>
              <a:rPr lang="en-US" altLang="ko-KR" sz="1400" b="1" dirty="0" err="1">
                <a:latin typeface="Arial" pitchFamily="34" charset="0"/>
                <a:cs typeface="Arial" pitchFamily="34" charset="0"/>
              </a:rPr>
              <a:t>gvm</a:t>
            </a:r>
            <a:r>
              <a:rPr lang="en-US" altLang="ko-KR" sz="1400" b="1" dirty="0">
                <a:latin typeface="Arial" pitchFamily="34" charset="0"/>
                <a:cs typeface="Arial" pitchFamily="34" charset="0"/>
              </a:rPr>
              <a:t> -- </a:t>
            </a:r>
            <a:r>
              <a:rPr lang="en-US" altLang="ko-KR" sz="1400" b="1" dirty="0" err="1">
                <a:latin typeface="Arial" pitchFamily="34" charset="0"/>
                <a:cs typeface="Arial" pitchFamily="34" charset="0"/>
              </a:rPr>
              <a:t>gvmd</a:t>
            </a:r>
            <a:r>
              <a:rPr lang="en-US" altLang="ko-KR" sz="1400" b="1" dirty="0">
                <a:latin typeface="Arial" pitchFamily="34" charset="0"/>
                <a:cs typeface="Arial" pitchFamily="34" charset="0"/>
              </a:rPr>
              <a:t> --create-user=&lt;name&gt; --password=&lt;password&gt;</a:t>
            </a:r>
            <a:r>
              <a:rPr lang="ko-KR" altLang="en-US" sz="1400" b="1" dirty="0">
                <a:latin typeface="Arial" pitchFamily="34" charset="0"/>
                <a:cs typeface="Arial" pitchFamily="34" charset="0"/>
              </a:rPr>
              <a:t>를 해주었는데</a:t>
            </a:r>
            <a:r>
              <a:rPr lang="en-US" altLang="ko-KR" sz="1400" b="1" dirty="0">
                <a:latin typeface="Arial" pitchFamily="34" charset="0"/>
                <a:cs typeface="Arial" pitchFamily="34" charset="0"/>
              </a:rPr>
              <a:t>, </a:t>
            </a:r>
            <a:r>
              <a:rPr lang="en-US" altLang="ko-KR" sz="1400" b="1" dirty="0" err="1">
                <a:latin typeface="Arial" pitchFamily="34" charset="0"/>
                <a:cs typeface="Arial" pitchFamily="34" charset="0"/>
              </a:rPr>
              <a:t>db</a:t>
            </a:r>
            <a:r>
              <a:rPr lang="ko-KR" altLang="en-US" sz="1400" b="1" dirty="0">
                <a:latin typeface="Arial" pitchFamily="34" charset="0"/>
                <a:cs typeface="Arial" pitchFamily="34" charset="0"/>
              </a:rPr>
              <a:t>에 </a:t>
            </a:r>
            <a:r>
              <a:rPr lang="en-US" altLang="ko-KR" sz="1400" b="1" dirty="0">
                <a:latin typeface="Arial" pitchFamily="34" charset="0"/>
                <a:cs typeface="Arial" pitchFamily="34" charset="0"/>
              </a:rPr>
              <a:t>user</a:t>
            </a:r>
            <a:r>
              <a:rPr lang="ko-KR" altLang="en-US" sz="1400" b="1" dirty="0">
                <a:latin typeface="Arial" pitchFamily="34" charset="0"/>
                <a:cs typeface="Arial" pitchFamily="34" charset="0"/>
              </a:rPr>
              <a:t>가 정상적으로 등록이 되지 않았다</a:t>
            </a:r>
            <a:r>
              <a:rPr lang="en-US" altLang="ko-KR" sz="1400" b="1" dirty="0">
                <a:latin typeface="Arial" pitchFamily="34" charset="0"/>
                <a:cs typeface="Arial" pitchFamily="34" charset="0"/>
              </a:rPr>
              <a:t>. </a:t>
            </a:r>
            <a:r>
              <a:rPr lang="ko-KR" altLang="en-US" sz="1400" b="1" dirty="0">
                <a:latin typeface="Arial" pitchFamily="34" charset="0"/>
                <a:cs typeface="Arial" pitchFamily="34" charset="0"/>
              </a:rPr>
              <a:t>따라서 하단의 동작을 해준다</a:t>
            </a:r>
            <a:r>
              <a:rPr lang="en-US" altLang="ko-KR" sz="1400" b="1" dirty="0">
                <a:latin typeface="Arial" pitchFamily="34" charset="0"/>
                <a:cs typeface="Arial" pitchFamily="34" charset="0"/>
              </a:rPr>
              <a:t>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400" b="1" dirty="0">
                <a:latin typeface="Arial" pitchFamily="34" charset="0"/>
                <a:cs typeface="Arial" pitchFamily="34" charset="0"/>
              </a:rPr>
              <a:t>apt update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400" b="1" dirty="0">
                <a:latin typeface="Arial" pitchFamily="34" charset="0"/>
                <a:cs typeface="Arial" pitchFamily="34" charset="0"/>
              </a:rPr>
              <a:t>apt install --yes postgresql-12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400" b="1" dirty="0" err="1">
                <a:latin typeface="Arial" pitchFamily="34" charset="0"/>
                <a:cs typeface="Arial" pitchFamily="34" charset="0"/>
              </a:rPr>
              <a:t>pg_dropcluster</a:t>
            </a:r>
            <a:r>
              <a:rPr lang="en-US" altLang="ko-KR" sz="1400" b="1" dirty="0">
                <a:latin typeface="Arial" pitchFamily="34" charset="0"/>
                <a:cs typeface="Arial" pitchFamily="34" charset="0"/>
              </a:rPr>
              <a:t> 12 main --stop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400" b="1" dirty="0" err="1">
                <a:latin typeface="Arial" pitchFamily="34" charset="0"/>
                <a:cs typeface="Arial" pitchFamily="34" charset="0"/>
              </a:rPr>
              <a:t>pg_upgradecluster</a:t>
            </a:r>
            <a:r>
              <a:rPr lang="en-US" altLang="ko-KR" sz="1400" b="1" dirty="0">
                <a:latin typeface="Arial" pitchFamily="34" charset="0"/>
                <a:cs typeface="Arial" pitchFamily="34" charset="0"/>
              </a:rPr>
              <a:t> 11 main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400" b="1" dirty="0" err="1">
                <a:latin typeface="Arial" pitchFamily="34" charset="0"/>
                <a:cs typeface="Arial" pitchFamily="34" charset="0"/>
              </a:rPr>
              <a:t>pg_upgradecluster</a:t>
            </a:r>
            <a:r>
              <a:rPr lang="en-US" altLang="ko-KR" sz="1400" b="1" dirty="0">
                <a:latin typeface="Arial" pitchFamily="34" charset="0"/>
                <a:cs typeface="Arial" pitchFamily="34" charset="0"/>
              </a:rPr>
              <a:t> 12 main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400" b="1" dirty="0">
                <a:latin typeface="Arial" pitchFamily="34" charset="0"/>
                <a:cs typeface="Arial" pitchFamily="34" charset="0"/>
              </a:rPr>
              <a:t>다 해주고 나서 다시 </a:t>
            </a:r>
            <a:r>
              <a:rPr lang="en-US" altLang="ko-KR" sz="1400" b="1" dirty="0" err="1">
                <a:latin typeface="Arial" pitchFamily="34" charset="0"/>
                <a:cs typeface="Arial" pitchFamily="34" charset="0"/>
              </a:rPr>
              <a:t>gvm</a:t>
            </a:r>
            <a:r>
              <a:rPr lang="en-US" altLang="ko-KR" sz="1400" b="1" dirty="0">
                <a:latin typeface="Arial" pitchFamily="34" charset="0"/>
                <a:cs typeface="Arial" pitchFamily="34" charset="0"/>
              </a:rPr>
              <a:t>-check-setup</a:t>
            </a:r>
            <a:r>
              <a:rPr lang="ko-KR" altLang="en-US" sz="1400" b="1" dirty="0">
                <a:latin typeface="Arial" pitchFamily="34" charset="0"/>
                <a:cs typeface="Arial" pitchFamily="34" charset="0"/>
              </a:rPr>
              <a:t>하면 또 오류가 발생한다</a:t>
            </a:r>
            <a:r>
              <a:rPr lang="en-US" altLang="ko-KR" sz="1400" b="1" dirty="0">
                <a:latin typeface="Arial" pitchFamily="34" charset="0"/>
                <a:cs typeface="Arial" pitchFamily="34" charset="0"/>
              </a:rPr>
              <a:t>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400" b="1" dirty="0" err="1">
                <a:latin typeface="Arial" pitchFamily="34" charset="0"/>
                <a:cs typeface="Arial" pitchFamily="34" charset="0"/>
              </a:rPr>
              <a:t>psql</a:t>
            </a:r>
            <a:r>
              <a:rPr lang="en-US" altLang="ko-KR" sz="1400" b="1" dirty="0">
                <a:latin typeface="Arial" pitchFamily="34" charset="0"/>
                <a:cs typeface="Arial" pitchFamily="34" charset="0"/>
              </a:rPr>
              <a:t>: could not connect to server: No such file or directory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400" b="1" dirty="0">
                <a:latin typeface="Arial" pitchFamily="34" charset="0"/>
                <a:cs typeface="Arial" pitchFamily="34" charset="0"/>
              </a:rPr>
              <a:t>    Is the server running locally and accepting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400" b="1" dirty="0">
                <a:latin typeface="Arial" pitchFamily="34" charset="0"/>
                <a:cs typeface="Arial" pitchFamily="34" charset="0"/>
              </a:rPr>
              <a:t>    connections on Unix domain socket "/var/run/</a:t>
            </a:r>
            <a:r>
              <a:rPr lang="en-US" altLang="ko-KR" sz="1400" b="1" dirty="0" err="1">
                <a:latin typeface="Arial" pitchFamily="34" charset="0"/>
                <a:cs typeface="Arial" pitchFamily="34" charset="0"/>
              </a:rPr>
              <a:t>postgresql</a:t>
            </a:r>
            <a:r>
              <a:rPr lang="en-US" altLang="ko-KR" sz="1400" b="1" dirty="0">
                <a:latin typeface="Arial" pitchFamily="34" charset="0"/>
                <a:cs typeface="Arial" pitchFamily="34" charset="0"/>
              </a:rPr>
              <a:t>/.s.PGSQL.5432"?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400" b="1" dirty="0">
                <a:latin typeface="Arial" pitchFamily="34" charset="0"/>
                <a:cs typeface="Arial" pitchFamily="34" charset="0"/>
              </a:rPr>
              <a:t>vim /</a:t>
            </a:r>
            <a:r>
              <a:rPr lang="en-US" altLang="ko-KR" sz="1400" b="1" dirty="0" err="1">
                <a:latin typeface="Arial" pitchFamily="34" charset="0"/>
                <a:cs typeface="Arial" pitchFamily="34" charset="0"/>
              </a:rPr>
              <a:t>etc</a:t>
            </a:r>
            <a:r>
              <a:rPr lang="en-US" altLang="ko-KR" sz="1400" b="1" dirty="0">
                <a:latin typeface="Arial" pitchFamily="34" charset="0"/>
                <a:cs typeface="Arial" pitchFamily="34" charset="0"/>
              </a:rPr>
              <a:t>/</a:t>
            </a:r>
            <a:r>
              <a:rPr lang="en-US" altLang="ko-KR" sz="1400" b="1" dirty="0" err="1">
                <a:latin typeface="Arial" pitchFamily="34" charset="0"/>
                <a:cs typeface="Arial" pitchFamily="34" charset="0"/>
              </a:rPr>
              <a:t>postgresql</a:t>
            </a:r>
            <a:r>
              <a:rPr lang="en-US" altLang="ko-KR" sz="1400" b="1" dirty="0">
                <a:latin typeface="Arial" pitchFamily="34" charset="0"/>
                <a:cs typeface="Arial" pitchFamily="34" charset="0"/>
              </a:rPr>
              <a:t>/</a:t>
            </a:r>
            <a:r>
              <a:rPr lang="ko-KR" altLang="en-US" sz="1400" b="1" dirty="0">
                <a:latin typeface="Arial" pitchFamily="34" charset="0"/>
                <a:cs typeface="Arial" pitchFamily="34" charset="0"/>
              </a:rPr>
              <a:t>본인버전</a:t>
            </a:r>
            <a:r>
              <a:rPr lang="en-US" altLang="ko-KR" sz="1400" b="1" dirty="0">
                <a:latin typeface="Arial" pitchFamily="34" charset="0"/>
                <a:cs typeface="Arial" pitchFamily="34" charset="0"/>
              </a:rPr>
              <a:t>/main/</a:t>
            </a:r>
            <a:r>
              <a:rPr lang="en-US" altLang="ko-KR" sz="1400" b="1" dirty="0" err="1">
                <a:latin typeface="Arial" pitchFamily="34" charset="0"/>
                <a:cs typeface="Arial" pitchFamily="34" charset="0"/>
              </a:rPr>
              <a:t>postgresql.conf</a:t>
            </a:r>
            <a:r>
              <a:rPr lang="ko-KR" altLang="en-US" sz="1400" b="1" dirty="0">
                <a:latin typeface="Arial" pitchFamily="34" charset="0"/>
                <a:cs typeface="Arial" pitchFamily="34" charset="0"/>
              </a:rPr>
              <a:t>들어가서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400" b="1" dirty="0" err="1">
                <a:latin typeface="Arial" pitchFamily="34" charset="0"/>
                <a:cs typeface="Arial" pitchFamily="34" charset="0"/>
              </a:rPr>
              <a:t>listen_addresses</a:t>
            </a:r>
            <a:r>
              <a:rPr lang="en-US" altLang="ko-KR" sz="1400" b="1" dirty="0">
                <a:latin typeface="Arial" pitchFamily="34" charset="0"/>
                <a:cs typeface="Arial" pitchFamily="34" charset="0"/>
              </a:rPr>
              <a:t> = ‘*’ </a:t>
            </a:r>
            <a:r>
              <a:rPr lang="ko-KR" altLang="en-US" sz="1400" b="1" dirty="0">
                <a:latin typeface="Arial" pitchFamily="34" charset="0"/>
                <a:cs typeface="Arial" pitchFamily="34" charset="0"/>
              </a:rPr>
              <a:t>설정해준다</a:t>
            </a:r>
            <a:r>
              <a:rPr lang="en-US" altLang="ko-KR" sz="1400" b="1" dirty="0">
                <a:latin typeface="Arial" pitchFamily="34" charset="0"/>
                <a:cs typeface="Arial" pitchFamily="34" charset="0"/>
              </a:rPr>
              <a:t>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400" b="1" dirty="0" err="1">
                <a:latin typeface="Arial" pitchFamily="34" charset="0"/>
                <a:cs typeface="Arial" pitchFamily="34" charset="0"/>
              </a:rPr>
              <a:t>systemctl</a:t>
            </a:r>
            <a:r>
              <a:rPr lang="en-US" altLang="ko-KR" sz="1400" b="1" dirty="0">
                <a:latin typeface="Arial" pitchFamily="34" charset="0"/>
                <a:cs typeface="Arial" pitchFamily="34" charset="0"/>
              </a:rPr>
              <a:t> restart </a:t>
            </a:r>
            <a:r>
              <a:rPr lang="en-US" altLang="ko-KR" sz="1400" b="1" dirty="0" err="1">
                <a:latin typeface="Arial" pitchFamily="34" charset="0"/>
                <a:cs typeface="Arial" pitchFamily="34" charset="0"/>
              </a:rPr>
              <a:t>postgresql</a:t>
            </a:r>
            <a:r>
              <a:rPr lang="ko-KR" altLang="en-US" sz="1400" b="1" dirty="0">
                <a:latin typeface="Arial" pitchFamily="34" charset="0"/>
                <a:cs typeface="Arial" pitchFamily="34" charset="0"/>
              </a:rPr>
              <a:t>해준다</a:t>
            </a:r>
            <a:r>
              <a:rPr lang="en-US" altLang="ko-KR" sz="1400" b="1" dirty="0">
                <a:latin typeface="Arial" pitchFamily="34" charset="0"/>
                <a:cs typeface="Arial" pitchFamily="34" charset="0"/>
              </a:rPr>
              <a:t>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400" b="1" dirty="0">
                <a:latin typeface="Arial" pitchFamily="34" charset="0"/>
                <a:cs typeface="Arial" pitchFamily="34" charset="0"/>
              </a:rPr>
              <a:t>그 다음에 또 </a:t>
            </a:r>
            <a:r>
              <a:rPr lang="en-US" altLang="ko-KR" sz="1400" b="1" dirty="0" err="1">
                <a:latin typeface="Arial" pitchFamily="34" charset="0"/>
                <a:cs typeface="Arial" pitchFamily="34" charset="0"/>
              </a:rPr>
              <a:t>gvm</a:t>
            </a:r>
            <a:r>
              <a:rPr lang="en-US" altLang="ko-KR" sz="1400" b="1" dirty="0">
                <a:latin typeface="Arial" pitchFamily="34" charset="0"/>
                <a:cs typeface="Arial" pitchFamily="34" charset="0"/>
              </a:rPr>
              <a:t>-check-setup </a:t>
            </a:r>
            <a:r>
              <a:rPr lang="ko-KR" altLang="en-US" sz="1400" b="1" dirty="0">
                <a:latin typeface="Arial" pitchFamily="34" charset="0"/>
                <a:cs typeface="Arial" pitchFamily="34" charset="0"/>
              </a:rPr>
              <a:t>해주면</a:t>
            </a:r>
            <a:r>
              <a:rPr lang="en-US" altLang="ko-KR" sz="1400" b="1" dirty="0">
                <a:latin typeface="Arial" pitchFamily="34" charset="0"/>
                <a:cs typeface="Arial" pitchFamily="34" charset="0"/>
              </a:rPr>
              <a:t>, </a:t>
            </a:r>
            <a:r>
              <a:rPr lang="ko-KR" altLang="en-US" sz="1400" b="1" dirty="0">
                <a:latin typeface="Arial" pitchFamily="34" charset="0"/>
                <a:cs typeface="Arial" pitchFamily="34" charset="0"/>
              </a:rPr>
              <a:t>이번에는 </a:t>
            </a:r>
            <a:r>
              <a:rPr lang="en-US" altLang="ko-KR" sz="1400" b="1" dirty="0" err="1">
                <a:latin typeface="Arial" pitchFamily="34" charset="0"/>
                <a:cs typeface="Arial" pitchFamily="34" charset="0"/>
              </a:rPr>
              <a:t>db</a:t>
            </a:r>
            <a:r>
              <a:rPr lang="ko-KR" altLang="en-US" sz="1400" b="1" dirty="0">
                <a:latin typeface="Arial" pitchFamily="34" charset="0"/>
                <a:cs typeface="Arial" pitchFamily="34" charset="0"/>
              </a:rPr>
              <a:t>가 없다고 한다</a:t>
            </a:r>
            <a:r>
              <a:rPr lang="en-US" altLang="ko-KR" sz="1400" b="1" dirty="0">
                <a:latin typeface="Arial" pitchFamily="34" charset="0"/>
                <a:cs typeface="Arial" pitchFamily="34" charset="0"/>
              </a:rPr>
              <a:t>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400" b="1" dirty="0">
                <a:latin typeface="Arial" pitchFamily="34" charset="0"/>
                <a:cs typeface="Arial" pitchFamily="34" charset="0"/>
              </a:rPr>
              <a:t>그러면</a:t>
            </a:r>
            <a:r>
              <a:rPr lang="en-US" altLang="ko-KR" sz="1400" b="1" dirty="0">
                <a:latin typeface="Arial" pitchFamily="34" charset="0"/>
                <a:cs typeface="Arial" pitchFamily="34" charset="0"/>
              </a:rPr>
              <a:t>, </a:t>
            </a:r>
            <a:r>
              <a:rPr lang="en-US" altLang="ko-KR" sz="1400" b="1" dirty="0" err="1">
                <a:latin typeface="Arial" pitchFamily="34" charset="0"/>
                <a:cs typeface="Arial" pitchFamily="34" charset="0"/>
              </a:rPr>
              <a:t>runuser</a:t>
            </a:r>
            <a:r>
              <a:rPr lang="en-US" altLang="ko-KR" sz="1400" b="1" dirty="0">
                <a:latin typeface="Arial" pitchFamily="34" charset="0"/>
                <a:cs typeface="Arial" pitchFamily="34" charset="0"/>
              </a:rPr>
              <a:t> –u </a:t>
            </a:r>
            <a:r>
              <a:rPr lang="en-US" altLang="ko-KR" sz="1400" b="1" dirty="0" err="1">
                <a:latin typeface="Arial" pitchFamily="34" charset="0"/>
                <a:cs typeface="Arial" pitchFamily="34" charset="0"/>
              </a:rPr>
              <a:t>postgres</a:t>
            </a:r>
            <a:r>
              <a:rPr lang="en-US" altLang="ko-KR" sz="1400" b="1" dirty="0">
                <a:latin typeface="Arial" pitchFamily="34" charset="0"/>
                <a:cs typeface="Arial" pitchFamily="34" charset="0"/>
              </a:rPr>
              <a:t> -- /</a:t>
            </a:r>
            <a:r>
              <a:rPr lang="en-US" altLang="ko-KR" sz="1400" b="1" dirty="0" err="1">
                <a:latin typeface="Arial" pitchFamily="34" charset="0"/>
                <a:cs typeface="Arial" pitchFamily="34" charset="0"/>
              </a:rPr>
              <a:t>usr</a:t>
            </a:r>
            <a:r>
              <a:rPr lang="en-US" altLang="ko-KR" sz="1400" b="1" dirty="0">
                <a:latin typeface="Arial" pitchFamily="34" charset="0"/>
                <a:cs typeface="Arial" pitchFamily="34" charset="0"/>
              </a:rPr>
              <a:t>/share/</a:t>
            </a:r>
            <a:r>
              <a:rPr lang="en-US" altLang="ko-KR" sz="1400" b="1" dirty="0" err="1">
                <a:latin typeface="Arial" pitchFamily="34" charset="0"/>
                <a:cs typeface="Arial" pitchFamily="34" charset="0"/>
              </a:rPr>
              <a:t>gvm</a:t>
            </a:r>
            <a:r>
              <a:rPr lang="en-US" altLang="ko-KR" sz="1400" b="1" dirty="0">
                <a:latin typeface="Arial" pitchFamily="34" charset="0"/>
                <a:cs typeface="Arial" pitchFamily="34" charset="0"/>
              </a:rPr>
              <a:t>/create-</a:t>
            </a:r>
            <a:r>
              <a:rPr lang="en-US" altLang="ko-KR" sz="1400" b="1" dirty="0" err="1">
                <a:latin typeface="Arial" pitchFamily="34" charset="0"/>
                <a:cs typeface="Arial" pitchFamily="34" charset="0"/>
              </a:rPr>
              <a:t>postgresql</a:t>
            </a:r>
            <a:r>
              <a:rPr lang="en-US" altLang="ko-KR" sz="1400" b="1" dirty="0">
                <a:latin typeface="Arial" pitchFamily="34" charset="0"/>
                <a:cs typeface="Arial" pitchFamily="34" charset="0"/>
              </a:rPr>
              <a:t>-database </a:t>
            </a:r>
            <a:r>
              <a:rPr lang="ko-KR" altLang="en-US" sz="1400" b="1" dirty="0">
                <a:latin typeface="Arial" pitchFamily="34" charset="0"/>
                <a:cs typeface="Arial" pitchFamily="34" charset="0"/>
              </a:rPr>
              <a:t>를 입력해준다</a:t>
            </a:r>
            <a:r>
              <a:rPr lang="en-US" altLang="ko-KR" sz="1400" b="1" dirty="0">
                <a:latin typeface="Arial" pitchFamily="34" charset="0"/>
                <a:cs typeface="Arial" pitchFamily="34" charset="0"/>
              </a:rPr>
              <a:t>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400" b="1" dirty="0">
                <a:latin typeface="Arial" pitchFamily="34" charset="0"/>
                <a:cs typeface="Arial" pitchFamily="34" charset="0"/>
              </a:rPr>
              <a:t>그러고 나서 </a:t>
            </a:r>
            <a:r>
              <a:rPr lang="en-US" altLang="ko-KR" sz="1400" b="1" dirty="0" err="1">
                <a:latin typeface="Arial" pitchFamily="34" charset="0"/>
                <a:cs typeface="Arial" pitchFamily="34" charset="0"/>
              </a:rPr>
              <a:t>gvm</a:t>
            </a:r>
            <a:r>
              <a:rPr lang="en-US" altLang="ko-KR" sz="1400" b="1" dirty="0">
                <a:latin typeface="Arial" pitchFamily="34" charset="0"/>
                <a:cs typeface="Arial" pitchFamily="34" charset="0"/>
              </a:rPr>
              <a:t>-check-setup </a:t>
            </a:r>
            <a:r>
              <a:rPr lang="ko-KR" altLang="en-US" sz="1400" b="1" dirty="0">
                <a:latin typeface="Arial" pitchFamily="34" charset="0"/>
                <a:cs typeface="Arial" pitchFamily="34" charset="0"/>
              </a:rPr>
              <a:t>해주면</a:t>
            </a:r>
            <a:r>
              <a:rPr lang="en-US" altLang="ko-KR" sz="1400" b="1" dirty="0">
                <a:latin typeface="Arial" pitchFamily="34" charset="0"/>
                <a:cs typeface="Arial" pitchFamily="34" charset="0"/>
              </a:rPr>
              <a:t>, </a:t>
            </a:r>
            <a:r>
              <a:rPr lang="ko-KR" altLang="en-US" sz="1400" b="1" dirty="0">
                <a:latin typeface="Arial" pitchFamily="34" charset="0"/>
                <a:cs typeface="Arial" pitchFamily="34" charset="0"/>
              </a:rPr>
              <a:t>이번에는 아까 초반에 오류인 </a:t>
            </a:r>
            <a:r>
              <a:rPr lang="en-US" altLang="ko-KR" sz="1400" b="1" dirty="0">
                <a:latin typeface="Arial" pitchFamily="34" charset="0"/>
                <a:cs typeface="Arial" pitchFamily="34" charset="0"/>
              </a:rPr>
              <a:t>user</a:t>
            </a:r>
            <a:r>
              <a:rPr lang="ko-KR" altLang="en-US" sz="1400" b="1" dirty="0">
                <a:latin typeface="Arial" pitchFamily="34" charset="0"/>
                <a:cs typeface="Arial" pitchFamily="34" charset="0"/>
              </a:rPr>
              <a:t>가 없다는 오류가 뜬다</a:t>
            </a:r>
            <a:r>
              <a:rPr lang="en-US" altLang="ko-KR" sz="1400" b="1" dirty="0">
                <a:latin typeface="Arial" pitchFamily="34" charset="0"/>
                <a:cs typeface="Arial" pitchFamily="34" charset="0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400" b="1" dirty="0">
                <a:latin typeface="Arial" pitchFamily="34" charset="0"/>
                <a:cs typeface="Arial" pitchFamily="34" charset="0"/>
              </a:rPr>
              <a:t>근데 이번에는 </a:t>
            </a:r>
            <a:r>
              <a:rPr lang="en-US" altLang="ko-KR" sz="1400" b="1" dirty="0" err="1">
                <a:latin typeface="Arial" pitchFamily="34" charset="0"/>
                <a:cs typeface="Arial" pitchFamily="34" charset="0"/>
              </a:rPr>
              <a:t>runuser</a:t>
            </a:r>
            <a:r>
              <a:rPr lang="en-US" altLang="ko-KR" sz="1400" b="1" dirty="0">
                <a:latin typeface="Arial" pitchFamily="34" charset="0"/>
                <a:cs typeface="Arial" pitchFamily="34" charset="0"/>
              </a:rPr>
              <a:t> -u _</a:t>
            </a:r>
            <a:r>
              <a:rPr lang="en-US" altLang="ko-KR" sz="1400" b="1" dirty="0" err="1">
                <a:latin typeface="Arial" pitchFamily="34" charset="0"/>
                <a:cs typeface="Arial" pitchFamily="34" charset="0"/>
              </a:rPr>
              <a:t>gvm</a:t>
            </a:r>
            <a:r>
              <a:rPr lang="en-US" altLang="ko-KR" sz="1400" b="1" dirty="0">
                <a:latin typeface="Arial" pitchFamily="34" charset="0"/>
                <a:cs typeface="Arial" pitchFamily="34" charset="0"/>
              </a:rPr>
              <a:t> -- </a:t>
            </a:r>
            <a:r>
              <a:rPr lang="en-US" altLang="ko-KR" sz="1400" b="1" dirty="0" err="1">
                <a:latin typeface="Arial" pitchFamily="34" charset="0"/>
                <a:cs typeface="Arial" pitchFamily="34" charset="0"/>
              </a:rPr>
              <a:t>gvmd</a:t>
            </a:r>
            <a:r>
              <a:rPr lang="en-US" altLang="ko-KR" sz="1400" b="1" dirty="0">
                <a:latin typeface="Arial" pitchFamily="34" charset="0"/>
                <a:cs typeface="Arial" pitchFamily="34" charset="0"/>
              </a:rPr>
              <a:t> --create-user=admin --password=admin</a:t>
            </a:r>
            <a:r>
              <a:rPr lang="ko-KR" altLang="en-US" sz="1400" b="1" dirty="0">
                <a:latin typeface="Arial" pitchFamily="34" charset="0"/>
                <a:cs typeface="Arial" pitchFamily="34" charset="0"/>
              </a:rPr>
              <a:t>을 해주면 성공적으로 등록이 된다</a:t>
            </a:r>
            <a:r>
              <a:rPr lang="en-US" altLang="ko-KR" sz="1400" b="1" dirty="0">
                <a:latin typeface="Arial" pitchFamily="34" charset="0"/>
                <a:cs typeface="Arial" pitchFamily="34" charset="0"/>
              </a:rPr>
              <a:t>. </a:t>
            </a:r>
            <a:endParaRPr lang="ko-KR" altLang="en-US" sz="1400" b="1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3227772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F221A1-287D-4574-88F0-4B1757AE783B}"/>
              </a:ext>
            </a:extLst>
          </p:cNvPr>
          <p:cNvSpPr/>
          <p:nvPr/>
        </p:nvSpPr>
        <p:spPr>
          <a:xfrm>
            <a:off x="190503" y="695308"/>
            <a:ext cx="6349993" cy="9210691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100" b="1" dirty="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65500" y="172711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제목 3">
            <a:extLst>
              <a:ext uri="{FF2B5EF4-FFF2-40B4-BE49-F238E27FC236}">
                <a16:creationId xmlns:a16="http://schemas.microsoft.com/office/drawing/2014/main" id="{B3443ADE-1D9D-4A28-A056-276AC21D4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927100"/>
            <a:ext cx="5913238" cy="698500"/>
          </a:xfrm>
        </p:spPr>
        <p:txBody>
          <a:bodyPr anchor="ctr">
            <a:normAutofit/>
          </a:bodyPr>
          <a:lstStyle/>
          <a:p>
            <a:pPr algn="ctr"/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1. </a:t>
            </a:r>
            <a:r>
              <a:rPr lang="en-US" altLang="ko-KR" sz="28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Openvas</a:t>
            </a:r>
            <a:r>
              <a:rPr lang="en-US" altLang="ko-KR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 </a:t>
            </a:r>
            <a:r>
              <a:rPr lang="ko-KR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구축 </a:t>
            </a:r>
            <a:endParaRPr lang="ko-KR" altLang="en-US" sz="2800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1A3BA57-7F0B-48CE-857F-14A3DDDC6B25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EF13410C-B042-4AB2-B474-4647A515B677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000" dirty="0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Ubuntu</a:t>
            </a:r>
            <a:r>
              <a:rPr lang="ko-KR" altLang="en-US" sz="2000" dirty="0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18.04</a:t>
            </a:r>
            <a:r>
              <a:rPr lang="ko-KR" altLang="en-US" sz="2000" dirty="0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 게시판 구축</a:t>
            </a:r>
          </a:p>
        </p:txBody>
      </p:sp>
      <p:sp>
        <p:nvSpPr>
          <p:cNvPr id="9" name="텍스트 개체 틀 5">
            <a:extLst>
              <a:ext uri="{FF2B5EF4-FFF2-40B4-BE49-F238E27FC236}">
                <a16:creationId xmlns:a16="http://schemas.microsoft.com/office/drawing/2014/main" id="{C5968750-2E37-4B97-8062-6644A1209D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63192" y="1716397"/>
            <a:ext cx="6131615" cy="607703"/>
          </a:xfrm>
        </p:spPr>
        <p:txBody>
          <a:bodyPr>
            <a:noAutofit/>
          </a:bodyPr>
          <a:lstStyle/>
          <a:p>
            <a:r>
              <a:rPr lang="en-US" altLang="ko-KR" sz="2400" b="1" dirty="0">
                <a:latin typeface="Arial" pitchFamily="34" charset="0"/>
                <a:cs typeface="Arial" pitchFamily="34" charset="0"/>
              </a:rPr>
              <a:t>4) Trouble shooting </a:t>
            </a:r>
            <a:r>
              <a:rPr lang="ko-KR" altLang="en-US" sz="2400" b="1" dirty="0">
                <a:latin typeface="Arial" pitchFamily="34" charset="0"/>
                <a:cs typeface="Arial" pitchFamily="34" charset="0"/>
              </a:rPr>
              <a:t>과정</a:t>
            </a:r>
            <a:endParaRPr lang="en-US" altLang="ko-KR" sz="2400" b="1" dirty="0">
              <a:latin typeface="Arial" pitchFamily="34" charset="0"/>
              <a:cs typeface="Arial" pitchFamily="34" charset="0"/>
            </a:endParaRPr>
          </a:p>
          <a:p>
            <a:endParaRPr lang="en-US" altLang="ko-KR" sz="2400" b="1" dirty="0">
              <a:latin typeface="Arial" pitchFamily="34" charset="0"/>
              <a:cs typeface="Arial" pitchFamily="34" charset="0"/>
            </a:endParaRPr>
          </a:p>
          <a:p>
            <a:endParaRPr lang="ko-KR" altLang="en-US" sz="2400" b="1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26129DF-A8DC-4E3A-8E6E-76B4D1CD0A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48" y="2336173"/>
            <a:ext cx="5321301" cy="299451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C794526-DBB9-4F16-9110-71E0D7E748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48" y="5806824"/>
            <a:ext cx="5321301" cy="3156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997871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F221A1-287D-4574-88F0-4B1757AE783B}"/>
              </a:ext>
            </a:extLst>
          </p:cNvPr>
          <p:cNvSpPr/>
          <p:nvPr/>
        </p:nvSpPr>
        <p:spPr>
          <a:xfrm>
            <a:off x="190503" y="695308"/>
            <a:ext cx="6349993" cy="9210691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100" b="1" dirty="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65500" y="172711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제목 3">
            <a:extLst>
              <a:ext uri="{FF2B5EF4-FFF2-40B4-BE49-F238E27FC236}">
                <a16:creationId xmlns:a16="http://schemas.microsoft.com/office/drawing/2014/main" id="{B3443ADE-1D9D-4A28-A056-276AC21D4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927100"/>
            <a:ext cx="5913238" cy="698500"/>
          </a:xfrm>
        </p:spPr>
        <p:txBody>
          <a:bodyPr anchor="ctr">
            <a:normAutofit/>
          </a:bodyPr>
          <a:lstStyle/>
          <a:p>
            <a:pPr algn="ctr"/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1. </a:t>
            </a:r>
            <a:r>
              <a:rPr lang="en-US" altLang="ko-KR" sz="28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Openvas</a:t>
            </a:r>
            <a:r>
              <a:rPr lang="en-US" altLang="ko-KR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 </a:t>
            </a:r>
            <a:r>
              <a:rPr lang="ko-KR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구축 </a:t>
            </a:r>
            <a:endParaRPr lang="ko-KR" altLang="en-US" sz="2800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1A3BA57-7F0B-48CE-857F-14A3DDDC6B25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EF13410C-B042-4AB2-B474-4647A515B677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000" dirty="0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Ubuntu</a:t>
            </a:r>
            <a:r>
              <a:rPr lang="ko-KR" altLang="en-US" sz="2000" dirty="0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18.04</a:t>
            </a:r>
            <a:r>
              <a:rPr lang="ko-KR" altLang="en-US" sz="2000" dirty="0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 게시판 구축</a:t>
            </a:r>
          </a:p>
        </p:txBody>
      </p:sp>
      <p:sp>
        <p:nvSpPr>
          <p:cNvPr id="9" name="텍스트 개체 틀 5">
            <a:extLst>
              <a:ext uri="{FF2B5EF4-FFF2-40B4-BE49-F238E27FC236}">
                <a16:creationId xmlns:a16="http://schemas.microsoft.com/office/drawing/2014/main" id="{C5968750-2E37-4B97-8062-6644A1209D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63192" y="1716397"/>
            <a:ext cx="6131615" cy="607703"/>
          </a:xfrm>
        </p:spPr>
        <p:txBody>
          <a:bodyPr>
            <a:noAutofit/>
          </a:bodyPr>
          <a:lstStyle/>
          <a:p>
            <a:r>
              <a:rPr lang="en-US" altLang="ko-KR" sz="2400" b="1" dirty="0">
                <a:latin typeface="Arial" pitchFamily="34" charset="0"/>
                <a:cs typeface="Arial" pitchFamily="34" charset="0"/>
              </a:rPr>
              <a:t>4) Trouble shooting </a:t>
            </a:r>
            <a:r>
              <a:rPr lang="ko-KR" altLang="en-US" sz="2400" b="1" dirty="0">
                <a:latin typeface="Arial" pitchFamily="34" charset="0"/>
                <a:cs typeface="Arial" pitchFamily="34" charset="0"/>
              </a:rPr>
              <a:t>과정</a:t>
            </a:r>
            <a:endParaRPr lang="en-US" altLang="ko-KR" sz="2400" b="1" dirty="0">
              <a:latin typeface="Arial" pitchFamily="34" charset="0"/>
              <a:cs typeface="Arial" pitchFamily="34" charset="0"/>
            </a:endParaRPr>
          </a:p>
          <a:p>
            <a:endParaRPr lang="en-US" altLang="ko-KR" sz="2400" b="1" dirty="0">
              <a:latin typeface="Arial" pitchFamily="34" charset="0"/>
              <a:cs typeface="Arial" pitchFamily="34" charset="0"/>
            </a:endParaRPr>
          </a:p>
          <a:p>
            <a:endParaRPr lang="ko-KR" altLang="en-US" sz="2400" b="1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7BFA54D-EC9E-4AF6-9E74-E7A91E8761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869" y="2336173"/>
            <a:ext cx="5650259" cy="334628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ABC951A-4BD0-4CE3-AB04-F44E67C324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868" y="6011539"/>
            <a:ext cx="5650259" cy="3346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389775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F221A1-287D-4574-88F0-4B1757AE783B}"/>
              </a:ext>
            </a:extLst>
          </p:cNvPr>
          <p:cNvSpPr/>
          <p:nvPr/>
        </p:nvSpPr>
        <p:spPr>
          <a:xfrm>
            <a:off x="190503" y="695308"/>
            <a:ext cx="6349993" cy="9210691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100" b="1" dirty="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65500" y="172711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제목 3">
            <a:extLst>
              <a:ext uri="{FF2B5EF4-FFF2-40B4-BE49-F238E27FC236}">
                <a16:creationId xmlns:a16="http://schemas.microsoft.com/office/drawing/2014/main" id="{B3443ADE-1D9D-4A28-A056-276AC21D4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927100"/>
            <a:ext cx="5913238" cy="698500"/>
          </a:xfrm>
        </p:spPr>
        <p:txBody>
          <a:bodyPr anchor="ctr">
            <a:normAutofit/>
          </a:bodyPr>
          <a:lstStyle/>
          <a:p>
            <a:pPr algn="ctr"/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1. </a:t>
            </a:r>
            <a:r>
              <a:rPr lang="en-US" altLang="ko-KR" sz="28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Openvas</a:t>
            </a:r>
            <a:r>
              <a:rPr lang="en-US" altLang="ko-KR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 </a:t>
            </a:r>
            <a:r>
              <a:rPr lang="ko-KR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구축 </a:t>
            </a:r>
            <a:endParaRPr lang="ko-KR" altLang="en-US" sz="2800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1A3BA57-7F0B-48CE-857F-14A3DDDC6B25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EF13410C-B042-4AB2-B474-4647A515B677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000" dirty="0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Ubuntu</a:t>
            </a:r>
            <a:r>
              <a:rPr lang="ko-KR" altLang="en-US" sz="2000" dirty="0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18.04</a:t>
            </a:r>
            <a:r>
              <a:rPr lang="ko-KR" altLang="en-US" sz="2000" dirty="0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 게시판 구축</a:t>
            </a:r>
          </a:p>
        </p:txBody>
      </p:sp>
      <p:sp>
        <p:nvSpPr>
          <p:cNvPr id="9" name="텍스트 개체 틀 5">
            <a:extLst>
              <a:ext uri="{FF2B5EF4-FFF2-40B4-BE49-F238E27FC236}">
                <a16:creationId xmlns:a16="http://schemas.microsoft.com/office/drawing/2014/main" id="{C5968750-2E37-4B97-8062-6644A1209D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63192" y="1716397"/>
            <a:ext cx="6131615" cy="607703"/>
          </a:xfrm>
        </p:spPr>
        <p:txBody>
          <a:bodyPr>
            <a:noAutofit/>
          </a:bodyPr>
          <a:lstStyle/>
          <a:p>
            <a:r>
              <a:rPr lang="en-US" altLang="ko-KR" sz="2400" b="1" dirty="0">
                <a:latin typeface="Arial" pitchFamily="34" charset="0"/>
                <a:cs typeface="Arial" pitchFamily="34" charset="0"/>
              </a:rPr>
              <a:t>4) Trouble shooting </a:t>
            </a:r>
            <a:r>
              <a:rPr lang="ko-KR" altLang="en-US" sz="2400" b="1" dirty="0">
                <a:latin typeface="Arial" pitchFamily="34" charset="0"/>
                <a:cs typeface="Arial" pitchFamily="34" charset="0"/>
              </a:rPr>
              <a:t>과정</a:t>
            </a:r>
            <a:endParaRPr lang="en-US" altLang="ko-KR" sz="2400" b="1" dirty="0">
              <a:latin typeface="Arial" pitchFamily="34" charset="0"/>
              <a:cs typeface="Arial" pitchFamily="34" charset="0"/>
            </a:endParaRPr>
          </a:p>
          <a:p>
            <a:endParaRPr lang="en-US" altLang="ko-KR" sz="2400" b="1" dirty="0">
              <a:latin typeface="Arial" pitchFamily="34" charset="0"/>
              <a:cs typeface="Arial" pitchFamily="34" charset="0"/>
            </a:endParaRPr>
          </a:p>
          <a:p>
            <a:endParaRPr lang="ko-KR" altLang="en-US" sz="2400" b="1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F7581DA-CF62-4CD7-9980-14385A01A7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991" y="2199790"/>
            <a:ext cx="5753100" cy="334628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FAD29A2-95F3-4935-BE8B-FB73D115DE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6" y="5927866"/>
            <a:ext cx="5786085" cy="3346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463561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F221A1-287D-4574-88F0-4B1757AE783B}"/>
              </a:ext>
            </a:extLst>
          </p:cNvPr>
          <p:cNvSpPr/>
          <p:nvPr/>
        </p:nvSpPr>
        <p:spPr>
          <a:xfrm>
            <a:off x="190503" y="695308"/>
            <a:ext cx="6349993" cy="9210691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100" b="1" dirty="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65500" y="172711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제목 3">
            <a:extLst>
              <a:ext uri="{FF2B5EF4-FFF2-40B4-BE49-F238E27FC236}">
                <a16:creationId xmlns:a16="http://schemas.microsoft.com/office/drawing/2014/main" id="{B3443ADE-1D9D-4A28-A056-276AC21D4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927100"/>
            <a:ext cx="5913238" cy="698500"/>
          </a:xfrm>
        </p:spPr>
        <p:txBody>
          <a:bodyPr anchor="ctr">
            <a:normAutofit/>
          </a:bodyPr>
          <a:lstStyle/>
          <a:p>
            <a:pPr algn="ctr"/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1. </a:t>
            </a:r>
            <a:r>
              <a:rPr lang="en-US" altLang="ko-KR" sz="28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Openvas</a:t>
            </a:r>
            <a:r>
              <a:rPr lang="en-US" altLang="ko-KR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 </a:t>
            </a:r>
            <a:r>
              <a:rPr lang="ko-KR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구축 </a:t>
            </a:r>
            <a:endParaRPr lang="ko-KR" altLang="en-US" sz="2800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1A3BA57-7F0B-48CE-857F-14A3DDDC6B25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EF13410C-B042-4AB2-B474-4647A515B677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000" dirty="0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Ubuntu</a:t>
            </a:r>
            <a:r>
              <a:rPr lang="ko-KR" altLang="en-US" sz="2000" dirty="0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18.04</a:t>
            </a:r>
            <a:r>
              <a:rPr lang="ko-KR" altLang="en-US" sz="2000" dirty="0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 게시판 구축</a:t>
            </a:r>
          </a:p>
        </p:txBody>
      </p:sp>
      <p:sp>
        <p:nvSpPr>
          <p:cNvPr id="9" name="텍스트 개체 틀 5">
            <a:extLst>
              <a:ext uri="{FF2B5EF4-FFF2-40B4-BE49-F238E27FC236}">
                <a16:creationId xmlns:a16="http://schemas.microsoft.com/office/drawing/2014/main" id="{C5968750-2E37-4B97-8062-6644A1209D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63192" y="1716397"/>
            <a:ext cx="6131615" cy="607703"/>
          </a:xfrm>
        </p:spPr>
        <p:txBody>
          <a:bodyPr>
            <a:noAutofit/>
          </a:bodyPr>
          <a:lstStyle/>
          <a:p>
            <a:r>
              <a:rPr lang="en-US" altLang="ko-KR" sz="2400" b="1" dirty="0">
                <a:latin typeface="Arial" pitchFamily="34" charset="0"/>
                <a:cs typeface="Arial" pitchFamily="34" charset="0"/>
              </a:rPr>
              <a:t>4) Trouble shooting </a:t>
            </a:r>
            <a:r>
              <a:rPr lang="ko-KR" altLang="en-US" sz="2400" b="1" dirty="0">
                <a:latin typeface="Arial" pitchFamily="34" charset="0"/>
                <a:cs typeface="Arial" pitchFamily="34" charset="0"/>
              </a:rPr>
              <a:t>과정</a:t>
            </a:r>
            <a:endParaRPr lang="en-US" altLang="ko-KR" sz="2400" b="1" dirty="0">
              <a:latin typeface="Arial" pitchFamily="34" charset="0"/>
              <a:cs typeface="Arial" pitchFamily="34" charset="0"/>
            </a:endParaRPr>
          </a:p>
          <a:p>
            <a:endParaRPr lang="en-US" altLang="ko-KR" sz="2400" b="1" dirty="0">
              <a:latin typeface="Arial" pitchFamily="34" charset="0"/>
              <a:cs typeface="Arial" pitchFamily="34" charset="0"/>
            </a:endParaRPr>
          </a:p>
          <a:p>
            <a:endParaRPr lang="ko-KR" altLang="en-US" sz="2400" b="1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AD435AA-8B0F-4AF3-98F3-881AD1E2C4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839" y="2342223"/>
            <a:ext cx="5509319" cy="334628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A6C9569-E6AF-4622-8051-5E143399AD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839" y="5995214"/>
            <a:ext cx="5509319" cy="3346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294835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F221A1-287D-4574-88F0-4B1757AE783B}"/>
              </a:ext>
            </a:extLst>
          </p:cNvPr>
          <p:cNvSpPr/>
          <p:nvPr/>
        </p:nvSpPr>
        <p:spPr>
          <a:xfrm>
            <a:off x="190503" y="695308"/>
            <a:ext cx="6349993" cy="9210691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100" b="1" dirty="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65500" y="172711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제목 3">
            <a:extLst>
              <a:ext uri="{FF2B5EF4-FFF2-40B4-BE49-F238E27FC236}">
                <a16:creationId xmlns:a16="http://schemas.microsoft.com/office/drawing/2014/main" id="{B3443ADE-1D9D-4A28-A056-276AC21D4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927100"/>
            <a:ext cx="5913238" cy="698500"/>
          </a:xfrm>
        </p:spPr>
        <p:txBody>
          <a:bodyPr anchor="ctr">
            <a:normAutofit/>
          </a:bodyPr>
          <a:lstStyle/>
          <a:p>
            <a:pPr algn="ctr"/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1. </a:t>
            </a:r>
            <a:r>
              <a:rPr lang="en-US" altLang="ko-KR" sz="28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Openvas</a:t>
            </a:r>
            <a:r>
              <a:rPr lang="en-US" altLang="ko-KR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 </a:t>
            </a:r>
            <a:r>
              <a:rPr lang="ko-KR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구축 </a:t>
            </a:r>
            <a:endParaRPr lang="ko-KR" altLang="en-US" sz="2800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1A3BA57-7F0B-48CE-857F-14A3DDDC6B25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EF13410C-B042-4AB2-B474-4647A515B677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000" dirty="0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Ubuntu</a:t>
            </a:r>
            <a:r>
              <a:rPr lang="ko-KR" altLang="en-US" sz="2000" dirty="0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18.04</a:t>
            </a:r>
            <a:r>
              <a:rPr lang="ko-KR" altLang="en-US" sz="2000" dirty="0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 게시판 구축</a:t>
            </a:r>
          </a:p>
        </p:txBody>
      </p:sp>
      <p:sp>
        <p:nvSpPr>
          <p:cNvPr id="9" name="텍스트 개체 틀 5">
            <a:extLst>
              <a:ext uri="{FF2B5EF4-FFF2-40B4-BE49-F238E27FC236}">
                <a16:creationId xmlns:a16="http://schemas.microsoft.com/office/drawing/2014/main" id="{C5968750-2E37-4B97-8062-6644A1209D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63192" y="1716397"/>
            <a:ext cx="6131615" cy="734699"/>
          </a:xfrm>
        </p:spPr>
        <p:txBody>
          <a:bodyPr>
            <a:noAutofit/>
          </a:bodyPr>
          <a:lstStyle/>
          <a:p>
            <a:r>
              <a:rPr lang="en-US" altLang="ko-KR" sz="2400" b="1" dirty="0">
                <a:latin typeface="Arial" pitchFamily="34" charset="0"/>
                <a:cs typeface="Arial" pitchFamily="34" charset="0"/>
              </a:rPr>
              <a:t>5) </a:t>
            </a:r>
            <a:r>
              <a:rPr lang="en-US" altLang="ko-KR" sz="2400" b="1" dirty="0" err="1">
                <a:latin typeface="Arial" pitchFamily="34" charset="0"/>
                <a:cs typeface="Arial" pitchFamily="34" charset="0"/>
              </a:rPr>
              <a:t>Gvm</a:t>
            </a:r>
            <a:r>
              <a:rPr lang="ko-KR" altLang="en-US" sz="2400" b="1" dirty="0">
                <a:latin typeface="Arial" pitchFamily="34" charset="0"/>
                <a:cs typeface="Arial" pitchFamily="34" charset="0"/>
              </a:rPr>
              <a:t>을 </a:t>
            </a:r>
            <a:r>
              <a:rPr lang="en-US" altLang="ko-KR" sz="2400" b="1" dirty="0">
                <a:latin typeface="Arial" pitchFamily="34" charset="0"/>
                <a:cs typeface="Arial" pitchFamily="34" charset="0"/>
              </a:rPr>
              <a:t>start</a:t>
            </a:r>
            <a:r>
              <a:rPr lang="ko-KR" altLang="en-US" sz="2400" b="1" dirty="0">
                <a:latin typeface="Arial" pitchFamily="34" charset="0"/>
                <a:cs typeface="Arial" pitchFamily="34" charset="0"/>
              </a:rPr>
              <a:t>해준다</a:t>
            </a:r>
            <a:r>
              <a:rPr lang="en-US" altLang="ko-KR" sz="2400" b="1" dirty="0">
                <a:latin typeface="Arial" pitchFamily="34" charset="0"/>
                <a:cs typeface="Arial" pitchFamily="34" charset="0"/>
              </a:rPr>
              <a:t>. </a:t>
            </a:r>
            <a:r>
              <a:rPr lang="ko-KR" altLang="en-US" sz="2400" b="1" dirty="0">
                <a:latin typeface="Arial" pitchFamily="34" charset="0"/>
                <a:cs typeface="Arial" pitchFamily="34" charset="0"/>
              </a:rPr>
              <a:t>끌 때는 </a:t>
            </a:r>
            <a:r>
              <a:rPr lang="en-US" altLang="ko-KR" sz="2400" b="1" dirty="0">
                <a:latin typeface="Arial" pitchFamily="34" charset="0"/>
                <a:cs typeface="Arial" pitchFamily="34" charset="0"/>
              </a:rPr>
              <a:t>stop</a:t>
            </a:r>
            <a:r>
              <a:rPr lang="ko-KR" altLang="en-US" sz="2400" b="1" dirty="0">
                <a:latin typeface="Arial" pitchFamily="34" charset="0"/>
                <a:cs typeface="Arial" pitchFamily="34" charset="0"/>
              </a:rPr>
              <a:t>해주면 된다</a:t>
            </a:r>
            <a:r>
              <a:rPr lang="en-US" altLang="ko-KR" sz="2400" b="1" dirty="0">
                <a:latin typeface="Arial" pitchFamily="34" charset="0"/>
                <a:cs typeface="Arial" pitchFamily="34" charset="0"/>
              </a:rPr>
              <a:t>. </a:t>
            </a:r>
          </a:p>
          <a:p>
            <a:endParaRPr lang="en-US" altLang="ko-KR" sz="2400" b="1" dirty="0">
              <a:latin typeface="Arial" pitchFamily="34" charset="0"/>
              <a:cs typeface="Arial" pitchFamily="34" charset="0"/>
            </a:endParaRPr>
          </a:p>
          <a:p>
            <a:endParaRPr lang="ko-KR" altLang="en-US" sz="24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텍스트 개체 틀 5">
            <a:extLst>
              <a:ext uri="{FF2B5EF4-FFF2-40B4-BE49-F238E27FC236}">
                <a16:creationId xmlns:a16="http://schemas.microsoft.com/office/drawing/2014/main" id="{02809505-1B69-4FF2-9971-8DAB6DDF266A}"/>
              </a:ext>
            </a:extLst>
          </p:cNvPr>
          <p:cNvSpPr txBox="1">
            <a:spLocks/>
          </p:cNvSpPr>
          <p:nvPr/>
        </p:nvSpPr>
        <p:spPr>
          <a:xfrm>
            <a:off x="472381" y="2463169"/>
            <a:ext cx="5913238" cy="1009016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# gvm-start</a:t>
            </a:r>
          </a:p>
          <a:p>
            <a:r>
              <a:rPr lang="en-US" altLang="ko-KR" sz="1800">
                <a:solidFill>
                  <a:srgbClr val="FF0000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!start </a:t>
            </a:r>
            <a:r>
              <a:rPr lang="ko-KR" altLang="en-US" sz="1800">
                <a:solidFill>
                  <a:srgbClr val="FF0000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과정에서 </a:t>
            </a:r>
            <a:r>
              <a:rPr lang="en-US" altLang="ko-KR" sz="1800">
                <a:solidFill>
                  <a:srgbClr val="FF0000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gvm pid</a:t>
            </a:r>
            <a:r>
              <a:rPr lang="ko-KR" altLang="en-US" sz="1800">
                <a:solidFill>
                  <a:srgbClr val="FF0000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파일을 찾을 수 없다는 </a:t>
            </a:r>
            <a:endParaRPr lang="en-US" altLang="ko-KR" sz="1800">
              <a:solidFill>
                <a:srgbClr val="FF0000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r>
              <a:rPr lang="ko-KR" altLang="en-US" sz="1800">
                <a:solidFill>
                  <a:srgbClr val="FF0000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에러가 나오면 </a:t>
            </a:r>
            <a:r>
              <a:rPr lang="en-US" altLang="ko-KR" sz="1800">
                <a:solidFill>
                  <a:srgbClr val="FF0000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redis-server </a:t>
            </a:r>
            <a:r>
              <a:rPr lang="ko-KR" altLang="en-US" sz="1800">
                <a:solidFill>
                  <a:srgbClr val="FF0000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상태 체크한다</a:t>
            </a:r>
            <a:r>
              <a:rPr lang="en-US" altLang="ko-KR" sz="1800">
                <a:solidFill>
                  <a:srgbClr val="FF0000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.</a:t>
            </a:r>
            <a:endParaRPr lang="en-US" altLang="ko-KR" sz="1800" dirty="0">
              <a:solidFill>
                <a:srgbClr val="FF0000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r>
              <a:rPr lang="en-US" altLang="ko-KR" sz="180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# gvm-stop</a:t>
            </a:r>
            <a:endParaRPr lang="ko-KR" altLang="en-US" sz="1800" dirty="0">
              <a:solidFill>
                <a:schemeClr val="bg1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1CD3E60E-90A7-4790-984F-54E1953145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110" y="6999109"/>
            <a:ext cx="5901778" cy="276416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730DD40-BC2F-4D5E-959C-1F72D58CA7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293" y="3560832"/>
            <a:ext cx="5901778" cy="3383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8211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/>
          </p:cNvSpPr>
          <p:nvPr/>
        </p:nvSpPr>
        <p:spPr>
          <a:xfrm>
            <a:off x="254000" y="686435"/>
            <a:ext cx="6351270" cy="8967470"/>
          </a:xfrm>
          <a:prstGeom prst="rect">
            <a:avLst/>
          </a:prstGeom>
          <a:solidFill>
            <a:schemeClr val="bg1">
              <a:alpha val="80070"/>
            </a:schemeClr>
          </a:solidFill>
          <a:ln w="19050" cap="flat" cmpd="sng">
            <a:solidFill>
              <a:srgbClr val="204E5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>
              <a:latin typeface="DX국민시대" charset="0"/>
              <a:ea typeface="DX국민시대" charset="0"/>
            </a:endParaRPr>
          </a:p>
        </p:txBody>
      </p:sp>
      <p:sp>
        <p:nvSpPr>
          <p:cNvPr id="3" name="Rect 0"/>
          <p:cNvSpPr>
            <a:spLocks/>
          </p:cNvSpPr>
          <p:nvPr/>
        </p:nvSpPr>
        <p:spPr>
          <a:xfrm>
            <a:off x="3314700" y="165100"/>
            <a:ext cx="3162935" cy="508635"/>
          </a:xfrm>
          <a:prstGeom prst="round2SameRect">
            <a:avLst/>
          </a:prstGeom>
          <a:solidFill>
            <a:srgbClr val="204E5F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/>
          </a:p>
        </p:txBody>
      </p:sp>
      <p:sp>
        <p:nvSpPr>
          <p:cNvPr id="14" name="Rect 0"/>
          <p:cNvSpPr txBox="1">
            <a:spLocks/>
          </p:cNvSpPr>
          <p:nvPr/>
        </p:nvSpPr>
        <p:spPr>
          <a:xfrm>
            <a:off x="3417570" y="215900"/>
            <a:ext cx="2957830" cy="40767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>
            <a:lvl1pPr marL="0" indent="0" algn="l" defTabSz="685800" eaLnBrk="1" latinLnBrk="1" hangingPunct="1">
              <a:lnSpc>
                <a:spcPct val="90000"/>
              </a:lnSpc>
              <a:spcBef>
                <a:spcPts val="750"/>
              </a:spcBef>
              <a:buFontTx/>
              <a:buNone/>
              <a:defRPr lang="en-GB" altLang="en-US" sz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eaLnBrk="1" latinLnBrk="1" hangingPunct="1">
              <a:lnSpc>
                <a:spcPct val="90000"/>
              </a:lnSpc>
              <a:spcBef>
                <a:spcPts val="375"/>
              </a:spcBef>
              <a:buFontTx/>
              <a:buNone/>
              <a:defRPr lang="en-GB" altLang="en-US" sz="10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eaLnBrk="1" latinLnBrk="1" hangingPunct="1">
              <a:lnSpc>
                <a:spcPct val="90000"/>
              </a:lnSpc>
              <a:spcBef>
                <a:spcPts val="375"/>
              </a:spcBef>
              <a:buFontTx/>
              <a:buNone/>
              <a:defRPr lang="en-GB" altLang="en-US" sz="9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eaLnBrk="1" latinLnBrk="1" hangingPunct="1">
              <a:lnSpc>
                <a:spcPct val="90000"/>
              </a:lnSpc>
              <a:spcBef>
                <a:spcPts val="375"/>
              </a:spcBef>
              <a:buFontTx/>
              <a:buNone/>
              <a:defRPr lang="en-GB" altLang="en-US" sz="7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eaLnBrk="1" latinLnBrk="1" hangingPunct="1">
              <a:lnSpc>
                <a:spcPct val="90000"/>
              </a:lnSpc>
              <a:spcBef>
                <a:spcPts val="375"/>
              </a:spcBef>
              <a:buFontTx/>
              <a:buNone/>
              <a:defRPr lang="en-GB" altLang="en-US" sz="7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eaLnBrk="1" latinLnBrk="1" hangingPunct="1">
              <a:lnSpc>
                <a:spcPct val="90000"/>
              </a:lnSpc>
              <a:spcBef>
                <a:spcPts val="375"/>
              </a:spcBef>
              <a:buFontTx/>
              <a:buNone/>
              <a:defRPr lang="en-GB" altLang="en-US" sz="7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eaLnBrk="1" latinLnBrk="1" hangingPunct="1">
              <a:lnSpc>
                <a:spcPct val="90000"/>
              </a:lnSpc>
              <a:spcBef>
                <a:spcPts val="375"/>
              </a:spcBef>
              <a:buFontTx/>
              <a:buNone/>
              <a:defRPr lang="en-GB" altLang="en-US" sz="7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eaLnBrk="1" latinLnBrk="1" hangingPunct="1">
              <a:lnSpc>
                <a:spcPct val="90000"/>
              </a:lnSpc>
              <a:spcBef>
                <a:spcPts val="375"/>
              </a:spcBef>
              <a:buFontTx/>
              <a:buNone/>
              <a:defRPr lang="en-GB" altLang="en-US" sz="7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eaLnBrk="1" latinLnBrk="1" hangingPunct="1">
              <a:lnSpc>
                <a:spcPct val="90000"/>
              </a:lnSpc>
              <a:spcBef>
                <a:spcPts val="375"/>
              </a:spcBef>
              <a:buFontTx/>
              <a:buNone/>
              <a:defRPr lang="en-GB" altLang="en-US" sz="7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508000">
              <a:buFontTx/>
              <a:buNone/>
            </a:pPr>
            <a:r>
              <a:rPr lang="ko-KR" altLang="en-US" sz="2000">
                <a:solidFill>
                  <a:schemeClr val="bg1"/>
                </a:solidFill>
                <a:latin typeface="DX국민시대" charset="0"/>
                <a:ea typeface="DX국민시대" charset="0"/>
              </a:rPr>
              <a:t>ModSecurity</a:t>
            </a: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13500" y="1952078"/>
            <a:ext cx="6076950" cy="2201545"/>
          </a:xfrm>
          <a:prstGeom prst="rect">
            <a:avLst/>
          </a:prstGeom>
          <a:noFill/>
        </p:spPr>
      </p:pic>
      <p:sp>
        <p:nvSpPr>
          <p:cNvPr id="17" name="Rect 0"/>
          <p:cNvSpPr>
            <a:spLocks/>
          </p:cNvSpPr>
          <p:nvPr/>
        </p:nvSpPr>
        <p:spPr>
          <a:xfrm>
            <a:off x="414135" y="3486238"/>
            <a:ext cx="2878455" cy="542925"/>
          </a:xfrm>
          <a:prstGeom prst="rect">
            <a:avLst/>
          </a:prstGeom>
          <a:noFill/>
          <a:ln w="57150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9" name="도형 18"/>
          <p:cNvSpPr>
            <a:spLocks/>
          </p:cNvSpPr>
          <p:nvPr/>
        </p:nvSpPr>
        <p:spPr>
          <a:xfrm>
            <a:off x="405130" y="1151026"/>
            <a:ext cx="5974080" cy="629920"/>
          </a:xfrm>
          <a:prstGeom prst="rect">
            <a:avLst/>
          </a:prstGeom>
          <a:solidFill>
            <a:schemeClr val="tx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l" defTabSz="508000" hangingPunct="1">
              <a:buFontTx/>
              <a:buNone/>
            </a:pPr>
            <a:r>
              <a:rPr lang="ko-KR" sz="1800" dirty="0">
                <a:latin typeface="나눔스퀘어_ac Bold" charset="0"/>
                <a:ea typeface="나눔스퀘어_ac Bold" charset="0"/>
              </a:rPr>
              <a:t>[</a:t>
            </a:r>
            <a:r>
              <a:rPr lang="ko-KR" sz="1800" dirty="0" err="1">
                <a:latin typeface="나눔스퀘어_ac Bold" charset="0"/>
                <a:ea typeface="나눔스퀘어_ac Bold" charset="0"/>
              </a:rPr>
              <a:t>line</a:t>
            </a:r>
            <a:r>
              <a:rPr lang="ko-KR" sz="1800" dirty="0">
                <a:latin typeface="나눔스퀘어_ac Bold" charset="0"/>
                <a:ea typeface="나눔스퀘어_ac Bold" charset="0"/>
              </a:rPr>
              <a:t> 96-97] 주석 처리 </a:t>
            </a:r>
            <a:endParaRPr lang="en-US" altLang="ko-KR" sz="1800" dirty="0">
              <a:latin typeface="나눔스퀘어_ac Bold" charset="0"/>
              <a:ea typeface="나눔스퀘어_ac Bold" charset="0"/>
            </a:endParaRPr>
          </a:p>
          <a:p>
            <a:pPr marL="0" indent="0" algn="l" defTabSz="508000" hangingPunct="1">
              <a:buFontTx/>
              <a:buNone/>
            </a:pPr>
            <a:r>
              <a:rPr lang="en-US" altLang="ko-KR" dirty="0">
                <a:latin typeface="나눔스퀘어_ac Bold" charset="0"/>
                <a:ea typeface="나눔스퀘어_ac Bold" charset="0"/>
              </a:rPr>
              <a:t>// </a:t>
            </a:r>
            <a:r>
              <a:rPr lang="ko-KR" altLang="en-US" dirty="0">
                <a:latin typeface="나눔스퀘어_ac Bold" charset="0"/>
                <a:ea typeface="나눔스퀘어_ac Bold" charset="0"/>
              </a:rPr>
              <a:t>정책이 매칭되는 경우 행동 정의</a:t>
            </a:r>
            <a:endParaRPr lang="ko-KR" altLang="en-US" sz="1800" dirty="0">
              <a:latin typeface="나눔스퀘어_ac Bold" charset="0"/>
              <a:ea typeface="나눔스퀘어_ac Bold" charset="0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05130" y="5523230"/>
            <a:ext cx="6193155" cy="2899410"/>
          </a:xfrm>
          <a:prstGeom prst="rect">
            <a:avLst/>
          </a:prstGeom>
          <a:noFill/>
        </p:spPr>
      </p:pic>
      <p:sp>
        <p:nvSpPr>
          <p:cNvPr id="21" name="도형 20"/>
          <p:cNvSpPr>
            <a:spLocks/>
          </p:cNvSpPr>
          <p:nvPr/>
        </p:nvSpPr>
        <p:spPr>
          <a:xfrm>
            <a:off x="441960" y="4972789"/>
            <a:ext cx="5974080" cy="401955"/>
          </a:xfrm>
          <a:prstGeom prst="rect">
            <a:avLst/>
          </a:prstGeom>
          <a:solidFill>
            <a:schemeClr val="tx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l" defTabSz="508000" hangingPunct="1">
              <a:buFontTx/>
              <a:buNone/>
            </a:pPr>
            <a:r>
              <a:rPr lang="ko-KR" sz="1800">
                <a:latin typeface="나눔스퀘어_ac Bold" charset="0"/>
                <a:ea typeface="나눔스퀘어_ac Bold" charset="0"/>
              </a:rPr>
              <a:t>[line 116-117] 주석 제거 </a:t>
            </a:r>
            <a:endParaRPr lang="ko-KR" altLang="en-US" sz="1800">
              <a:latin typeface="나눔스퀘어_ac Bold" charset="0"/>
              <a:ea typeface="나눔스퀘어_ac Bold" charset="0"/>
            </a:endParaRPr>
          </a:p>
        </p:txBody>
      </p:sp>
      <p:sp>
        <p:nvSpPr>
          <p:cNvPr id="22" name="도형 21"/>
          <p:cNvSpPr>
            <a:spLocks/>
          </p:cNvSpPr>
          <p:nvPr/>
        </p:nvSpPr>
        <p:spPr>
          <a:xfrm>
            <a:off x="389255" y="7327900"/>
            <a:ext cx="3372485" cy="541020"/>
          </a:xfrm>
          <a:prstGeom prst="rect">
            <a:avLst/>
          </a:prstGeom>
          <a:noFill/>
          <a:ln w="57150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F221A1-287D-4574-88F0-4B1757AE783B}"/>
              </a:ext>
            </a:extLst>
          </p:cNvPr>
          <p:cNvSpPr/>
          <p:nvPr/>
        </p:nvSpPr>
        <p:spPr>
          <a:xfrm>
            <a:off x="190503" y="695308"/>
            <a:ext cx="6349993" cy="9210691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100" b="1" dirty="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65500" y="172711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제목 3">
            <a:extLst>
              <a:ext uri="{FF2B5EF4-FFF2-40B4-BE49-F238E27FC236}">
                <a16:creationId xmlns:a16="http://schemas.microsoft.com/office/drawing/2014/main" id="{B3443ADE-1D9D-4A28-A056-276AC21D4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927100"/>
            <a:ext cx="5913238" cy="698500"/>
          </a:xfrm>
        </p:spPr>
        <p:txBody>
          <a:bodyPr anchor="ctr">
            <a:normAutofit/>
          </a:bodyPr>
          <a:lstStyle/>
          <a:p>
            <a:pPr algn="ctr"/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2. </a:t>
            </a:r>
            <a:r>
              <a:rPr lang="en-US" altLang="ko-KR" sz="2800" dirty="0" err="1">
                <a:latin typeface="DX국민시대" panose="02020600000000000000" pitchFamily="18" charset="-127"/>
                <a:ea typeface="DX국민시대" panose="02020600000000000000" pitchFamily="18" charset="-127"/>
              </a:rPr>
              <a:t>Openvas</a:t>
            </a:r>
            <a:r>
              <a:rPr lang="ko-KR" altLang="en-US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활용 취약점 진단</a:t>
            </a:r>
            <a:r>
              <a:rPr lang="ko-KR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 </a:t>
            </a:r>
            <a:endParaRPr lang="ko-KR" altLang="en-US" sz="2800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1A3BA57-7F0B-48CE-857F-14A3DDDC6B25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EF13410C-B042-4AB2-B474-4647A515B677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000" dirty="0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Ubuntu</a:t>
            </a:r>
            <a:r>
              <a:rPr lang="ko-KR" altLang="en-US" sz="2000" dirty="0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18.04</a:t>
            </a:r>
            <a:r>
              <a:rPr lang="ko-KR" altLang="en-US" sz="2000" dirty="0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 게시판 구축</a:t>
            </a:r>
          </a:p>
        </p:txBody>
      </p:sp>
      <p:sp>
        <p:nvSpPr>
          <p:cNvPr id="9" name="텍스트 개체 틀 5">
            <a:extLst>
              <a:ext uri="{FF2B5EF4-FFF2-40B4-BE49-F238E27FC236}">
                <a16:creationId xmlns:a16="http://schemas.microsoft.com/office/drawing/2014/main" id="{C5968750-2E37-4B97-8062-6644A1209D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63192" y="1716397"/>
            <a:ext cx="6131615" cy="734699"/>
          </a:xfrm>
        </p:spPr>
        <p:txBody>
          <a:bodyPr>
            <a:noAutofit/>
          </a:bodyPr>
          <a:lstStyle/>
          <a:p>
            <a:pPr marL="457200" indent="-457200">
              <a:buAutoNum type="arabicParenR"/>
            </a:pPr>
            <a:r>
              <a:rPr lang="en-US" altLang="ko-KR" sz="2400" b="1" dirty="0">
                <a:latin typeface="Arial" pitchFamily="34" charset="0"/>
                <a:cs typeface="Arial" pitchFamily="34" charset="0"/>
              </a:rPr>
              <a:t>https://127.0.0.1:9392 </a:t>
            </a:r>
            <a:r>
              <a:rPr lang="ko-KR" altLang="en-US" sz="2400" b="1" dirty="0">
                <a:latin typeface="Arial" pitchFamily="34" charset="0"/>
                <a:cs typeface="Arial" pitchFamily="34" charset="0"/>
              </a:rPr>
              <a:t>로</a:t>
            </a:r>
            <a:r>
              <a:rPr lang="en-US" altLang="ko-KR" sz="2400" b="1" dirty="0">
                <a:latin typeface="Arial" pitchFamily="34" charset="0"/>
                <a:cs typeface="Arial" pitchFamily="34" charset="0"/>
              </a:rPr>
              <a:t> </a:t>
            </a:r>
            <a:r>
              <a:rPr lang="ko-KR" altLang="en-US" sz="2400" b="1" dirty="0">
                <a:latin typeface="Arial" pitchFamily="34" charset="0"/>
                <a:cs typeface="Arial" pitchFamily="34" charset="0"/>
              </a:rPr>
              <a:t>접속한다</a:t>
            </a:r>
            <a:r>
              <a:rPr lang="en-US" altLang="ko-KR" sz="2400" b="1" dirty="0">
                <a:latin typeface="Arial" pitchFamily="34" charset="0"/>
                <a:cs typeface="Arial" pitchFamily="34" charset="0"/>
              </a:rPr>
              <a:t>. </a:t>
            </a:r>
            <a:r>
              <a:rPr lang="ko-KR" altLang="en-US" sz="2400" b="1" dirty="0">
                <a:latin typeface="Arial" pitchFamily="34" charset="0"/>
                <a:cs typeface="Arial" pitchFamily="34" charset="0"/>
              </a:rPr>
              <a:t>하단은 접속 과정이다</a:t>
            </a:r>
            <a:r>
              <a:rPr lang="en-US" altLang="ko-KR" sz="2400" b="1" dirty="0">
                <a:latin typeface="Arial" pitchFamily="34" charset="0"/>
                <a:cs typeface="Arial" pitchFamily="34" charset="0"/>
              </a:rPr>
              <a:t>. (admin,</a:t>
            </a:r>
            <a:r>
              <a:rPr lang="ko-KR" altLang="en-US" sz="2400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2400" b="1" dirty="0">
                <a:latin typeface="Arial" pitchFamily="34" charset="0"/>
                <a:cs typeface="Arial" pitchFamily="34" charset="0"/>
              </a:rPr>
              <a:t>admin</a:t>
            </a:r>
            <a:r>
              <a:rPr lang="ko-KR" altLang="en-US" sz="2400" b="1" dirty="0">
                <a:latin typeface="Arial" pitchFamily="34" charset="0"/>
                <a:cs typeface="Arial" pitchFamily="34" charset="0"/>
              </a:rPr>
              <a:t>으로 접속</a:t>
            </a:r>
            <a:r>
              <a:rPr lang="en-US" altLang="ko-KR" sz="2400" b="1" dirty="0">
                <a:latin typeface="Arial" pitchFamily="34" charset="0"/>
                <a:cs typeface="Arial" pitchFamily="34" charset="0"/>
              </a:rPr>
              <a:t>)</a:t>
            </a:r>
          </a:p>
          <a:p>
            <a:endParaRPr lang="en-US" altLang="ko-KR" sz="2400" b="1" dirty="0">
              <a:latin typeface="Arial" pitchFamily="34" charset="0"/>
              <a:cs typeface="Arial" pitchFamily="34" charset="0"/>
            </a:endParaRPr>
          </a:p>
          <a:p>
            <a:endParaRPr lang="ko-KR" altLang="en-US" sz="2400" b="1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76E72C8-39B8-4B82-A801-5C063FF8CA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19" y="2819400"/>
            <a:ext cx="5612159" cy="320587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549A2324-8CD3-40FC-BBD1-93F27E6C19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19" y="6025277"/>
            <a:ext cx="5612159" cy="3372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739959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F221A1-287D-4574-88F0-4B1757AE783B}"/>
              </a:ext>
            </a:extLst>
          </p:cNvPr>
          <p:cNvSpPr/>
          <p:nvPr/>
        </p:nvSpPr>
        <p:spPr>
          <a:xfrm>
            <a:off x="190503" y="695308"/>
            <a:ext cx="6349993" cy="9210691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100" b="1" dirty="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65500" y="172711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제목 3">
            <a:extLst>
              <a:ext uri="{FF2B5EF4-FFF2-40B4-BE49-F238E27FC236}">
                <a16:creationId xmlns:a16="http://schemas.microsoft.com/office/drawing/2014/main" id="{B3443ADE-1D9D-4A28-A056-276AC21D4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927100"/>
            <a:ext cx="5913238" cy="698500"/>
          </a:xfrm>
        </p:spPr>
        <p:txBody>
          <a:bodyPr anchor="ctr">
            <a:normAutofit/>
          </a:bodyPr>
          <a:lstStyle/>
          <a:p>
            <a:pPr algn="ctr"/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2. </a:t>
            </a:r>
            <a:r>
              <a:rPr lang="en-US" altLang="ko-KR" sz="2800" dirty="0" err="1">
                <a:latin typeface="DX국민시대" panose="02020600000000000000" pitchFamily="18" charset="-127"/>
                <a:ea typeface="DX국민시대" panose="02020600000000000000" pitchFamily="18" charset="-127"/>
              </a:rPr>
              <a:t>Openvas</a:t>
            </a:r>
            <a:r>
              <a:rPr lang="ko-KR" altLang="en-US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활용 취약점 진단</a:t>
            </a:r>
            <a:r>
              <a:rPr lang="ko-KR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 </a:t>
            </a:r>
            <a:endParaRPr lang="ko-KR" altLang="en-US" sz="2800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1A3BA57-7F0B-48CE-857F-14A3DDDC6B25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EF13410C-B042-4AB2-B474-4647A515B677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000" dirty="0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Ubuntu</a:t>
            </a:r>
            <a:r>
              <a:rPr lang="ko-KR" altLang="en-US" sz="2000" dirty="0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18.04</a:t>
            </a:r>
            <a:r>
              <a:rPr lang="ko-KR" altLang="en-US" sz="2000" dirty="0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 게시판 구축</a:t>
            </a:r>
          </a:p>
        </p:txBody>
      </p:sp>
      <p:sp>
        <p:nvSpPr>
          <p:cNvPr id="9" name="텍스트 개체 틀 5">
            <a:extLst>
              <a:ext uri="{FF2B5EF4-FFF2-40B4-BE49-F238E27FC236}">
                <a16:creationId xmlns:a16="http://schemas.microsoft.com/office/drawing/2014/main" id="{C5968750-2E37-4B97-8062-6644A1209D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63192" y="1716397"/>
            <a:ext cx="6131615" cy="734699"/>
          </a:xfrm>
        </p:spPr>
        <p:txBody>
          <a:bodyPr>
            <a:noAutofit/>
          </a:bodyPr>
          <a:lstStyle/>
          <a:p>
            <a:r>
              <a:rPr lang="en-US" altLang="ko-KR" sz="2400" b="1" dirty="0">
                <a:latin typeface="Arial" pitchFamily="34" charset="0"/>
                <a:cs typeface="Arial" pitchFamily="34" charset="0"/>
              </a:rPr>
              <a:t>2) </a:t>
            </a:r>
            <a:r>
              <a:rPr lang="ko-KR" altLang="en-US" sz="2400" b="1" dirty="0">
                <a:latin typeface="Arial" pitchFamily="34" charset="0"/>
                <a:cs typeface="Arial" pitchFamily="34" charset="0"/>
              </a:rPr>
              <a:t>상단메뉴에 </a:t>
            </a:r>
            <a:r>
              <a:rPr lang="en-US" altLang="ko-KR" sz="2400" b="1" dirty="0">
                <a:latin typeface="Arial" pitchFamily="34" charset="0"/>
                <a:cs typeface="Arial" pitchFamily="34" charset="0"/>
              </a:rPr>
              <a:t>configuration</a:t>
            </a:r>
            <a:r>
              <a:rPr lang="ko-KR" altLang="en-US" sz="2400" b="1" dirty="0">
                <a:latin typeface="Arial" pitchFamily="34" charset="0"/>
                <a:cs typeface="Arial" pitchFamily="34" charset="0"/>
              </a:rPr>
              <a:t>에서 </a:t>
            </a:r>
            <a:r>
              <a:rPr lang="en-US" altLang="ko-KR" sz="2400" b="1" dirty="0">
                <a:latin typeface="Arial" pitchFamily="34" charset="0"/>
                <a:cs typeface="Arial" pitchFamily="34" charset="0"/>
              </a:rPr>
              <a:t>targets</a:t>
            </a:r>
            <a:r>
              <a:rPr lang="ko-KR" altLang="en-US" sz="2400" b="1" dirty="0">
                <a:latin typeface="Arial" pitchFamily="34" charset="0"/>
                <a:cs typeface="Arial" pitchFamily="34" charset="0"/>
              </a:rPr>
              <a:t>클릭하여 타겟을 지정해준다</a:t>
            </a:r>
            <a:r>
              <a:rPr lang="en-US" altLang="ko-KR" sz="2400" b="1" dirty="0">
                <a:latin typeface="Arial" pitchFamily="34" charset="0"/>
                <a:cs typeface="Arial" pitchFamily="34" charset="0"/>
              </a:rPr>
              <a:t>. </a:t>
            </a:r>
          </a:p>
          <a:p>
            <a:endParaRPr lang="en-US" altLang="ko-KR" sz="2400" b="1" dirty="0">
              <a:latin typeface="Arial" pitchFamily="34" charset="0"/>
              <a:cs typeface="Arial" pitchFamily="34" charset="0"/>
            </a:endParaRPr>
          </a:p>
          <a:p>
            <a:endParaRPr lang="ko-KR" altLang="en-US" sz="2400" b="1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38377D8-5D70-4A2A-8AE1-D2587A50C3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691" y="2634615"/>
            <a:ext cx="5643909" cy="277558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F9C5B41-035D-4C7E-AEE7-3E82FE19E6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692" y="5424797"/>
            <a:ext cx="5947467" cy="4481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299755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F221A1-287D-4574-88F0-4B1757AE783B}"/>
              </a:ext>
            </a:extLst>
          </p:cNvPr>
          <p:cNvSpPr/>
          <p:nvPr/>
        </p:nvSpPr>
        <p:spPr>
          <a:xfrm>
            <a:off x="190503" y="695308"/>
            <a:ext cx="6349993" cy="9210691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100" b="1" dirty="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65500" y="172711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제목 3">
            <a:extLst>
              <a:ext uri="{FF2B5EF4-FFF2-40B4-BE49-F238E27FC236}">
                <a16:creationId xmlns:a16="http://schemas.microsoft.com/office/drawing/2014/main" id="{B3443ADE-1D9D-4A28-A056-276AC21D4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927100"/>
            <a:ext cx="5913238" cy="698500"/>
          </a:xfrm>
        </p:spPr>
        <p:txBody>
          <a:bodyPr anchor="ctr">
            <a:normAutofit/>
          </a:bodyPr>
          <a:lstStyle/>
          <a:p>
            <a:pPr algn="ctr"/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2. </a:t>
            </a:r>
            <a:r>
              <a:rPr lang="en-US" altLang="ko-KR" sz="2800" dirty="0" err="1">
                <a:latin typeface="DX국민시대" panose="02020600000000000000" pitchFamily="18" charset="-127"/>
                <a:ea typeface="DX국민시대" panose="02020600000000000000" pitchFamily="18" charset="-127"/>
              </a:rPr>
              <a:t>Openvas</a:t>
            </a:r>
            <a:r>
              <a:rPr lang="ko-KR" altLang="en-US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활용 취약점 진단</a:t>
            </a:r>
            <a:r>
              <a:rPr lang="ko-KR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 </a:t>
            </a:r>
            <a:endParaRPr lang="ko-KR" altLang="en-US" sz="2800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1A3BA57-7F0B-48CE-857F-14A3DDDC6B25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EF13410C-B042-4AB2-B474-4647A515B677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000" dirty="0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Ubuntu</a:t>
            </a:r>
            <a:r>
              <a:rPr lang="ko-KR" altLang="en-US" sz="2000" dirty="0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18.04</a:t>
            </a:r>
            <a:r>
              <a:rPr lang="ko-KR" altLang="en-US" sz="2000" dirty="0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 게시판 구축</a:t>
            </a:r>
          </a:p>
        </p:txBody>
      </p:sp>
      <p:sp>
        <p:nvSpPr>
          <p:cNvPr id="9" name="텍스트 개체 틀 5">
            <a:extLst>
              <a:ext uri="{FF2B5EF4-FFF2-40B4-BE49-F238E27FC236}">
                <a16:creationId xmlns:a16="http://schemas.microsoft.com/office/drawing/2014/main" id="{C5968750-2E37-4B97-8062-6644A1209D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63192" y="1716397"/>
            <a:ext cx="6131615" cy="734699"/>
          </a:xfrm>
        </p:spPr>
        <p:txBody>
          <a:bodyPr>
            <a:noAutofit/>
          </a:bodyPr>
          <a:lstStyle/>
          <a:p>
            <a:r>
              <a:rPr lang="en-US" altLang="ko-KR" sz="2400" b="1" dirty="0">
                <a:latin typeface="Arial" pitchFamily="34" charset="0"/>
                <a:cs typeface="Arial" pitchFamily="34" charset="0"/>
              </a:rPr>
              <a:t>3) </a:t>
            </a:r>
            <a:r>
              <a:rPr lang="ko-KR" altLang="en-US" sz="2400" b="1" dirty="0">
                <a:latin typeface="Arial" pitchFamily="34" charset="0"/>
                <a:cs typeface="Arial" pitchFamily="34" charset="0"/>
              </a:rPr>
              <a:t>상단메뉴에 </a:t>
            </a:r>
            <a:r>
              <a:rPr lang="en-US" altLang="ko-KR" sz="2400" b="1" dirty="0">
                <a:latin typeface="Arial" pitchFamily="34" charset="0"/>
                <a:cs typeface="Arial" pitchFamily="34" charset="0"/>
              </a:rPr>
              <a:t>Scans</a:t>
            </a:r>
            <a:r>
              <a:rPr lang="ko-KR" altLang="en-US" sz="2400" b="1" dirty="0">
                <a:latin typeface="Arial" pitchFamily="34" charset="0"/>
                <a:cs typeface="Arial" pitchFamily="34" charset="0"/>
              </a:rPr>
              <a:t>에서 </a:t>
            </a:r>
            <a:r>
              <a:rPr lang="en-US" altLang="ko-KR" sz="2400" b="1" dirty="0">
                <a:latin typeface="Arial" pitchFamily="34" charset="0"/>
                <a:cs typeface="Arial" pitchFamily="34" charset="0"/>
              </a:rPr>
              <a:t>Tasks</a:t>
            </a:r>
            <a:r>
              <a:rPr lang="ko-KR" altLang="en-US" sz="2400" b="1" dirty="0">
                <a:latin typeface="Arial" pitchFamily="34" charset="0"/>
                <a:cs typeface="Arial" pitchFamily="34" charset="0"/>
              </a:rPr>
              <a:t>를 클릭하여 대상 시스템을 스캔 하여 준다</a:t>
            </a:r>
            <a:r>
              <a:rPr lang="en-US" altLang="ko-KR" sz="2400" b="1" dirty="0">
                <a:latin typeface="Arial" pitchFamily="34" charset="0"/>
                <a:cs typeface="Arial" pitchFamily="34" charset="0"/>
              </a:rPr>
              <a:t>. </a:t>
            </a:r>
          </a:p>
          <a:p>
            <a:endParaRPr lang="en-US" altLang="ko-KR" sz="2400" b="1" dirty="0">
              <a:latin typeface="Arial" pitchFamily="34" charset="0"/>
              <a:cs typeface="Arial" pitchFamily="34" charset="0"/>
            </a:endParaRPr>
          </a:p>
          <a:p>
            <a:endParaRPr lang="ko-KR" altLang="en-US" sz="2400" b="1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55A9BB9-8BB5-4DBD-A863-AEEEB0A230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7" y="2753378"/>
            <a:ext cx="5664194" cy="322832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9134C46-D701-4F1E-AC63-C5DB31E420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681" y="6093478"/>
            <a:ext cx="5712520" cy="3418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997327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F221A1-287D-4574-88F0-4B1757AE783B}"/>
              </a:ext>
            </a:extLst>
          </p:cNvPr>
          <p:cNvSpPr/>
          <p:nvPr/>
        </p:nvSpPr>
        <p:spPr>
          <a:xfrm>
            <a:off x="190503" y="695308"/>
            <a:ext cx="6349993" cy="9210691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100" b="1" dirty="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65500" y="172711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제목 3">
            <a:extLst>
              <a:ext uri="{FF2B5EF4-FFF2-40B4-BE49-F238E27FC236}">
                <a16:creationId xmlns:a16="http://schemas.microsoft.com/office/drawing/2014/main" id="{B3443ADE-1D9D-4A28-A056-276AC21D4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927100"/>
            <a:ext cx="5913238" cy="698500"/>
          </a:xfrm>
        </p:spPr>
        <p:txBody>
          <a:bodyPr anchor="ctr">
            <a:normAutofit/>
          </a:bodyPr>
          <a:lstStyle/>
          <a:p>
            <a:pPr algn="ctr"/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2. </a:t>
            </a:r>
            <a:r>
              <a:rPr lang="en-US" altLang="ko-KR" sz="2800" dirty="0" err="1">
                <a:latin typeface="DX국민시대" panose="02020600000000000000" pitchFamily="18" charset="-127"/>
                <a:ea typeface="DX국민시대" panose="02020600000000000000" pitchFamily="18" charset="-127"/>
              </a:rPr>
              <a:t>Openvas</a:t>
            </a:r>
            <a:r>
              <a:rPr lang="ko-KR" altLang="en-US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활용 취약점 진단</a:t>
            </a:r>
            <a:r>
              <a:rPr lang="ko-KR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 </a:t>
            </a:r>
            <a:endParaRPr lang="ko-KR" altLang="en-US" sz="2800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1A3BA57-7F0B-48CE-857F-14A3DDDC6B25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EF13410C-B042-4AB2-B474-4647A515B677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000" dirty="0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Ubuntu</a:t>
            </a:r>
            <a:r>
              <a:rPr lang="ko-KR" altLang="en-US" sz="2000" dirty="0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18.04</a:t>
            </a:r>
            <a:r>
              <a:rPr lang="ko-KR" altLang="en-US" sz="2000" dirty="0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 게시판 구축</a:t>
            </a:r>
          </a:p>
        </p:txBody>
      </p:sp>
      <p:sp>
        <p:nvSpPr>
          <p:cNvPr id="9" name="텍스트 개체 틀 5">
            <a:extLst>
              <a:ext uri="{FF2B5EF4-FFF2-40B4-BE49-F238E27FC236}">
                <a16:creationId xmlns:a16="http://schemas.microsoft.com/office/drawing/2014/main" id="{C5968750-2E37-4B97-8062-6644A1209D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63192" y="1716397"/>
            <a:ext cx="6131615" cy="734699"/>
          </a:xfrm>
        </p:spPr>
        <p:txBody>
          <a:bodyPr>
            <a:noAutofit/>
          </a:bodyPr>
          <a:lstStyle/>
          <a:p>
            <a:r>
              <a:rPr lang="en-US" altLang="ko-KR" sz="2400" b="1" dirty="0">
                <a:latin typeface="Arial" pitchFamily="34" charset="0"/>
                <a:cs typeface="Arial" pitchFamily="34" charset="0"/>
              </a:rPr>
              <a:t>4) </a:t>
            </a:r>
            <a:r>
              <a:rPr lang="ko-KR" altLang="en-US" sz="2400" b="1" dirty="0">
                <a:latin typeface="Arial" pitchFamily="34" charset="0"/>
                <a:cs typeface="Arial" pitchFamily="34" charset="0"/>
              </a:rPr>
              <a:t>스캔 결과 확인</a:t>
            </a:r>
            <a:endParaRPr lang="en-US" altLang="ko-KR" sz="2400" b="1" dirty="0">
              <a:latin typeface="Arial" pitchFamily="34" charset="0"/>
              <a:cs typeface="Arial" pitchFamily="34" charset="0"/>
            </a:endParaRPr>
          </a:p>
          <a:p>
            <a:endParaRPr lang="en-US" altLang="ko-KR" sz="2400" b="1" dirty="0">
              <a:latin typeface="Arial" pitchFamily="34" charset="0"/>
              <a:cs typeface="Arial" pitchFamily="34" charset="0"/>
            </a:endParaRPr>
          </a:p>
          <a:p>
            <a:endParaRPr lang="ko-KR" altLang="en-US" sz="2400" b="1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B166CEC-0874-4489-AA13-E2A7D69126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384" y="2208540"/>
            <a:ext cx="5647775" cy="324519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F58C3EC-802A-4199-B8F2-0F7B03741D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384" y="5468328"/>
            <a:ext cx="5647775" cy="410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4122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/>
          </p:cNvSpPr>
          <p:nvPr/>
        </p:nvSpPr>
        <p:spPr>
          <a:xfrm>
            <a:off x="254000" y="673100"/>
            <a:ext cx="6351270" cy="8967470"/>
          </a:xfrm>
          <a:prstGeom prst="rect">
            <a:avLst/>
          </a:prstGeom>
          <a:solidFill>
            <a:schemeClr val="bg1">
              <a:alpha val="80070"/>
            </a:schemeClr>
          </a:solidFill>
          <a:ln w="19050" cap="flat" cmpd="sng">
            <a:solidFill>
              <a:srgbClr val="204E5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>
              <a:latin typeface="DX국민시대" charset="0"/>
              <a:ea typeface="DX국민시대" charset="0"/>
            </a:endParaRPr>
          </a:p>
        </p:txBody>
      </p:sp>
      <p:sp>
        <p:nvSpPr>
          <p:cNvPr id="3" name="Rect 0"/>
          <p:cNvSpPr>
            <a:spLocks/>
          </p:cNvSpPr>
          <p:nvPr/>
        </p:nvSpPr>
        <p:spPr>
          <a:xfrm>
            <a:off x="3314700" y="165100"/>
            <a:ext cx="3162935" cy="508635"/>
          </a:xfrm>
          <a:prstGeom prst="round2SameRect">
            <a:avLst/>
          </a:prstGeom>
          <a:solidFill>
            <a:srgbClr val="204E5F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/>
          </a:p>
        </p:txBody>
      </p:sp>
      <p:sp>
        <p:nvSpPr>
          <p:cNvPr id="14" name="Rect 0"/>
          <p:cNvSpPr txBox="1">
            <a:spLocks/>
          </p:cNvSpPr>
          <p:nvPr/>
        </p:nvSpPr>
        <p:spPr>
          <a:xfrm>
            <a:off x="3417570" y="215900"/>
            <a:ext cx="2957830" cy="40767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>
            <a:lvl1pPr marL="0" indent="0" algn="l" defTabSz="685800" eaLnBrk="1" latinLnBrk="1" hangingPunct="1">
              <a:lnSpc>
                <a:spcPct val="90000"/>
              </a:lnSpc>
              <a:spcBef>
                <a:spcPts val="750"/>
              </a:spcBef>
              <a:buFontTx/>
              <a:buNone/>
              <a:defRPr lang="en-GB" altLang="en-US" sz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eaLnBrk="1" latinLnBrk="1" hangingPunct="1">
              <a:lnSpc>
                <a:spcPct val="90000"/>
              </a:lnSpc>
              <a:spcBef>
                <a:spcPts val="375"/>
              </a:spcBef>
              <a:buFontTx/>
              <a:buNone/>
              <a:defRPr lang="en-GB" altLang="en-US" sz="10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eaLnBrk="1" latinLnBrk="1" hangingPunct="1">
              <a:lnSpc>
                <a:spcPct val="90000"/>
              </a:lnSpc>
              <a:spcBef>
                <a:spcPts val="375"/>
              </a:spcBef>
              <a:buFontTx/>
              <a:buNone/>
              <a:defRPr lang="en-GB" altLang="en-US" sz="9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eaLnBrk="1" latinLnBrk="1" hangingPunct="1">
              <a:lnSpc>
                <a:spcPct val="90000"/>
              </a:lnSpc>
              <a:spcBef>
                <a:spcPts val="375"/>
              </a:spcBef>
              <a:buFontTx/>
              <a:buNone/>
              <a:defRPr lang="en-GB" altLang="en-US" sz="7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eaLnBrk="1" latinLnBrk="1" hangingPunct="1">
              <a:lnSpc>
                <a:spcPct val="90000"/>
              </a:lnSpc>
              <a:spcBef>
                <a:spcPts val="375"/>
              </a:spcBef>
              <a:buFontTx/>
              <a:buNone/>
              <a:defRPr lang="en-GB" altLang="en-US" sz="7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eaLnBrk="1" latinLnBrk="1" hangingPunct="1">
              <a:lnSpc>
                <a:spcPct val="90000"/>
              </a:lnSpc>
              <a:spcBef>
                <a:spcPts val="375"/>
              </a:spcBef>
              <a:buFontTx/>
              <a:buNone/>
              <a:defRPr lang="en-GB" altLang="en-US" sz="7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eaLnBrk="1" latinLnBrk="1" hangingPunct="1">
              <a:lnSpc>
                <a:spcPct val="90000"/>
              </a:lnSpc>
              <a:spcBef>
                <a:spcPts val="375"/>
              </a:spcBef>
              <a:buFontTx/>
              <a:buNone/>
              <a:defRPr lang="en-GB" altLang="en-US" sz="7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eaLnBrk="1" latinLnBrk="1" hangingPunct="1">
              <a:lnSpc>
                <a:spcPct val="90000"/>
              </a:lnSpc>
              <a:spcBef>
                <a:spcPts val="375"/>
              </a:spcBef>
              <a:buFontTx/>
              <a:buNone/>
              <a:defRPr lang="en-GB" altLang="en-US" sz="7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eaLnBrk="1" latinLnBrk="1" hangingPunct="1">
              <a:lnSpc>
                <a:spcPct val="90000"/>
              </a:lnSpc>
              <a:spcBef>
                <a:spcPts val="375"/>
              </a:spcBef>
              <a:buFontTx/>
              <a:buNone/>
              <a:defRPr lang="en-GB" altLang="en-US" sz="7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508000">
              <a:buFontTx/>
              <a:buNone/>
            </a:pPr>
            <a:r>
              <a:rPr lang="ko-KR" altLang="en-US" sz="2000">
                <a:solidFill>
                  <a:schemeClr val="bg1"/>
                </a:solidFill>
                <a:latin typeface="DX국민시대" charset="0"/>
                <a:ea typeface="DX국민시대" charset="0"/>
              </a:rPr>
              <a:t>ModSecurity</a:t>
            </a: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75920" y="4771390"/>
            <a:ext cx="6191885" cy="2390140"/>
          </a:xfrm>
          <a:prstGeom prst="rect">
            <a:avLst/>
          </a:prstGeom>
          <a:noFill/>
        </p:spPr>
      </p:pic>
      <p:sp>
        <p:nvSpPr>
          <p:cNvPr id="17" name="도형 16"/>
          <p:cNvSpPr>
            <a:spLocks/>
          </p:cNvSpPr>
          <p:nvPr/>
        </p:nvSpPr>
        <p:spPr>
          <a:xfrm>
            <a:off x="387350" y="1094105"/>
            <a:ext cx="6212205" cy="3423920"/>
          </a:xfrm>
          <a:prstGeom prst="rect">
            <a:avLst/>
          </a:prstGeom>
          <a:solidFill>
            <a:schemeClr val="tx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l" defTabSz="50800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8" name="텍스트 상자 17"/>
          <p:cNvSpPr txBox="1">
            <a:spLocks/>
          </p:cNvSpPr>
          <p:nvPr/>
        </p:nvSpPr>
        <p:spPr>
          <a:xfrm>
            <a:off x="487680" y="1221105"/>
            <a:ext cx="5720080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9" name="텍스트 상자 18"/>
          <p:cNvSpPr txBox="1">
            <a:spLocks/>
          </p:cNvSpPr>
          <p:nvPr/>
        </p:nvSpPr>
        <p:spPr>
          <a:xfrm>
            <a:off x="341630" y="1091565"/>
            <a:ext cx="6851015" cy="317182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508000" hangingPunct="1">
              <a:buFontTx/>
              <a:buNone/>
            </a:pPr>
            <a:r>
              <a:rPr lang="ko-KR" sz="1800" dirty="0" err="1">
                <a:solidFill>
                  <a:schemeClr val="bg1"/>
                </a:solidFill>
                <a:latin typeface="나눔스퀘어_ac Bold" charset="0"/>
                <a:ea typeface="나눔스퀘어_ac Bold" charset="0"/>
              </a:rPr>
              <a:t>Console</a:t>
            </a:r>
            <a:endParaRPr lang="ko-KR" altLang="en-US" sz="1800" dirty="0">
              <a:solidFill>
                <a:schemeClr val="bg1"/>
              </a:solidFill>
              <a:latin typeface="나눔스퀘어_ac Bold" charset="0"/>
              <a:ea typeface="나눔스퀘어_ac Bold" charset="0"/>
            </a:endParaRPr>
          </a:p>
          <a:p>
            <a:pPr marL="0" indent="0" algn="l" defTabSz="508000" hangingPunct="1">
              <a:buFontTx/>
              <a:buNone/>
            </a:pPr>
            <a:endParaRPr lang="ko-KR" altLang="en-US" sz="1800" dirty="0">
              <a:solidFill>
                <a:schemeClr val="bg1"/>
              </a:solidFill>
              <a:latin typeface="나눔스퀘어_ac Bold" charset="0"/>
              <a:ea typeface="나눔스퀘어_ac Bold" charset="0"/>
            </a:endParaRPr>
          </a:p>
          <a:p>
            <a:pPr marL="0" indent="0" algn="l" defTabSz="508000" hangingPunct="1">
              <a:buFontTx/>
              <a:buNone/>
            </a:pPr>
            <a:r>
              <a:rPr lang="ko-KR" sz="1600" dirty="0">
                <a:solidFill>
                  <a:schemeClr val="bg1"/>
                </a:solidFill>
                <a:latin typeface="나눔스퀘어_ac Bold" charset="0"/>
                <a:ea typeface="나눔스퀘어_ac Bold" charset="0"/>
              </a:rPr>
              <a:t># </a:t>
            </a:r>
            <a:r>
              <a:rPr lang="ko-KR" sz="1600" dirty="0" err="1">
                <a:solidFill>
                  <a:schemeClr val="bg1"/>
                </a:solidFill>
                <a:latin typeface="나눔스퀘어_ac Bold" charset="0"/>
                <a:ea typeface="나눔스퀘어_ac Bold" charset="0"/>
              </a:rPr>
              <a:t>echo</a:t>
            </a:r>
            <a:r>
              <a:rPr lang="ko-KR" sz="1600" dirty="0">
                <a:solidFill>
                  <a:schemeClr val="bg1"/>
                </a:solidFill>
                <a:latin typeface="나눔스퀘어_ac Bold" charset="0"/>
                <a:ea typeface="나눔스퀘어_ac Bold" charset="0"/>
              </a:rPr>
              <a:t> </a:t>
            </a:r>
            <a:r>
              <a:rPr lang="ko-KR" sz="1600" dirty="0" err="1">
                <a:solidFill>
                  <a:schemeClr val="bg1"/>
                </a:solidFill>
                <a:latin typeface="나눔스퀘어_ac Bold" charset="0"/>
                <a:ea typeface="나눔스퀘어_ac Bold" charset="0"/>
              </a:rPr>
              <a:t>Include</a:t>
            </a:r>
            <a:r>
              <a:rPr lang="ko-KR" sz="1600" dirty="0">
                <a:solidFill>
                  <a:schemeClr val="bg1"/>
                </a:solidFill>
                <a:latin typeface="나눔스퀘어_ac Bold" charset="0"/>
                <a:ea typeface="나눔스퀘어_ac Bold" charset="0"/>
              </a:rPr>
              <a:t> </a:t>
            </a:r>
            <a:r>
              <a:rPr lang="ko-KR" sz="1600" dirty="0" err="1">
                <a:solidFill>
                  <a:schemeClr val="bg1"/>
                </a:solidFill>
                <a:latin typeface="나눔스퀘어_ac Bold" charset="0"/>
                <a:ea typeface="나눔스퀘어_ac Bold" charset="0"/>
              </a:rPr>
              <a:t>modsecurity-crs</a:t>
            </a:r>
            <a:r>
              <a:rPr lang="ko-KR" sz="1600" dirty="0">
                <a:solidFill>
                  <a:schemeClr val="bg1"/>
                </a:solidFill>
                <a:latin typeface="나눔스퀘어_ac Bold" charset="0"/>
                <a:ea typeface="나눔스퀘어_ac Bold" charset="0"/>
              </a:rPr>
              <a:t>/</a:t>
            </a:r>
            <a:r>
              <a:rPr lang="ko-KR" sz="1600" dirty="0" err="1">
                <a:solidFill>
                  <a:schemeClr val="bg1"/>
                </a:solidFill>
                <a:latin typeface="나눔스퀘어_ac Bold" charset="0"/>
                <a:ea typeface="나눔스퀘어_ac Bold" charset="0"/>
              </a:rPr>
              <a:t>modsecurity_crs_config.conf</a:t>
            </a:r>
            <a:r>
              <a:rPr lang="ko-KR" sz="1600" dirty="0">
                <a:solidFill>
                  <a:schemeClr val="bg1"/>
                </a:solidFill>
                <a:latin typeface="나눔스퀘어_ac Bold" charset="0"/>
                <a:ea typeface="나눔스퀘어_ac Bold" charset="0"/>
              </a:rPr>
              <a:t> &gt;&gt;</a:t>
            </a:r>
            <a:endParaRPr lang="ko-KR" altLang="en-US" sz="1600" dirty="0">
              <a:solidFill>
                <a:schemeClr val="bg1"/>
              </a:solidFill>
              <a:latin typeface="나눔스퀘어_ac Bold" charset="0"/>
              <a:ea typeface="나눔스퀘어_ac Bold" charset="0"/>
            </a:endParaRPr>
          </a:p>
          <a:p>
            <a:pPr marL="0" indent="0" algn="l" defTabSz="508000" hangingPunct="1">
              <a:buFontTx/>
              <a:buNone/>
            </a:pPr>
            <a:r>
              <a:rPr lang="ko-KR" sz="1600" dirty="0">
                <a:solidFill>
                  <a:schemeClr val="bg1"/>
                </a:solidFill>
                <a:latin typeface="나눔스퀘어_ac Bold" charset="0"/>
                <a:ea typeface="나눔스퀘어_ac Bold" charset="0"/>
              </a:rPr>
              <a:t>/</a:t>
            </a:r>
            <a:r>
              <a:rPr lang="ko-KR" sz="1600" dirty="0" err="1">
                <a:solidFill>
                  <a:schemeClr val="bg1"/>
                </a:solidFill>
                <a:latin typeface="나눔스퀘어_ac Bold" charset="0"/>
                <a:ea typeface="나눔스퀘어_ac Bold" charset="0"/>
              </a:rPr>
              <a:t>etc</a:t>
            </a:r>
            <a:r>
              <a:rPr lang="ko-KR" sz="1600" dirty="0">
                <a:solidFill>
                  <a:schemeClr val="bg1"/>
                </a:solidFill>
                <a:latin typeface="나눔스퀘어_ac Bold" charset="0"/>
                <a:ea typeface="나눔스퀘어_ac Bold" charset="0"/>
              </a:rPr>
              <a:t>/</a:t>
            </a:r>
            <a:r>
              <a:rPr lang="ko-KR" sz="1600" dirty="0" err="1">
                <a:solidFill>
                  <a:schemeClr val="bg1"/>
                </a:solidFill>
                <a:latin typeface="나눔스퀘어_ac Bold" charset="0"/>
                <a:ea typeface="나눔스퀘어_ac Bold" charset="0"/>
              </a:rPr>
              <a:t>httpd</a:t>
            </a:r>
            <a:r>
              <a:rPr lang="ko-KR" sz="1600" dirty="0">
                <a:solidFill>
                  <a:schemeClr val="bg1"/>
                </a:solidFill>
                <a:latin typeface="나눔스퀘어_ac Bold" charset="0"/>
                <a:ea typeface="나눔스퀘어_ac Bold" charset="0"/>
              </a:rPr>
              <a:t>/</a:t>
            </a:r>
            <a:r>
              <a:rPr lang="ko-KR" sz="1600" dirty="0" err="1">
                <a:solidFill>
                  <a:schemeClr val="bg1"/>
                </a:solidFill>
                <a:latin typeface="나눔스퀘어_ac Bold" charset="0"/>
                <a:ea typeface="나눔스퀘어_ac Bold" charset="0"/>
              </a:rPr>
              <a:t>conf</a:t>
            </a:r>
            <a:r>
              <a:rPr lang="ko-KR" sz="1600" dirty="0">
                <a:solidFill>
                  <a:schemeClr val="bg1"/>
                </a:solidFill>
                <a:latin typeface="나눔스퀘어_ac Bold" charset="0"/>
                <a:ea typeface="나눔스퀘어_ac Bold" charset="0"/>
              </a:rPr>
              <a:t>/</a:t>
            </a:r>
            <a:r>
              <a:rPr lang="ko-KR" sz="1600" dirty="0" err="1">
                <a:solidFill>
                  <a:schemeClr val="bg1"/>
                </a:solidFill>
                <a:latin typeface="나눔스퀘어_ac Bold" charset="0"/>
                <a:ea typeface="나눔스퀘어_ac Bold" charset="0"/>
              </a:rPr>
              <a:t>httpd.conf</a:t>
            </a:r>
            <a:endParaRPr lang="ko-KR" altLang="en-US" sz="1600" dirty="0">
              <a:solidFill>
                <a:schemeClr val="bg1"/>
              </a:solidFill>
              <a:latin typeface="나눔스퀘어_ac Bold" charset="0"/>
              <a:ea typeface="나눔스퀘어_ac Bold" charset="0"/>
            </a:endParaRPr>
          </a:p>
          <a:p>
            <a:pPr marL="0" indent="0" algn="l" defTabSz="508000" hangingPunct="1">
              <a:buFontTx/>
              <a:buNone/>
            </a:pPr>
            <a:endParaRPr lang="ko-KR" altLang="en-US" sz="1600" dirty="0">
              <a:solidFill>
                <a:schemeClr val="bg1"/>
              </a:solidFill>
              <a:latin typeface="나눔스퀘어_ac Bold" charset="0"/>
              <a:ea typeface="나눔스퀘어_ac Bold" charset="0"/>
            </a:endParaRPr>
          </a:p>
          <a:p>
            <a:pPr marL="0" indent="0" algn="l" defTabSz="508000" hangingPunct="1">
              <a:buFontTx/>
              <a:buNone/>
            </a:pPr>
            <a:r>
              <a:rPr lang="ko-KR" sz="1600" dirty="0">
                <a:solidFill>
                  <a:schemeClr val="bg1"/>
                </a:solidFill>
                <a:latin typeface="나눔스퀘어_ac Bold" charset="0"/>
                <a:ea typeface="나눔스퀘어_ac Bold" charset="0"/>
              </a:rPr>
              <a:t># </a:t>
            </a:r>
            <a:r>
              <a:rPr lang="ko-KR" sz="1600" dirty="0" err="1">
                <a:solidFill>
                  <a:schemeClr val="bg1"/>
                </a:solidFill>
                <a:latin typeface="나눔스퀘어_ac Bold" charset="0"/>
                <a:ea typeface="나눔스퀘어_ac Bold" charset="0"/>
              </a:rPr>
              <a:t>echo</a:t>
            </a:r>
            <a:r>
              <a:rPr lang="ko-KR" sz="1600" dirty="0">
                <a:solidFill>
                  <a:schemeClr val="bg1"/>
                </a:solidFill>
                <a:latin typeface="나눔스퀘어_ac Bold" charset="0"/>
                <a:ea typeface="나눔스퀘어_ac Bold" charset="0"/>
              </a:rPr>
              <a:t> </a:t>
            </a:r>
            <a:r>
              <a:rPr lang="ko-KR" sz="1600" dirty="0" err="1">
                <a:solidFill>
                  <a:schemeClr val="bg1"/>
                </a:solidFill>
                <a:latin typeface="나눔스퀘어_ac Bold" charset="0"/>
                <a:ea typeface="나눔스퀘어_ac Bold" charset="0"/>
              </a:rPr>
              <a:t>Include</a:t>
            </a:r>
            <a:r>
              <a:rPr lang="ko-KR" sz="1600" dirty="0">
                <a:solidFill>
                  <a:schemeClr val="bg1"/>
                </a:solidFill>
                <a:latin typeface="나눔스퀘어_ac Bold" charset="0"/>
                <a:ea typeface="나눔스퀘어_ac Bold" charset="0"/>
              </a:rPr>
              <a:t> </a:t>
            </a:r>
            <a:r>
              <a:rPr lang="ko-KR" sz="1600" dirty="0" err="1">
                <a:solidFill>
                  <a:schemeClr val="bg1"/>
                </a:solidFill>
                <a:latin typeface="나눔스퀘어_ac Bold" charset="0"/>
                <a:ea typeface="나눔스퀘어_ac Bold" charset="0"/>
              </a:rPr>
              <a:t>modsecurity-crs</a:t>
            </a:r>
            <a:r>
              <a:rPr lang="ko-KR" sz="1600" dirty="0">
                <a:solidFill>
                  <a:schemeClr val="bg1"/>
                </a:solidFill>
                <a:latin typeface="나눔스퀘어_ac Bold" charset="0"/>
                <a:ea typeface="나눔스퀘어_ac Bold" charset="0"/>
              </a:rPr>
              <a:t>/</a:t>
            </a:r>
            <a:r>
              <a:rPr lang="ko-KR" sz="1600" dirty="0" err="1">
                <a:solidFill>
                  <a:schemeClr val="bg1"/>
                </a:solidFill>
                <a:latin typeface="나눔스퀘어_ac Bold" charset="0"/>
                <a:ea typeface="나눔스퀘어_ac Bold" charset="0"/>
              </a:rPr>
              <a:t>rules</a:t>
            </a:r>
            <a:r>
              <a:rPr lang="ko-KR" sz="1600" dirty="0">
                <a:solidFill>
                  <a:schemeClr val="bg1"/>
                </a:solidFill>
                <a:latin typeface="나눔스퀘어_ac Bold" charset="0"/>
                <a:ea typeface="나눔스퀘어_ac Bold" charset="0"/>
              </a:rPr>
              <a:t>/*.</a:t>
            </a:r>
            <a:r>
              <a:rPr lang="ko-KR" sz="1600" dirty="0" err="1">
                <a:solidFill>
                  <a:schemeClr val="bg1"/>
                </a:solidFill>
                <a:latin typeface="나눔스퀘어_ac Bold" charset="0"/>
                <a:ea typeface="나눔스퀘어_ac Bold" charset="0"/>
              </a:rPr>
              <a:t>conf</a:t>
            </a:r>
            <a:r>
              <a:rPr lang="ko-KR" sz="1600" dirty="0">
                <a:solidFill>
                  <a:schemeClr val="bg1"/>
                </a:solidFill>
                <a:latin typeface="나눔스퀘어_ac Bold" charset="0"/>
                <a:ea typeface="나눔스퀘어_ac Bold" charset="0"/>
              </a:rPr>
              <a:t> &gt;&gt; </a:t>
            </a:r>
            <a:endParaRPr lang="ko-KR" altLang="en-US" sz="1600" dirty="0">
              <a:solidFill>
                <a:schemeClr val="bg1"/>
              </a:solidFill>
              <a:latin typeface="나눔스퀘어_ac Bold" charset="0"/>
              <a:ea typeface="나눔스퀘어_ac Bold" charset="0"/>
            </a:endParaRPr>
          </a:p>
          <a:p>
            <a:pPr marL="0" indent="0" algn="l" defTabSz="508000" hangingPunct="1">
              <a:buFontTx/>
              <a:buNone/>
            </a:pPr>
            <a:r>
              <a:rPr lang="ko-KR" sz="1600" dirty="0">
                <a:solidFill>
                  <a:schemeClr val="bg1"/>
                </a:solidFill>
                <a:latin typeface="나눔스퀘어_ac Bold" charset="0"/>
                <a:ea typeface="나눔스퀘어_ac Bold" charset="0"/>
              </a:rPr>
              <a:t>/</a:t>
            </a:r>
            <a:r>
              <a:rPr lang="ko-KR" sz="1600" dirty="0" err="1">
                <a:solidFill>
                  <a:schemeClr val="bg1"/>
                </a:solidFill>
                <a:latin typeface="나눔스퀘어_ac Bold" charset="0"/>
                <a:ea typeface="나눔스퀘어_ac Bold" charset="0"/>
              </a:rPr>
              <a:t>etc</a:t>
            </a:r>
            <a:r>
              <a:rPr lang="ko-KR" sz="1600" dirty="0">
                <a:solidFill>
                  <a:schemeClr val="bg1"/>
                </a:solidFill>
                <a:latin typeface="나눔스퀘어_ac Bold" charset="0"/>
                <a:ea typeface="나눔스퀘어_ac Bold" charset="0"/>
              </a:rPr>
              <a:t>/</a:t>
            </a:r>
            <a:r>
              <a:rPr lang="ko-KR" sz="1600" dirty="0" err="1">
                <a:solidFill>
                  <a:schemeClr val="bg1"/>
                </a:solidFill>
                <a:latin typeface="나눔스퀘어_ac Bold" charset="0"/>
                <a:ea typeface="나눔스퀘어_ac Bold" charset="0"/>
              </a:rPr>
              <a:t>httpd</a:t>
            </a:r>
            <a:r>
              <a:rPr lang="ko-KR" sz="1600" dirty="0">
                <a:solidFill>
                  <a:schemeClr val="bg1"/>
                </a:solidFill>
                <a:latin typeface="나눔스퀘어_ac Bold" charset="0"/>
                <a:ea typeface="나눔스퀘어_ac Bold" charset="0"/>
              </a:rPr>
              <a:t>/</a:t>
            </a:r>
            <a:r>
              <a:rPr lang="ko-KR" sz="1600" dirty="0" err="1">
                <a:solidFill>
                  <a:schemeClr val="bg1"/>
                </a:solidFill>
                <a:latin typeface="나눔스퀘어_ac Bold" charset="0"/>
                <a:ea typeface="나눔스퀘어_ac Bold" charset="0"/>
              </a:rPr>
              <a:t>conf</a:t>
            </a:r>
            <a:r>
              <a:rPr lang="ko-KR" sz="1600" dirty="0">
                <a:solidFill>
                  <a:schemeClr val="bg1"/>
                </a:solidFill>
                <a:latin typeface="나눔스퀘어_ac Bold" charset="0"/>
                <a:ea typeface="나눔스퀘어_ac Bold" charset="0"/>
              </a:rPr>
              <a:t>/</a:t>
            </a:r>
            <a:r>
              <a:rPr lang="ko-KR" sz="1600" dirty="0" err="1">
                <a:solidFill>
                  <a:schemeClr val="bg1"/>
                </a:solidFill>
                <a:latin typeface="나눔스퀘어_ac Bold" charset="0"/>
                <a:ea typeface="나눔스퀘어_ac Bold" charset="0"/>
              </a:rPr>
              <a:t>httpd.conf</a:t>
            </a:r>
            <a:r>
              <a:rPr lang="ko-KR" sz="1800" dirty="0">
                <a:solidFill>
                  <a:schemeClr val="bg1"/>
                </a:solidFill>
                <a:latin typeface="나눔스퀘어_ac Bold" charset="0"/>
                <a:ea typeface="나눔스퀘어_ac Bold" charset="0"/>
              </a:rPr>
              <a:t> </a:t>
            </a:r>
            <a:endParaRPr lang="ko-KR" altLang="en-US" sz="1800" dirty="0">
              <a:solidFill>
                <a:schemeClr val="bg1"/>
              </a:solidFill>
              <a:latin typeface="나눔스퀘어_ac Bold" charset="0"/>
              <a:ea typeface="나눔스퀘어_ac Bold" charset="0"/>
            </a:endParaRPr>
          </a:p>
          <a:p>
            <a:pPr marL="0" indent="0" algn="l" defTabSz="508000" hangingPunct="1">
              <a:buFontTx/>
              <a:buNone/>
            </a:pPr>
            <a:endParaRPr lang="ko-KR" altLang="en-US" sz="1800" dirty="0">
              <a:solidFill>
                <a:schemeClr val="bg1"/>
              </a:solidFill>
              <a:latin typeface="나눔스퀘어_ac Bold" charset="0"/>
              <a:ea typeface="나눔스퀘어_ac Bold" charset="0"/>
            </a:endParaRPr>
          </a:p>
          <a:p>
            <a:pPr marL="0" indent="0" algn="l" defTabSz="508000" hangingPunct="1">
              <a:buFontTx/>
              <a:buNone/>
            </a:pPr>
            <a:r>
              <a:rPr lang="ko-KR" sz="1600" dirty="0">
                <a:solidFill>
                  <a:schemeClr val="bg1"/>
                </a:solidFill>
                <a:latin typeface="나눔스퀘어_ac Bold" charset="0"/>
                <a:ea typeface="나눔스퀘어_ac Bold" charset="0"/>
              </a:rPr>
              <a:t># </a:t>
            </a:r>
            <a:r>
              <a:rPr lang="ko-KR" sz="1600" dirty="0" err="1">
                <a:solidFill>
                  <a:schemeClr val="bg1"/>
                </a:solidFill>
                <a:latin typeface="나눔스퀘어_ac Bold" charset="0"/>
                <a:ea typeface="나눔스퀘어_ac Bold" charset="0"/>
              </a:rPr>
              <a:t>gedit</a:t>
            </a:r>
            <a:r>
              <a:rPr lang="ko-KR" sz="1600" dirty="0">
                <a:solidFill>
                  <a:schemeClr val="bg1"/>
                </a:solidFill>
                <a:latin typeface="나눔스퀘어_ac Bold" charset="0"/>
                <a:ea typeface="나눔스퀘어_ac Bold" charset="0"/>
              </a:rPr>
              <a:t> /</a:t>
            </a:r>
            <a:r>
              <a:rPr lang="ko-KR" sz="1600" dirty="0" err="1">
                <a:solidFill>
                  <a:schemeClr val="bg1"/>
                </a:solidFill>
                <a:latin typeface="나눔스퀘어_ac Bold" charset="0"/>
                <a:ea typeface="나눔스퀘어_ac Bold" charset="0"/>
              </a:rPr>
              <a:t>etc</a:t>
            </a:r>
            <a:r>
              <a:rPr lang="ko-KR" sz="1600" dirty="0">
                <a:solidFill>
                  <a:schemeClr val="bg1"/>
                </a:solidFill>
                <a:latin typeface="나눔스퀘어_ac Bold" charset="0"/>
                <a:ea typeface="나눔스퀘어_ac Bold" charset="0"/>
              </a:rPr>
              <a:t>/</a:t>
            </a:r>
            <a:r>
              <a:rPr lang="ko-KR" sz="1600" dirty="0" err="1">
                <a:solidFill>
                  <a:schemeClr val="bg1"/>
                </a:solidFill>
                <a:latin typeface="나눔스퀘어_ac Bold" charset="0"/>
                <a:ea typeface="나눔스퀘어_ac Bold" charset="0"/>
              </a:rPr>
              <a:t>httpd</a:t>
            </a:r>
            <a:r>
              <a:rPr lang="ko-KR" sz="1600" dirty="0">
                <a:solidFill>
                  <a:schemeClr val="bg1"/>
                </a:solidFill>
                <a:latin typeface="나눔스퀘어_ac Bold" charset="0"/>
                <a:ea typeface="나눔스퀘어_ac Bold" charset="0"/>
              </a:rPr>
              <a:t>/</a:t>
            </a:r>
            <a:r>
              <a:rPr lang="ko-KR" sz="1600" dirty="0" err="1">
                <a:solidFill>
                  <a:schemeClr val="bg1"/>
                </a:solidFill>
                <a:latin typeface="나눔스퀘어_ac Bold" charset="0"/>
                <a:ea typeface="나눔스퀘어_ac Bold" charset="0"/>
              </a:rPr>
              <a:t>conf</a:t>
            </a:r>
            <a:r>
              <a:rPr lang="ko-KR" sz="1600" dirty="0">
                <a:solidFill>
                  <a:schemeClr val="bg1"/>
                </a:solidFill>
                <a:latin typeface="나눔스퀘어_ac Bold" charset="0"/>
                <a:ea typeface="나눔스퀘어_ac Bold" charset="0"/>
              </a:rPr>
              <a:t>/</a:t>
            </a:r>
            <a:r>
              <a:rPr lang="ko-KR" sz="1600" dirty="0" err="1">
                <a:solidFill>
                  <a:schemeClr val="bg1"/>
                </a:solidFill>
                <a:latin typeface="나눔스퀘어_ac Bold" charset="0"/>
                <a:ea typeface="나눔스퀘어_ac Bold" charset="0"/>
              </a:rPr>
              <a:t>httpd.conf</a:t>
            </a:r>
            <a:endParaRPr lang="ko-KR" altLang="en-US" sz="1600" dirty="0">
              <a:solidFill>
                <a:schemeClr val="bg1"/>
              </a:solidFill>
              <a:latin typeface="나눔스퀘어_ac Bold" charset="0"/>
              <a:ea typeface="나눔스퀘어_ac Bold" charset="0"/>
            </a:endParaRPr>
          </a:p>
          <a:p>
            <a:pPr marL="0" indent="0" algn="l" defTabSz="508000" hangingPunct="1">
              <a:buFontTx/>
              <a:buNone/>
            </a:pPr>
            <a:endParaRPr lang="ko-KR" altLang="en-US" sz="1600" dirty="0">
              <a:solidFill>
                <a:schemeClr val="bg1"/>
              </a:solidFill>
              <a:latin typeface="나눔스퀘어_ac Bold" charset="0"/>
              <a:ea typeface="나눔스퀘어_ac Bold" charset="0"/>
            </a:endParaRPr>
          </a:p>
          <a:p>
            <a:pPr marL="0" indent="0" algn="l" defTabSz="508000" hangingPunct="1">
              <a:buFontTx/>
              <a:buNone/>
            </a:pPr>
            <a:r>
              <a:rPr lang="ko-KR" sz="1600" dirty="0">
                <a:solidFill>
                  <a:schemeClr val="bg1"/>
                </a:solidFill>
                <a:latin typeface="나눔스퀘어_ac Bold" charset="0"/>
                <a:ea typeface="나눔스퀘어_ac Bold" charset="0"/>
              </a:rPr>
              <a:t>//구문 추가</a:t>
            </a:r>
            <a:endParaRPr lang="ko-KR" altLang="en-US" sz="1600" dirty="0">
              <a:solidFill>
                <a:schemeClr val="bg1"/>
              </a:solidFill>
              <a:latin typeface="나눔스퀘어_ac Bold" charset="0"/>
              <a:ea typeface="나눔스퀘어_ac Bold" charset="0"/>
            </a:endParaRPr>
          </a:p>
          <a:p>
            <a:pPr marL="0" indent="0" algn="l" defTabSz="508000" hangingPunct="1">
              <a:buFontTx/>
              <a:buNone/>
            </a:pPr>
            <a:r>
              <a:rPr lang="ko-KR" sz="1600" dirty="0" err="1">
                <a:solidFill>
                  <a:schemeClr val="bg1"/>
                </a:solidFill>
                <a:latin typeface="나눔스퀘어_ac Bold" charset="0"/>
                <a:ea typeface="나눔스퀘어_ac Bold" charset="0"/>
              </a:rPr>
              <a:t>LoadModule</a:t>
            </a:r>
            <a:r>
              <a:rPr lang="ko-KR" sz="1600" dirty="0">
                <a:solidFill>
                  <a:schemeClr val="bg1"/>
                </a:solidFill>
                <a:latin typeface="나눔스퀘어_ac Bold" charset="0"/>
                <a:ea typeface="나눔스퀘어_ac Bold" charset="0"/>
              </a:rPr>
              <a:t> </a:t>
            </a:r>
            <a:r>
              <a:rPr lang="ko-KR" sz="1600" dirty="0" err="1">
                <a:solidFill>
                  <a:schemeClr val="bg1"/>
                </a:solidFill>
                <a:latin typeface="나눔스퀘어_ac Bold" charset="0"/>
                <a:ea typeface="나눔스퀘어_ac Bold" charset="0"/>
              </a:rPr>
              <a:t>unique_id_module</a:t>
            </a:r>
            <a:r>
              <a:rPr lang="ko-KR" sz="1600" dirty="0">
                <a:solidFill>
                  <a:schemeClr val="bg1"/>
                </a:solidFill>
                <a:latin typeface="나눔스퀘어_ac Bold" charset="0"/>
                <a:ea typeface="나눔스퀘어_ac Bold" charset="0"/>
              </a:rPr>
              <a:t> modules/mod_unique_id.so</a:t>
            </a:r>
            <a:endParaRPr lang="ko-KR" altLang="en-US" sz="1600" dirty="0">
              <a:solidFill>
                <a:schemeClr val="bg1"/>
              </a:solidFill>
              <a:latin typeface="나눔스퀘어_ac Bold" charset="0"/>
              <a:ea typeface="나눔스퀘어_ac Bold" charset="0"/>
            </a:endParaRPr>
          </a:p>
        </p:txBody>
      </p:sp>
      <p:sp>
        <p:nvSpPr>
          <p:cNvPr id="20" name="도형 19"/>
          <p:cNvSpPr>
            <a:spLocks/>
          </p:cNvSpPr>
          <p:nvPr/>
        </p:nvSpPr>
        <p:spPr>
          <a:xfrm>
            <a:off x="343535" y="6375400"/>
            <a:ext cx="3372485" cy="296545"/>
          </a:xfrm>
          <a:prstGeom prst="rect">
            <a:avLst/>
          </a:prstGeom>
          <a:noFill/>
          <a:ln w="57150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1" name="텍스트 상자 20"/>
          <p:cNvSpPr txBox="1">
            <a:spLocks/>
          </p:cNvSpPr>
          <p:nvPr/>
        </p:nvSpPr>
        <p:spPr>
          <a:xfrm>
            <a:off x="321627" y="7723463"/>
            <a:ext cx="6191885" cy="217110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254000" indent="-254000" algn="l" defTabSz="508000" hangingPunct="1">
              <a:lnSpc>
                <a:spcPct val="150000"/>
              </a:lnSpc>
              <a:buFont typeface="Wingdings"/>
              <a:buChar char=""/>
            </a:pPr>
            <a:r>
              <a:rPr lang="ko-KR" sz="1800" b="1" dirty="0">
                <a:latin typeface="나눔스퀘어_ac Bold" panose="020B0600000101010101"/>
                <a:ea typeface="맑은 고딕" charset="0"/>
              </a:rPr>
              <a:t>1행</a:t>
            </a:r>
            <a:r>
              <a:rPr lang="en-US" altLang="ko-KR" sz="1800" b="1" dirty="0">
                <a:latin typeface="나눔스퀘어_ac Bold" panose="020B0600000101010101"/>
                <a:ea typeface="맑은 고딕" charset="0"/>
              </a:rPr>
              <a:t>, 2</a:t>
            </a:r>
            <a:r>
              <a:rPr lang="ko-KR" altLang="en-US" sz="1800" b="1" dirty="0">
                <a:latin typeface="나눔스퀘어_ac Bold" panose="020B0600000101010101"/>
                <a:ea typeface="맑은 고딕" charset="0"/>
              </a:rPr>
              <a:t>행</a:t>
            </a:r>
            <a:r>
              <a:rPr lang="en-US" altLang="ko-KR" sz="1800" b="1" dirty="0">
                <a:latin typeface="나눔스퀘어_ac Bold" panose="020B0600000101010101"/>
                <a:ea typeface="맑은 고딕" charset="0"/>
              </a:rPr>
              <a:t> </a:t>
            </a:r>
            <a:r>
              <a:rPr lang="ko-KR" sz="1800" b="1" dirty="0">
                <a:latin typeface="나눔스퀘어_ac Bold" panose="020B0600000101010101"/>
                <a:ea typeface="맑은 고딕" charset="0"/>
              </a:rPr>
              <a:t>:</a:t>
            </a:r>
            <a:r>
              <a:rPr lang="en-US" altLang="ko-KR" sz="1800" b="1" dirty="0">
                <a:latin typeface="나눔스퀘어_ac Bold" panose="020B0600000101010101"/>
                <a:ea typeface="맑은 고딕" charset="0"/>
              </a:rPr>
              <a:t> </a:t>
            </a:r>
            <a:r>
              <a:rPr lang="en-US" altLang="ko-KR" b="1" dirty="0">
                <a:latin typeface="나눔스퀘어_ac Bold" panose="020B0600000101010101"/>
                <a:ea typeface="맑은 고딕" charset="0"/>
              </a:rPr>
              <a:t>echo</a:t>
            </a:r>
            <a:r>
              <a:rPr lang="ko-KR" altLang="en-US" b="1" dirty="0">
                <a:latin typeface="나눔스퀘어_ac Bold" panose="020B0600000101010101"/>
                <a:ea typeface="맑은 고딕" charset="0"/>
              </a:rPr>
              <a:t> 뒤 구문을 </a:t>
            </a:r>
            <a:r>
              <a:rPr lang="en-US" altLang="ko-KR" b="1" dirty="0">
                <a:latin typeface="나눔스퀘어_ac Bold" panose="020B0600000101010101"/>
                <a:ea typeface="맑은 고딕" charset="0"/>
              </a:rPr>
              <a:t>/</a:t>
            </a:r>
            <a:r>
              <a:rPr lang="en-US" altLang="ko-KR" b="1" dirty="0" err="1">
                <a:latin typeface="나눔스퀘어_ac Bold" panose="020B0600000101010101"/>
                <a:ea typeface="맑은 고딕" charset="0"/>
              </a:rPr>
              <a:t>etc</a:t>
            </a:r>
            <a:r>
              <a:rPr lang="en-US" altLang="ko-KR" b="1" dirty="0">
                <a:latin typeface="나눔스퀘어_ac Bold" panose="020B0600000101010101"/>
                <a:ea typeface="맑은 고딕" charset="0"/>
              </a:rPr>
              <a:t>/httpd/conf/</a:t>
            </a:r>
            <a:r>
              <a:rPr lang="en-US" altLang="ko-KR" b="1" dirty="0" err="1">
                <a:latin typeface="나눔스퀘어_ac Bold" panose="020B0600000101010101"/>
                <a:ea typeface="맑은 고딕" charset="0"/>
              </a:rPr>
              <a:t>httpd.conf</a:t>
            </a:r>
            <a:r>
              <a:rPr lang="ko-KR" altLang="en-US" b="1" dirty="0">
                <a:latin typeface="나눔스퀘어_ac Bold" panose="020B0600000101010101"/>
                <a:ea typeface="맑은 고딕" charset="0"/>
              </a:rPr>
              <a:t> 에 추가</a:t>
            </a:r>
            <a:endParaRPr lang="en-US" altLang="ko-KR" b="1" dirty="0">
              <a:latin typeface="나눔스퀘어_ac Bold" panose="020B0600000101010101"/>
              <a:ea typeface="맑은 고딕" charset="0"/>
            </a:endParaRPr>
          </a:p>
          <a:p>
            <a:pPr marL="254000" indent="-254000" algn="l" defTabSz="508000" hangingPunct="1">
              <a:lnSpc>
                <a:spcPct val="150000"/>
              </a:lnSpc>
              <a:buFont typeface="Wingdings"/>
              <a:buChar char=""/>
            </a:pPr>
            <a:r>
              <a:rPr lang="en-US" altLang="ko-KR" sz="1800" b="1" dirty="0">
                <a:latin typeface="나눔스퀘어_ac Bold" panose="020B0600000101010101"/>
                <a:ea typeface="맑은 고딕" charset="0"/>
              </a:rPr>
              <a:t>3</a:t>
            </a:r>
            <a:r>
              <a:rPr lang="ko-KR" altLang="en-US" sz="1800" b="1" dirty="0">
                <a:latin typeface="나눔스퀘어_ac Bold" panose="020B0600000101010101"/>
                <a:ea typeface="맑은 고딕" charset="0"/>
              </a:rPr>
              <a:t>행 </a:t>
            </a:r>
            <a:r>
              <a:rPr lang="en-US" altLang="ko-KR" sz="1800" b="1" dirty="0">
                <a:latin typeface="나눔스퀘어_ac Bold" panose="020B0600000101010101"/>
                <a:ea typeface="맑은 고딕" charset="0"/>
              </a:rPr>
              <a:t>: </a:t>
            </a:r>
            <a:r>
              <a:rPr lang="ko-KR" altLang="en-US" sz="1800" b="1" dirty="0">
                <a:latin typeface="나눔스퀘어_ac Bold" panose="020B0600000101010101"/>
                <a:ea typeface="맑은 고딕" charset="0"/>
              </a:rPr>
              <a:t>편집기로 </a:t>
            </a:r>
            <a:r>
              <a:rPr lang="en-US" altLang="ko-KR" sz="1800" b="1" dirty="0" err="1">
                <a:latin typeface="나눔스퀘어_ac Bold" panose="020B0600000101010101"/>
                <a:ea typeface="맑은 고딕" charset="0"/>
              </a:rPr>
              <a:t>httpd.conf</a:t>
            </a:r>
            <a:r>
              <a:rPr lang="en-US" altLang="ko-KR" sz="1800" b="1" dirty="0">
                <a:latin typeface="나눔스퀘어_ac Bold" panose="020B0600000101010101"/>
                <a:ea typeface="맑은 고딕" charset="0"/>
              </a:rPr>
              <a:t> </a:t>
            </a:r>
            <a:r>
              <a:rPr lang="ko-KR" altLang="en-US" sz="1800" b="1" dirty="0">
                <a:latin typeface="나눔스퀘어_ac Bold" panose="020B0600000101010101"/>
                <a:ea typeface="맑은 고딕" charset="0"/>
              </a:rPr>
              <a:t>실행</a:t>
            </a:r>
          </a:p>
          <a:p>
            <a:pPr marL="0" indent="0" algn="l" defTabSz="508000" hangingPunct="1">
              <a:buFontTx/>
              <a:buNone/>
            </a:pPr>
            <a:endParaRPr lang="ko-KR" altLang="en-US" sz="1800" b="1" dirty="0">
              <a:latin typeface="나눔스퀘어_ac Bold" panose="020B0600000101010101"/>
              <a:ea typeface="맑은 고딕" charset="0"/>
            </a:endParaRPr>
          </a:p>
          <a:p>
            <a:pPr marL="0" indent="0" algn="l" defTabSz="508000" hangingPunct="1">
              <a:buFontTx/>
              <a:buNone/>
            </a:pPr>
            <a:endParaRPr lang="ko-KR" altLang="en-US" sz="1800" b="1" dirty="0">
              <a:latin typeface="나눔스퀘어_ac Bold" panose="020B0600000101010101"/>
              <a:ea typeface="맑은 고딕" charset="0"/>
            </a:endParaRPr>
          </a:p>
          <a:p>
            <a:pPr marL="0" indent="0" algn="l" defTabSz="508000" hangingPunct="1">
              <a:buFontTx/>
              <a:buNone/>
            </a:pPr>
            <a:endParaRPr lang="ko-KR" altLang="en-US" sz="1800" b="1" dirty="0">
              <a:latin typeface="나눔스퀘어_ac Bold" panose="020B0600000101010101"/>
              <a:ea typeface="맑은 고딕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>
            <a:spLocks/>
          </p:cNvSpPr>
          <p:nvPr/>
        </p:nvSpPr>
        <p:spPr>
          <a:xfrm>
            <a:off x="254000" y="673100"/>
            <a:ext cx="6351905" cy="8968105"/>
          </a:xfrm>
          <a:prstGeom prst="rect">
            <a:avLst/>
          </a:prstGeom>
          <a:solidFill>
            <a:schemeClr val="bg1">
              <a:alpha val="80070"/>
            </a:schemeClr>
          </a:solidFill>
          <a:ln w="19050" cap="flat" cmpd="sng">
            <a:solidFill>
              <a:srgbClr val="204E5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>
              <a:latin typeface="DX국민시대" charset="0"/>
              <a:ea typeface="DX국민시대" charset="0"/>
            </a:endParaRPr>
          </a:p>
        </p:txBody>
      </p:sp>
      <p:sp>
        <p:nvSpPr>
          <p:cNvPr id="3" name="Rect 0"/>
          <p:cNvSpPr>
            <a:spLocks/>
          </p:cNvSpPr>
          <p:nvPr/>
        </p:nvSpPr>
        <p:spPr>
          <a:xfrm>
            <a:off x="3314700" y="165100"/>
            <a:ext cx="3163570" cy="509270"/>
          </a:xfrm>
          <a:prstGeom prst="round2SameRect">
            <a:avLst/>
          </a:prstGeom>
          <a:solidFill>
            <a:srgbClr val="204E5F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/>
          </a:p>
        </p:txBody>
      </p:sp>
      <p:sp>
        <p:nvSpPr>
          <p:cNvPr id="14" name="Rect 0"/>
          <p:cNvSpPr txBox="1">
            <a:spLocks/>
          </p:cNvSpPr>
          <p:nvPr/>
        </p:nvSpPr>
        <p:spPr>
          <a:xfrm>
            <a:off x="3417570" y="215900"/>
            <a:ext cx="2957830" cy="40767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>
            <a:lvl1pPr marL="0" indent="0" algn="l" defTabSz="685800" eaLnBrk="1" latinLnBrk="1" hangingPunct="1">
              <a:lnSpc>
                <a:spcPct val="90000"/>
              </a:lnSpc>
              <a:spcBef>
                <a:spcPts val="750"/>
              </a:spcBef>
              <a:buFontTx/>
              <a:buNone/>
              <a:defRPr lang="en-GB" altLang="en-US" sz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eaLnBrk="1" latinLnBrk="1" hangingPunct="1">
              <a:lnSpc>
                <a:spcPct val="90000"/>
              </a:lnSpc>
              <a:spcBef>
                <a:spcPts val="375"/>
              </a:spcBef>
              <a:buFontTx/>
              <a:buNone/>
              <a:defRPr lang="en-GB" altLang="en-US" sz="10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eaLnBrk="1" latinLnBrk="1" hangingPunct="1">
              <a:lnSpc>
                <a:spcPct val="90000"/>
              </a:lnSpc>
              <a:spcBef>
                <a:spcPts val="375"/>
              </a:spcBef>
              <a:buFontTx/>
              <a:buNone/>
              <a:defRPr lang="en-GB" altLang="en-US" sz="9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eaLnBrk="1" latinLnBrk="1" hangingPunct="1">
              <a:lnSpc>
                <a:spcPct val="90000"/>
              </a:lnSpc>
              <a:spcBef>
                <a:spcPts val="375"/>
              </a:spcBef>
              <a:buFontTx/>
              <a:buNone/>
              <a:defRPr lang="en-GB" altLang="en-US" sz="7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eaLnBrk="1" latinLnBrk="1" hangingPunct="1">
              <a:lnSpc>
                <a:spcPct val="90000"/>
              </a:lnSpc>
              <a:spcBef>
                <a:spcPts val="375"/>
              </a:spcBef>
              <a:buFontTx/>
              <a:buNone/>
              <a:defRPr lang="en-GB" altLang="en-US" sz="7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eaLnBrk="1" latinLnBrk="1" hangingPunct="1">
              <a:lnSpc>
                <a:spcPct val="90000"/>
              </a:lnSpc>
              <a:spcBef>
                <a:spcPts val="375"/>
              </a:spcBef>
              <a:buFontTx/>
              <a:buNone/>
              <a:defRPr lang="en-GB" altLang="en-US" sz="7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eaLnBrk="1" latinLnBrk="1" hangingPunct="1">
              <a:lnSpc>
                <a:spcPct val="90000"/>
              </a:lnSpc>
              <a:spcBef>
                <a:spcPts val="375"/>
              </a:spcBef>
              <a:buFontTx/>
              <a:buNone/>
              <a:defRPr lang="en-GB" altLang="en-US" sz="7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eaLnBrk="1" latinLnBrk="1" hangingPunct="1">
              <a:lnSpc>
                <a:spcPct val="90000"/>
              </a:lnSpc>
              <a:spcBef>
                <a:spcPts val="375"/>
              </a:spcBef>
              <a:buFontTx/>
              <a:buNone/>
              <a:defRPr lang="en-GB" altLang="en-US" sz="7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eaLnBrk="1" latinLnBrk="1" hangingPunct="1">
              <a:lnSpc>
                <a:spcPct val="90000"/>
              </a:lnSpc>
              <a:spcBef>
                <a:spcPts val="375"/>
              </a:spcBef>
              <a:buFontTx/>
              <a:buNone/>
              <a:defRPr lang="en-GB" altLang="en-US" sz="7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508000">
              <a:buFontTx/>
              <a:buNone/>
            </a:pPr>
            <a:r>
              <a:rPr lang="ko-KR" altLang="en-US" sz="2000">
                <a:solidFill>
                  <a:schemeClr val="bg1"/>
                </a:solidFill>
                <a:latin typeface="DX국민시대" charset="0"/>
                <a:ea typeface="DX국민시대" charset="0"/>
              </a:rPr>
              <a:t>ModSecurity</a:t>
            </a:r>
          </a:p>
        </p:txBody>
      </p:sp>
      <p:sp>
        <p:nvSpPr>
          <p:cNvPr id="17" name="Rect 0"/>
          <p:cNvSpPr>
            <a:spLocks/>
          </p:cNvSpPr>
          <p:nvPr/>
        </p:nvSpPr>
        <p:spPr>
          <a:xfrm>
            <a:off x="387350" y="1094105"/>
            <a:ext cx="6212840" cy="1241425"/>
          </a:xfrm>
          <a:prstGeom prst="rect">
            <a:avLst/>
          </a:prstGeom>
          <a:solidFill>
            <a:schemeClr val="tx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l" defTabSz="50800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8" name="Rect 0"/>
          <p:cNvSpPr txBox="1">
            <a:spLocks/>
          </p:cNvSpPr>
          <p:nvPr/>
        </p:nvSpPr>
        <p:spPr>
          <a:xfrm>
            <a:off x="487680" y="1221105"/>
            <a:ext cx="5720715" cy="37084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50800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9" name="Rect 0"/>
          <p:cNvSpPr txBox="1">
            <a:spLocks/>
          </p:cNvSpPr>
          <p:nvPr/>
        </p:nvSpPr>
        <p:spPr>
          <a:xfrm>
            <a:off x="393065" y="1091565"/>
            <a:ext cx="6851015" cy="1386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508000" hangingPunct="1">
              <a:buFontTx/>
              <a:buNone/>
            </a:pPr>
            <a:r>
              <a:rPr lang="ko-KR" sz="1800">
                <a:solidFill>
                  <a:schemeClr val="bg1"/>
                </a:solidFill>
                <a:latin typeface="나눔스퀘어_ac Bold" charset="0"/>
                <a:ea typeface="나눔스퀘어_ac Bold" charset="0"/>
              </a:rPr>
              <a:t>Console</a:t>
            </a:r>
            <a:endParaRPr lang="ko-KR" altLang="en-US" sz="1800">
              <a:solidFill>
                <a:schemeClr val="bg1"/>
              </a:solidFill>
              <a:latin typeface="나눔스퀘어_ac Bold" charset="0"/>
              <a:ea typeface="나눔스퀘어_ac Bold" charset="0"/>
            </a:endParaRPr>
          </a:p>
          <a:p>
            <a:pPr marL="0" indent="0" algn="l" defTabSz="508000" hangingPunct="1">
              <a:buFontTx/>
              <a:buNone/>
            </a:pPr>
            <a:endParaRPr lang="ko-KR" altLang="en-US" sz="1800">
              <a:solidFill>
                <a:schemeClr val="bg1"/>
              </a:solidFill>
              <a:latin typeface="나눔스퀘어_ac Bold" charset="0"/>
              <a:ea typeface="나눔스퀘어_ac Bold" charset="0"/>
            </a:endParaRPr>
          </a:p>
          <a:p>
            <a:pPr marL="0" indent="0" algn="l" defTabSz="508000" hangingPunct="1">
              <a:buFontTx/>
              <a:buNone/>
            </a:pPr>
            <a:r>
              <a:rPr lang="ko-KR" altLang="en-US" sz="1600">
                <a:solidFill>
                  <a:schemeClr val="bg1"/>
                </a:solidFill>
                <a:latin typeface="나눔스퀘어_ac Bold" charset="0"/>
                <a:ea typeface="나눔스퀘어_ac Bold" charset="0"/>
              </a:rPr>
              <a:t>//재가동 후 테스트 </a:t>
            </a:r>
          </a:p>
          <a:p>
            <a:pPr marL="0" indent="0" algn="l" defTabSz="508000" hangingPunct="1">
              <a:buFontTx/>
              <a:buNone/>
            </a:pPr>
            <a:r>
              <a:rPr lang="ko-KR" sz="1600">
                <a:solidFill>
                  <a:schemeClr val="bg1"/>
                </a:solidFill>
                <a:latin typeface="나눔스퀘어_ac Bold" charset="0"/>
                <a:ea typeface="나눔스퀘어_ac Bold" charset="0"/>
              </a:rPr>
              <a:t># service httpd restart</a:t>
            </a:r>
            <a:endParaRPr lang="ko-KR" altLang="en-US" sz="1600">
              <a:solidFill>
                <a:schemeClr val="bg1"/>
              </a:solidFill>
              <a:latin typeface="나눔스퀘어_ac Bold" charset="0"/>
              <a:ea typeface="나눔스퀘어_ac Bold" charset="0"/>
            </a:endParaRPr>
          </a:p>
          <a:p>
            <a:pPr marL="0" indent="0" algn="l" defTabSz="508000" hangingPunct="1">
              <a:buFontTx/>
              <a:buNone/>
            </a:pPr>
            <a:r>
              <a:rPr lang="ko-KR" sz="1600">
                <a:solidFill>
                  <a:schemeClr val="bg1"/>
                </a:solidFill>
                <a:latin typeface="나눔스퀘어_ac Bold" charset="0"/>
                <a:ea typeface="나눔스퀘어_ac Bold" charset="0"/>
              </a:rPr>
              <a:t> </a:t>
            </a:r>
            <a:endParaRPr lang="ko-KR" altLang="en-US" sz="1600">
              <a:solidFill>
                <a:schemeClr val="bg1"/>
              </a:solidFill>
              <a:latin typeface="나눔스퀘어_ac Bold" charset="0"/>
              <a:ea typeface="나눔스퀘어_ac Bold" charset="0"/>
            </a:endParaRPr>
          </a:p>
        </p:txBody>
      </p:sp>
      <p:sp>
        <p:nvSpPr>
          <p:cNvPr id="21" name="Rect 0"/>
          <p:cNvSpPr txBox="1">
            <a:spLocks/>
          </p:cNvSpPr>
          <p:nvPr/>
        </p:nvSpPr>
        <p:spPr>
          <a:xfrm>
            <a:off x="487680" y="7287895"/>
            <a:ext cx="5974715" cy="175514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508000" hangingPunct="1">
              <a:buFontTx/>
              <a:buNone/>
            </a:pPr>
            <a:r>
              <a:rPr lang="ko-KR" sz="1800">
                <a:latin typeface="맑은 고딕" charset="0"/>
                <a:ea typeface="맑은 고딕" charset="0"/>
              </a:rPr>
              <a:t>1행: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50800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50800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50800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50800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50800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22" name="그림 21" descr="C:/Users/KITRI/AppData/Roaming/PolarisOffice/ETemp/7468_17849392/fImage352412416115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680" y="2406650"/>
            <a:ext cx="6244590" cy="2172970"/>
          </a:xfrm>
          <a:prstGeom prst="rect">
            <a:avLst/>
          </a:prstGeom>
          <a:noFill/>
        </p:spPr>
      </p:pic>
      <p:pic>
        <p:nvPicPr>
          <p:cNvPr id="23" name="그림 22" descr="C:/Users/KITRI/AppData/Roaming/PolarisOffice/ETemp/7468_17849392/fImage2263552427590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350" y="6191885"/>
            <a:ext cx="6179820" cy="3302635"/>
          </a:xfrm>
          <a:prstGeom prst="rect">
            <a:avLst/>
          </a:prstGeom>
          <a:noFill/>
        </p:spPr>
      </p:pic>
      <p:sp>
        <p:nvSpPr>
          <p:cNvPr id="24" name="도형 23"/>
          <p:cNvSpPr>
            <a:spLocks/>
          </p:cNvSpPr>
          <p:nvPr/>
        </p:nvSpPr>
        <p:spPr>
          <a:xfrm>
            <a:off x="381635" y="4953635"/>
            <a:ext cx="6212840" cy="1161415"/>
          </a:xfrm>
          <a:prstGeom prst="rect">
            <a:avLst/>
          </a:prstGeom>
          <a:solidFill>
            <a:schemeClr val="tx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l" defTabSz="50800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5" name="텍스트 상자 24"/>
          <p:cNvSpPr txBox="1">
            <a:spLocks/>
          </p:cNvSpPr>
          <p:nvPr/>
        </p:nvSpPr>
        <p:spPr>
          <a:xfrm>
            <a:off x="481965" y="4892040"/>
            <a:ext cx="5720715" cy="37084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50800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6" name="텍스트 상자 25"/>
          <p:cNvSpPr txBox="1">
            <a:spLocks/>
          </p:cNvSpPr>
          <p:nvPr/>
        </p:nvSpPr>
        <p:spPr>
          <a:xfrm>
            <a:off x="398780" y="4968875"/>
            <a:ext cx="6851015" cy="10788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508000" hangingPunct="1">
              <a:buFontTx/>
              <a:buNone/>
            </a:pPr>
            <a:r>
              <a:rPr lang="ko-KR" sz="1600" dirty="0" err="1">
                <a:solidFill>
                  <a:schemeClr val="bg1"/>
                </a:solidFill>
                <a:latin typeface="나눔스퀘어_ac Bold" charset="0"/>
                <a:ea typeface="나눔스퀘어_ac Bold" charset="0"/>
              </a:rPr>
              <a:t>Console</a:t>
            </a:r>
            <a:endParaRPr lang="ko-KR" altLang="en-US" sz="1600" dirty="0">
              <a:solidFill>
                <a:schemeClr val="bg1"/>
              </a:solidFill>
              <a:latin typeface="나눔스퀘어_ac Bold" charset="0"/>
              <a:ea typeface="나눔스퀘어_ac Bold" charset="0"/>
            </a:endParaRPr>
          </a:p>
          <a:p>
            <a:pPr marL="0" indent="0" algn="l" defTabSz="508000" hangingPunct="1">
              <a:buFontTx/>
              <a:buNone/>
            </a:pPr>
            <a:endParaRPr lang="ko-KR" altLang="en-US" sz="1600" dirty="0">
              <a:solidFill>
                <a:schemeClr val="bg1"/>
              </a:solidFill>
              <a:latin typeface="나눔스퀘어_ac Bold" charset="0"/>
              <a:ea typeface="나눔스퀘어_ac Bold" charset="0"/>
            </a:endParaRPr>
          </a:p>
          <a:p>
            <a:pPr marL="0" indent="0" algn="l" defTabSz="508000" hangingPunct="1">
              <a:buFontTx/>
              <a:buNone/>
            </a:pPr>
            <a:r>
              <a:rPr lang="ko-KR" sz="1600" dirty="0">
                <a:solidFill>
                  <a:schemeClr val="bg1"/>
                </a:solidFill>
                <a:latin typeface="나눔스퀘어_ac Bold" charset="0"/>
                <a:ea typeface="나눔스퀘어_ac Bold" charset="0"/>
              </a:rPr>
              <a:t># </a:t>
            </a:r>
            <a:r>
              <a:rPr lang="ko-KR" sz="1600" dirty="0" err="1">
                <a:solidFill>
                  <a:schemeClr val="bg1"/>
                </a:solidFill>
                <a:latin typeface="나눔스퀘어_ac Bold" charset="0"/>
                <a:ea typeface="나눔스퀘어_ac Bold" charset="0"/>
              </a:rPr>
              <a:t>cd</a:t>
            </a:r>
            <a:r>
              <a:rPr lang="ko-KR" sz="1600" dirty="0">
                <a:solidFill>
                  <a:schemeClr val="bg1"/>
                </a:solidFill>
                <a:latin typeface="나눔스퀘어_ac Bold" charset="0"/>
                <a:ea typeface="나눔스퀘어_ac Bold" charset="0"/>
              </a:rPr>
              <a:t> /</a:t>
            </a:r>
            <a:r>
              <a:rPr lang="ko-KR" sz="1600" dirty="0" err="1">
                <a:solidFill>
                  <a:schemeClr val="bg1"/>
                </a:solidFill>
                <a:latin typeface="나눔스퀘어_ac Bold" charset="0"/>
                <a:ea typeface="나눔스퀘어_ac Bold" charset="0"/>
              </a:rPr>
              <a:t>var</a:t>
            </a:r>
            <a:r>
              <a:rPr lang="ko-KR" sz="1600" dirty="0">
                <a:solidFill>
                  <a:schemeClr val="bg1"/>
                </a:solidFill>
                <a:latin typeface="나눔스퀘어_ac Bold" charset="0"/>
                <a:ea typeface="나눔스퀘어_ac Bold" charset="0"/>
              </a:rPr>
              <a:t>/</a:t>
            </a:r>
            <a:r>
              <a:rPr lang="ko-KR" sz="1600" dirty="0" err="1">
                <a:solidFill>
                  <a:schemeClr val="bg1"/>
                </a:solidFill>
                <a:latin typeface="나눔스퀘어_ac Bold" charset="0"/>
                <a:ea typeface="나눔스퀘어_ac Bold" charset="0"/>
              </a:rPr>
              <a:t>log</a:t>
            </a:r>
            <a:r>
              <a:rPr lang="ko-KR" sz="1600" dirty="0">
                <a:solidFill>
                  <a:schemeClr val="bg1"/>
                </a:solidFill>
                <a:latin typeface="나눔스퀘어_ac Bold" charset="0"/>
                <a:ea typeface="나눔스퀘어_ac Bold" charset="0"/>
              </a:rPr>
              <a:t>/</a:t>
            </a:r>
            <a:r>
              <a:rPr lang="ko-KR" sz="1600" dirty="0" err="1">
                <a:solidFill>
                  <a:schemeClr val="bg1"/>
                </a:solidFill>
                <a:latin typeface="나눔스퀘어_ac Bold" charset="0"/>
                <a:ea typeface="나눔스퀘어_ac Bold" charset="0"/>
              </a:rPr>
              <a:t>httpd</a:t>
            </a:r>
            <a:r>
              <a:rPr lang="ko-KR" sz="1600" dirty="0">
                <a:solidFill>
                  <a:schemeClr val="bg1"/>
                </a:solidFill>
                <a:latin typeface="나눔스퀘어_ac Bold" charset="0"/>
                <a:ea typeface="나눔스퀘어_ac Bold" charset="0"/>
              </a:rPr>
              <a:t>/modsec_audit.log </a:t>
            </a:r>
            <a:endParaRPr lang="ko-KR" altLang="en-US" sz="1600" dirty="0">
              <a:solidFill>
                <a:schemeClr val="bg1"/>
              </a:solidFill>
              <a:latin typeface="나눔스퀘어_ac Bold" charset="0"/>
              <a:ea typeface="나눔스퀘어_ac Bold" charset="0"/>
            </a:endParaRPr>
          </a:p>
          <a:p>
            <a:pPr marL="0" indent="0" algn="l" defTabSz="508000" hangingPunct="1">
              <a:buFontTx/>
              <a:buNone/>
            </a:pPr>
            <a:r>
              <a:rPr lang="ko-KR" sz="1600" dirty="0">
                <a:solidFill>
                  <a:schemeClr val="bg1"/>
                </a:solidFill>
                <a:latin typeface="나눔스퀘어_ac Bold" charset="0"/>
                <a:ea typeface="나눔스퀘어_ac Bold" charset="0"/>
              </a:rPr>
              <a:t>// 테스트에 대한 로그 확인 </a:t>
            </a:r>
            <a:endParaRPr lang="ko-KR" altLang="en-US" sz="1600" dirty="0">
              <a:solidFill>
                <a:schemeClr val="bg1"/>
              </a:solidFill>
              <a:latin typeface="나눔스퀘어_ac Bold" charset="0"/>
              <a:ea typeface="나눔스퀘어_ac Bold" charset="0"/>
            </a:endParaRPr>
          </a:p>
        </p:txBody>
      </p:sp>
      <p:sp>
        <p:nvSpPr>
          <p:cNvPr id="27" name="도형 26"/>
          <p:cNvSpPr>
            <a:spLocks/>
          </p:cNvSpPr>
          <p:nvPr/>
        </p:nvSpPr>
        <p:spPr>
          <a:xfrm>
            <a:off x="311150" y="3596005"/>
            <a:ext cx="3373120" cy="351790"/>
          </a:xfrm>
          <a:prstGeom prst="rect">
            <a:avLst/>
          </a:prstGeom>
          <a:noFill/>
          <a:ln w="57150" cap="flat" cmpd="sng">
            <a:solidFill>
              <a:srgbClr val="FF000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8" name="텍스트 상자 27"/>
          <p:cNvSpPr txBox="1">
            <a:spLocks/>
          </p:cNvSpPr>
          <p:nvPr/>
        </p:nvSpPr>
        <p:spPr>
          <a:xfrm>
            <a:off x="515620" y="3946525"/>
            <a:ext cx="5599430" cy="33972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hangingPunct="1"/>
            <a:r>
              <a:rPr lang="ko-KR" sz="1600">
                <a:solidFill>
                  <a:srgbClr val="FF0000"/>
                </a:solidFill>
                <a:latin typeface="나눔스퀘어_ac Bold" charset="0"/>
                <a:ea typeface="나눔스퀘어_ac Bold" charset="0"/>
              </a:rPr>
              <a:t>//ModSecurity에 의한 비정상 접근 탐지/ 차단</a:t>
            </a:r>
            <a:endParaRPr lang="ko-KR" altLang="en-US" sz="1600">
              <a:solidFill>
                <a:srgbClr val="FF0000"/>
              </a:solidFill>
              <a:latin typeface="나눔스퀘어_ac Bold" charset="0"/>
              <a:ea typeface="나눔스퀘어_ac Bold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>
            <a:extLst>
              <a:ext uri="{FF2B5EF4-FFF2-40B4-BE49-F238E27FC236}">
                <a16:creationId xmlns:a16="http://schemas.microsoft.com/office/drawing/2014/main" id="{12A34401-599B-45B7-85F2-254DBEDFA9A0}"/>
              </a:ext>
            </a:extLst>
          </p:cNvPr>
          <p:cNvSpPr/>
          <p:nvPr/>
        </p:nvSpPr>
        <p:spPr>
          <a:xfrm>
            <a:off x="254004" y="241297"/>
            <a:ext cx="6349993" cy="9397999"/>
          </a:xfrm>
          <a:prstGeom prst="rect">
            <a:avLst/>
          </a:prstGeom>
          <a:solidFill>
            <a:schemeClr val="bg1">
              <a:alpha val="2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sp>
        <p:nvSpPr>
          <p:cNvPr id="25" name="사각형: 둥근 위쪽 모서리 24">
            <a:extLst>
              <a:ext uri="{FF2B5EF4-FFF2-40B4-BE49-F238E27FC236}">
                <a16:creationId xmlns:a16="http://schemas.microsoft.com/office/drawing/2014/main" id="{1898EFCF-EF1C-40AB-BA71-A382CFBBA3B4}"/>
              </a:ext>
            </a:extLst>
          </p:cNvPr>
          <p:cNvSpPr/>
          <p:nvPr/>
        </p:nvSpPr>
        <p:spPr>
          <a:xfrm rot="16200000">
            <a:off x="2724152" y="-57143"/>
            <a:ext cx="2298698" cy="546099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7" name="제목 36">
            <a:extLst>
              <a:ext uri="{FF2B5EF4-FFF2-40B4-BE49-F238E27FC236}">
                <a16:creationId xmlns:a16="http://schemas.microsoft.com/office/drawing/2014/main" id="{9F4B6E55-904B-464D-918A-13440A5DEE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5" y="1996900"/>
            <a:ext cx="5324471" cy="1352903"/>
          </a:xfrm>
        </p:spPr>
        <p:txBody>
          <a:bodyPr anchor="ctr">
            <a:norm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7. </a:t>
            </a:r>
            <a:r>
              <a:rPr lang="ko-KR" altLang="en-US" dirty="0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보안 취약점 점검</a:t>
            </a:r>
          </a:p>
        </p:txBody>
      </p:sp>
      <p:sp>
        <p:nvSpPr>
          <p:cNvPr id="38" name="부제목 37">
            <a:extLst>
              <a:ext uri="{FF2B5EF4-FFF2-40B4-BE49-F238E27FC236}">
                <a16:creationId xmlns:a16="http://schemas.microsoft.com/office/drawing/2014/main" id="{F900AFB5-8FB4-429A-A1A5-D8BC883ECC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79568" y="4009144"/>
            <a:ext cx="4841870" cy="842224"/>
          </a:xfrm>
        </p:spPr>
        <p:txBody>
          <a:bodyPr/>
          <a:lstStyle/>
          <a:p>
            <a:pPr algn="r"/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240800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사각형: 둥근 위쪽 모서리 24">
            <a:extLst>
              <a:ext uri="{FF2B5EF4-FFF2-40B4-BE49-F238E27FC236}">
                <a16:creationId xmlns:a16="http://schemas.microsoft.com/office/drawing/2014/main" id="{1898EFCF-EF1C-40AB-BA71-A382CFBBA3B4}"/>
              </a:ext>
            </a:extLst>
          </p:cNvPr>
          <p:cNvSpPr/>
          <p:nvPr/>
        </p:nvSpPr>
        <p:spPr>
          <a:xfrm rot="16200000">
            <a:off x="2724152" y="2076457"/>
            <a:ext cx="2298698" cy="546099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7" name="제목 36">
            <a:extLst>
              <a:ext uri="{FF2B5EF4-FFF2-40B4-BE49-F238E27FC236}">
                <a16:creationId xmlns:a16="http://schemas.microsoft.com/office/drawing/2014/main" id="{9F4B6E55-904B-464D-918A-13440A5DEE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33531" y="4130500"/>
            <a:ext cx="4933945" cy="1352903"/>
          </a:xfrm>
        </p:spPr>
        <p:txBody>
          <a:bodyPr anchor="ctr">
            <a:norm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1. Netstat / </a:t>
            </a:r>
            <a:r>
              <a:rPr lang="en-US" altLang="ko-KR" sz="3200" dirty="0" err="1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tcpdump</a:t>
            </a:r>
            <a:endParaRPr lang="en-US" altLang="ko-KR" sz="3050" dirty="0">
              <a:solidFill>
                <a:schemeClr val="bg1"/>
              </a:solidFill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241707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F221A1-287D-4574-88F0-4B1757AE783B}"/>
              </a:ext>
            </a:extLst>
          </p:cNvPr>
          <p:cNvSpPr/>
          <p:nvPr/>
        </p:nvSpPr>
        <p:spPr>
          <a:xfrm>
            <a:off x="254003" y="723902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제목 3">
            <a:extLst>
              <a:ext uri="{FF2B5EF4-FFF2-40B4-BE49-F238E27FC236}">
                <a16:creationId xmlns:a16="http://schemas.microsoft.com/office/drawing/2014/main" id="{B3443ADE-1D9D-4A28-A056-276AC21D4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927100"/>
            <a:ext cx="5913238" cy="698500"/>
          </a:xfrm>
        </p:spPr>
        <p:txBody>
          <a:bodyPr anchor="ctr">
            <a:normAutofit/>
          </a:bodyPr>
          <a:lstStyle/>
          <a:p>
            <a:pPr algn="ctr"/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1. Netstat</a:t>
            </a:r>
            <a:endParaRPr lang="ko-KR" altLang="en-US" sz="2800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C22B3298-BA6E-4B4B-9471-089AD99936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2381" y="1952760"/>
            <a:ext cx="5901778" cy="2135625"/>
          </a:xfrm>
        </p:spPr>
        <p:txBody>
          <a:bodyPr>
            <a:normAutofit/>
          </a:bodyPr>
          <a:lstStyle/>
          <a:p>
            <a:pPr algn="ctr"/>
            <a:r>
              <a:rPr lang="en-US" altLang="ko-KR" sz="24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Netstat</a:t>
            </a:r>
            <a:r>
              <a:rPr lang="ko-KR" altLang="en-US" sz="24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란 전송 제어 프로토콜</a:t>
            </a:r>
            <a:r>
              <a:rPr lang="en-US" altLang="ko-KR" sz="24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24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라우팅 테이블</a:t>
            </a:r>
            <a:r>
              <a:rPr lang="en-US" altLang="ko-KR" sz="24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24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수많은 네트워크 인터페이스 등 네트워크 연결을 보여주는 </a:t>
            </a:r>
            <a:r>
              <a:rPr lang="ko-KR" altLang="en-US" sz="2400" b="1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명령줄</a:t>
            </a:r>
            <a:r>
              <a:rPr lang="ko-KR" altLang="en-US" sz="24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도구이다</a:t>
            </a:r>
            <a:r>
              <a:rPr lang="en-US" altLang="ko-KR" sz="24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  <a:endParaRPr lang="ko-KR" altLang="en-US" sz="2400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3E9B8CE0-892E-4EDC-A835-56924FCBC521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000" dirty="0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Netstat</a:t>
            </a:r>
            <a:endParaRPr lang="ko-KR" altLang="en-US" sz="2000" dirty="0">
              <a:solidFill>
                <a:schemeClr val="bg1"/>
              </a:solidFill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1A3BA57-7F0B-48CE-857F-14A3DDDC6B25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31AC2FF-CC09-4D54-ACDA-495BB0AF726A}"/>
              </a:ext>
            </a:extLst>
          </p:cNvPr>
          <p:cNvSpPr txBox="1"/>
          <p:nvPr/>
        </p:nvSpPr>
        <p:spPr>
          <a:xfrm>
            <a:off x="1787280" y="5722732"/>
            <a:ext cx="32834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/>
              <a:t>윈도우 </a:t>
            </a:r>
            <a:r>
              <a:rPr lang="en-US" altLang="ko-KR" sz="1100" b="1" dirty="0" err="1"/>
              <a:t>cmd</a:t>
            </a:r>
            <a:r>
              <a:rPr lang="ko-KR" altLang="en-US" sz="1100" b="1" dirty="0"/>
              <a:t>창에서 </a:t>
            </a:r>
            <a:r>
              <a:rPr lang="en-US" altLang="ko-KR" sz="1100" b="1" dirty="0"/>
              <a:t>‘netstat’ </a:t>
            </a:r>
            <a:r>
              <a:rPr lang="ko-KR" altLang="en-US" sz="1100" b="1" dirty="0"/>
              <a:t>명령 입력 결과</a:t>
            </a:r>
          </a:p>
        </p:txBody>
      </p:sp>
      <p:pic>
        <p:nvPicPr>
          <p:cNvPr id="19" name="그림 개체 틀 18">
            <a:extLst>
              <a:ext uri="{FF2B5EF4-FFF2-40B4-BE49-F238E27FC236}">
                <a16:creationId xmlns:a16="http://schemas.microsoft.com/office/drawing/2014/main" id="{69B4A82B-600F-494C-84FD-3A2027B83EB9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687" y="3095490"/>
            <a:ext cx="5883623" cy="2576440"/>
          </a:xfr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C8F3B561-EC4A-4F10-9D50-7F7B72922C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687" y="6471758"/>
            <a:ext cx="5826472" cy="84344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8B90E7B-6B71-4726-8A13-9D78EC071302}"/>
              </a:ext>
            </a:extLst>
          </p:cNvPr>
          <p:cNvSpPr txBox="1"/>
          <p:nvPr/>
        </p:nvSpPr>
        <p:spPr>
          <a:xfrm>
            <a:off x="547686" y="7524185"/>
            <a:ext cx="55615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리눅스 환경에서는 </a:t>
            </a:r>
            <a:r>
              <a:rPr lang="en-US" altLang="ko-KR" dirty="0"/>
              <a:t>Net-tools </a:t>
            </a:r>
            <a:r>
              <a:rPr lang="ko-KR" altLang="en-US" dirty="0"/>
              <a:t>패키지가 있어야 </a:t>
            </a:r>
            <a:endParaRPr lang="en-US" altLang="ko-KR" dirty="0"/>
          </a:p>
          <a:p>
            <a:r>
              <a:rPr lang="en-US" altLang="ko-KR" dirty="0"/>
              <a:t>netstat</a:t>
            </a:r>
            <a:r>
              <a:rPr lang="ko-KR" altLang="en-US" dirty="0"/>
              <a:t>가</a:t>
            </a:r>
            <a:r>
              <a:rPr lang="en-US" altLang="ko-KR" dirty="0"/>
              <a:t> </a:t>
            </a:r>
            <a:r>
              <a:rPr lang="ko-KR" altLang="en-US" dirty="0"/>
              <a:t>사용 가능하므로 체크해준다</a:t>
            </a:r>
            <a:endParaRPr lang="en-US" altLang="ko-KR" dirty="0"/>
          </a:p>
          <a:p>
            <a:r>
              <a:rPr lang="ko-KR" altLang="en-US" dirty="0"/>
              <a:t>없다면 </a:t>
            </a:r>
            <a:r>
              <a:rPr lang="en-US" altLang="ko-KR" dirty="0"/>
              <a:t>‘yum install net-tools’ </a:t>
            </a:r>
            <a:r>
              <a:rPr lang="ko-KR" altLang="en-US" dirty="0"/>
              <a:t>명령어로 패키지 설치</a:t>
            </a:r>
            <a:r>
              <a:rPr lang="en-US" altLang="ko-K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432049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C3661A93-3991-4913-94F3-62BD06023FE5}"/>
              </a:ext>
            </a:extLst>
          </p:cNvPr>
          <p:cNvSpPr/>
          <p:nvPr/>
        </p:nvSpPr>
        <p:spPr>
          <a:xfrm>
            <a:off x="254004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sp>
        <p:nvSpPr>
          <p:cNvPr id="13" name="사각형: 둥근 위쪽 모서리 12">
            <a:extLst>
              <a:ext uri="{FF2B5EF4-FFF2-40B4-BE49-F238E27FC236}">
                <a16:creationId xmlns:a16="http://schemas.microsoft.com/office/drawing/2014/main" id="{4970B356-884D-4505-A465-39E0CB9344B0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092274C3-3F70-4386-A0E3-60BF0C5FEED0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국민시대" panose="02020600000000000000" pitchFamily="18" charset="-127"/>
                <a:ea typeface="DX국민시대" panose="02020600000000000000" pitchFamily="18" charset="-127"/>
                <a:cs typeface="+mn-cs"/>
              </a:rPr>
              <a:t>Netstat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B863F2B-21ED-448C-B9E9-BA83394EBDB1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제목 4">
            <a:extLst>
              <a:ext uri="{FF2B5EF4-FFF2-40B4-BE49-F238E27FC236}">
                <a16:creationId xmlns:a16="http://schemas.microsoft.com/office/drawing/2014/main" id="{435FE9A8-9CE6-4A55-BED9-90ACB77D5D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6285" y="931421"/>
            <a:ext cx="5915025" cy="719099"/>
          </a:xfrm>
        </p:spPr>
        <p:txBody>
          <a:bodyPr>
            <a:normAutofit/>
          </a:bodyPr>
          <a:lstStyle/>
          <a:p>
            <a:pPr algn="ctr"/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Netstat</a:t>
            </a:r>
            <a:r>
              <a:rPr lang="ko-KR" altLang="en-US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 주요 옵션</a:t>
            </a:r>
          </a:p>
        </p:txBody>
      </p:sp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66356F44-6125-4B53-A9C3-2010831627FE}"/>
              </a:ext>
            </a:extLst>
          </p:cNvPr>
          <p:cNvGraphicFramePr>
            <a:graphicFrameLocks noGrp="1"/>
          </p:cNvGraphicFramePr>
          <p:nvPr>
            <p:ph sz="half" idx="1"/>
          </p:nvPr>
        </p:nvGraphicFramePr>
        <p:xfrm>
          <a:off x="492473" y="1919090"/>
          <a:ext cx="5938837" cy="67086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43725">
                  <a:extLst>
                    <a:ext uri="{9D8B030D-6E8A-4147-A177-3AD203B41FA5}">
                      <a16:colId xmlns:a16="http://schemas.microsoft.com/office/drawing/2014/main" val="3732142830"/>
                    </a:ext>
                  </a:extLst>
                </a:gridCol>
                <a:gridCol w="2795112">
                  <a:extLst>
                    <a:ext uri="{9D8B030D-6E8A-4147-A177-3AD203B41FA5}">
                      <a16:colId xmlns:a16="http://schemas.microsoft.com/office/drawing/2014/main" val="2744442483"/>
                    </a:ext>
                  </a:extLst>
                </a:gridCol>
              </a:tblGrid>
              <a:tr h="3214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옵션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의미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3866248"/>
                  </a:ext>
                </a:extLst>
              </a:tr>
              <a:tr h="70968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4000" dirty="0"/>
                        <a:t>-a, --all</a:t>
                      </a:r>
                      <a:endParaRPr lang="ko-KR" altLang="en-US" sz="4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dirty="0"/>
                        <a:t>모든 소켓 리스트를 출력한다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8314981"/>
                  </a:ext>
                </a:extLst>
              </a:tr>
              <a:tr h="70968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4000" dirty="0"/>
                        <a:t>-I, --list</a:t>
                      </a:r>
                      <a:endParaRPr lang="ko-KR" altLang="en-US" sz="4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dirty="0"/>
                        <a:t>인터페이스별 </a:t>
                      </a:r>
                      <a:r>
                        <a:rPr lang="ko-KR" altLang="en-US" sz="1800" dirty="0" err="1"/>
                        <a:t>통계값을</a:t>
                      </a:r>
                      <a:r>
                        <a:rPr lang="ko-KR" altLang="en-US" sz="1800" dirty="0"/>
                        <a:t> 출력한다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3310427"/>
                  </a:ext>
                </a:extLst>
              </a:tr>
              <a:tr h="70968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4000" dirty="0"/>
                        <a:t>-</a:t>
                      </a:r>
                      <a:r>
                        <a:rPr lang="en-US" altLang="ko-KR" sz="4000" dirty="0" err="1"/>
                        <a:t>i</a:t>
                      </a:r>
                      <a:r>
                        <a:rPr lang="en-US" altLang="ko-KR" sz="4000" dirty="0"/>
                        <a:t>, --interface</a:t>
                      </a:r>
                      <a:endParaRPr lang="ko-KR" altLang="en-US" sz="4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/>
                        <a:t>Listening </a:t>
                      </a:r>
                      <a:r>
                        <a:rPr lang="ko-KR" altLang="en-US" sz="1800" dirty="0"/>
                        <a:t>상태인 리스트만 출력한다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8024998"/>
                  </a:ext>
                </a:extLst>
              </a:tr>
              <a:tr h="70968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4000" dirty="0"/>
                        <a:t>-p, --programs</a:t>
                      </a:r>
                      <a:endParaRPr lang="ko-KR" altLang="en-US" sz="4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dirty="0"/>
                        <a:t>사용중인 프로세스와 소켓을 함께 출력한다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8373996"/>
                  </a:ext>
                </a:extLst>
              </a:tr>
              <a:tr h="70968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4000" dirty="0"/>
                        <a:t>-n, --numeric</a:t>
                      </a:r>
                      <a:endParaRPr lang="ko-KR" altLang="en-US" sz="4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dirty="0"/>
                        <a:t>도메인 주소를 숫자로 출력한다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2270655"/>
                  </a:ext>
                </a:extLst>
              </a:tr>
              <a:tr h="70968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4000" dirty="0"/>
                        <a:t>-r, --route</a:t>
                      </a:r>
                      <a:endParaRPr lang="ko-KR" altLang="en-US" sz="4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dirty="0"/>
                        <a:t>라우팅 테이블을 출력한다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5628480"/>
                  </a:ext>
                </a:extLst>
              </a:tr>
              <a:tr h="70968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4000" dirty="0"/>
                        <a:t>-s, --statistics</a:t>
                      </a:r>
                      <a:endParaRPr lang="ko-KR" altLang="en-US" sz="4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dirty="0"/>
                        <a:t>프로토콜별 통계 현황을 출력한다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4959772"/>
                  </a:ext>
                </a:extLst>
              </a:tr>
              <a:tr h="70968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4000" dirty="0"/>
                        <a:t>-t, --</a:t>
                      </a:r>
                      <a:r>
                        <a:rPr lang="en-US" altLang="ko-KR" sz="4000" dirty="0" err="1"/>
                        <a:t>tcp</a:t>
                      </a:r>
                      <a:endParaRPr lang="ko-KR" altLang="en-US" sz="4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dirty="0"/>
                        <a:t>연결된 </a:t>
                      </a:r>
                      <a:r>
                        <a:rPr lang="en-US" altLang="ko-KR" sz="1800" dirty="0"/>
                        <a:t>TCP </a:t>
                      </a:r>
                      <a:r>
                        <a:rPr lang="ko-KR" altLang="en-US" sz="1800" dirty="0"/>
                        <a:t>프로토콜 출력한다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6015019"/>
                  </a:ext>
                </a:extLst>
              </a:tr>
              <a:tr h="70968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4000" dirty="0"/>
                        <a:t>-u, --</a:t>
                      </a:r>
                      <a:r>
                        <a:rPr lang="en-US" altLang="ko-KR" sz="4000" dirty="0" err="1"/>
                        <a:t>udp</a:t>
                      </a:r>
                      <a:endParaRPr lang="ko-KR" altLang="en-US" sz="4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dirty="0"/>
                        <a:t>연결된 </a:t>
                      </a:r>
                      <a:r>
                        <a:rPr lang="en-US" altLang="ko-KR" sz="1800" dirty="0"/>
                        <a:t>UDP </a:t>
                      </a:r>
                      <a:r>
                        <a:rPr lang="ko-KR" altLang="en-US" sz="1800" dirty="0"/>
                        <a:t>프로토콜 출력한다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00613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448913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otGrid">
          <a:fgClr>
            <a:srgbClr val="B7D7D8"/>
          </a:fgClr>
          <a:bgClr>
            <a:srgbClr val="EDF7F5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>
            <a:extLst>
              <a:ext uri="{FF2B5EF4-FFF2-40B4-BE49-F238E27FC236}">
                <a16:creationId xmlns:a16="http://schemas.microsoft.com/office/drawing/2014/main" id="{12A34401-599B-45B7-85F2-254DBEDFA9A0}"/>
              </a:ext>
            </a:extLst>
          </p:cNvPr>
          <p:cNvSpPr/>
          <p:nvPr/>
        </p:nvSpPr>
        <p:spPr>
          <a:xfrm>
            <a:off x="254004" y="241297"/>
            <a:ext cx="6349993" cy="9397999"/>
          </a:xfrm>
          <a:prstGeom prst="rect">
            <a:avLst/>
          </a:prstGeom>
          <a:solidFill>
            <a:schemeClr val="bg1">
              <a:alpha val="2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sp>
        <p:nvSpPr>
          <p:cNvPr id="25" name="사각형: 둥근 위쪽 모서리 24">
            <a:extLst>
              <a:ext uri="{FF2B5EF4-FFF2-40B4-BE49-F238E27FC236}">
                <a16:creationId xmlns:a16="http://schemas.microsoft.com/office/drawing/2014/main" id="{1898EFCF-EF1C-40AB-BA71-A382CFBBA3B4}"/>
              </a:ext>
            </a:extLst>
          </p:cNvPr>
          <p:cNvSpPr/>
          <p:nvPr/>
        </p:nvSpPr>
        <p:spPr>
          <a:xfrm rot="16200000">
            <a:off x="2724152" y="-57143"/>
            <a:ext cx="2298698" cy="546099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7" name="제목 36">
            <a:extLst>
              <a:ext uri="{FF2B5EF4-FFF2-40B4-BE49-F238E27FC236}">
                <a16:creationId xmlns:a16="http://schemas.microsoft.com/office/drawing/2014/main" id="{9F4B6E55-904B-464D-918A-13440A5DEE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34125" y="1996900"/>
            <a:ext cx="5133351" cy="1352903"/>
          </a:xfrm>
        </p:spPr>
        <p:txBody>
          <a:bodyPr anchor="ctr">
            <a:norm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1. </a:t>
            </a:r>
            <a:r>
              <a:rPr lang="ko-KR" altLang="en-US" dirty="0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개요</a:t>
            </a:r>
          </a:p>
        </p:txBody>
      </p:sp>
      <p:sp>
        <p:nvSpPr>
          <p:cNvPr id="38" name="부제목 37">
            <a:extLst>
              <a:ext uri="{FF2B5EF4-FFF2-40B4-BE49-F238E27FC236}">
                <a16:creationId xmlns:a16="http://schemas.microsoft.com/office/drawing/2014/main" id="{F900AFB5-8FB4-429A-A1A5-D8BC883ECC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79568" y="4009144"/>
            <a:ext cx="4841870" cy="842224"/>
          </a:xfrm>
        </p:spPr>
        <p:txBody>
          <a:bodyPr/>
          <a:lstStyle/>
          <a:p>
            <a:pPr algn="r"/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00531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F221A1-287D-4574-88F0-4B1757AE783B}"/>
              </a:ext>
            </a:extLst>
          </p:cNvPr>
          <p:cNvSpPr/>
          <p:nvPr/>
        </p:nvSpPr>
        <p:spPr>
          <a:xfrm>
            <a:off x="254004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제목 3">
            <a:extLst>
              <a:ext uri="{FF2B5EF4-FFF2-40B4-BE49-F238E27FC236}">
                <a16:creationId xmlns:a16="http://schemas.microsoft.com/office/drawing/2014/main" id="{B3443ADE-1D9D-4A28-A056-276AC21D4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927100"/>
            <a:ext cx="5913238" cy="698500"/>
          </a:xfrm>
        </p:spPr>
        <p:txBody>
          <a:bodyPr anchor="ctr">
            <a:normAutofit/>
          </a:bodyPr>
          <a:lstStyle/>
          <a:p>
            <a:pPr algn="ctr"/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1-1) Netstat </a:t>
            </a:r>
            <a:r>
              <a:rPr lang="ko-KR" altLang="en-US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주요 옵션</a:t>
            </a:r>
          </a:p>
        </p:txBody>
      </p:sp>
      <p:pic>
        <p:nvPicPr>
          <p:cNvPr id="5" name="그림 개체 틀 4">
            <a:extLst>
              <a:ext uri="{FF2B5EF4-FFF2-40B4-BE49-F238E27FC236}">
                <a16:creationId xmlns:a16="http://schemas.microsoft.com/office/drawing/2014/main" id="{CBA375C7-911C-46DB-95D9-79B9A6AA756A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380" y="2967610"/>
            <a:ext cx="5958930" cy="6671686"/>
          </a:xfrm>
          <a:ln>
            <a:solidFill>
              <a:srgbClr val="B7D7D8"/>
            </a:solidFill>
          </a:ln>
        </p:spPr>
      </p:pic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3E9B8CE0-892E-4EDC-A835-56924FCBC521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000" dirty="0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netstat</a:t>
            </a:r>
            <a:endParaRPr lang="ko-KR" altLang="en-US" sz="2000" dirty="0">
              <a:solidFill>
                <a:schemeClr val="bg1"/>
              </a:solidFill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5020AD9-93A3-4AD0-895A-EB325D61FD3E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텍스트 개체 틀 5">
            <a:extLst>
              <a:ext uri="{FF2B5EF4-FFF2-40B4-BE49-F238E27FC236}">
                <a16:creationId xmlns:a16="http://schemas.microsoft.com/office/drawing/2014/main" id="{D0975FF9-B554-41FD-937B-0344C9660043}"/>
              </a:ext>
            </a:extLst>
          </p:cNvPr>
          <p:cNvSpPr txBox="1">
            <a:spLocks/>
          </p:cNvSpPr>
          <p:nvPr/>
        </p:nvSpPr>
        <p:spPr>
          <a:xfrm>
            <a:off x="410500" y="1706418"/>
            <a:ext cx="6020810" cy="1263287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# netstat –a</a:t>
            </a:r>
          </a:p>
          <a:p>
            <a:r>
              <a:rPr lang="en-US" altLang="ko-KR" sz="18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-a,</a:t>
            </a:r>
            <a:r>
              <a:rPr lang="ko-KR" altLang="en-US" sz="18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8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--all</a:t>
            </a:r>
            <a:r>
              <a:rPr lang="ko-KR" altLang="en-US" sz="18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옵션을 사용하면 사용 중인 모든 포트를 나열한다</a:t>
            </a:r>
            <a:r>
              <a:rPr lang="en-US" altLang="ko-KR" sz="18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endParaRPr lang="ko-KR" altLang="en-US" sz="1800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41293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F221A1-287D-4574-88F0-4B1757AE783B}"/>
              </a:ext>
            </a:extLst>
          </p:cNvPr>
          <p:cNvSpPr/>
          <p:nvPr/>
        </p:nvSpPr>
        <p:spPr>
          <a:xfrm>
            <a:off x="254004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3E9B8CE0-892E-4EDC-A835-56924FCBC521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000" dirty="0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Netstat</a:t>
            </a:r>
            <a:endParaRPr lang="ko-KR" altLang="en-US" sz="2000" dirty="0">
              <a:solidFill>
                <a:schemeClr val="bg1"/>
              </a:solidFill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8" name="텍스트 개체 틀 5">
            <a:extLst>
              <a:ext uri="{FF2B5EF4-FFF2-40B4-BE49-F238E27FC236}">
                <a16:creationId xmlns:a16="http://schemas.microsoft.com/office/drawing/2014/main" id="{F497BAFF-A3AA-4C33-B9B4-00AC67500DA8}"/>
              </a:ext>
            </a:extLst>
          </p:cNvPr>
          <p:cNvSpPr txBox="1">
            <a:spLocks/>
          </p:cNvSpPr>
          <p:nvPr/>
        </p:nvSpPr>
        <p:spPr>
          <a:xfrm>
            <a:off x="472380" y="943652"/>
            <a:ext cx="5913238" cy="1619666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# netstat –l</a:t>
            </a:r>
          </a:p>
          <a:p>
            <a:r>
              <a:rPr lang="en-US" altLang="ko-KR" sz="18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-l, --listening </a:t>
            </a:r>
            <a:r>
              <a:rPr lang="ko-KR" altLang="en-US" sz="18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옵션을 사용하면 </a:t>
            </a:r>
            <a:r>
              <a:rPr lang="en-US" altLang="ko-KR" sz="18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listening </a:t>
            </a:r>
            <a:r>
              <a:rPr lang="ko-KR" altLang="en-US" sz="18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중인 모든 </a:t>
            </a:r>
            <a:r>
              <a:rPr lang="en-US" altLang="ko-KR" sz="18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TCP/UDP/Unix Domain socket</a:t>
            </a:r>
            <a:r>
              <a:rPr lang="ko-KR" altLang="en-US" sz="18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을 표시한다</a:t>
            </a:r>
            <a:r>
              <a:rPr lang="en-US" altLang="ko-KR" sz="18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endParaRPr lang="ko-KR" altLang="en-US" sz="1800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9EBE077-A3FD-48B5-8CFE-C6B02356FC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380" y="2614120"/>
            <a:ext cx="5901779" cy="6919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9290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F221A1-287D-4574-88F0-4B1757AE783B}"/>
              </a:ext>
            </a:extLst>
          </p:cNvPr>
          <p:cNvSpPr/>
          <p:nvPr/>
        </p:nvSpPr>
        <p:spPr>
          <a:xfrm>
            <a:off x="254004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3E9B8CE0-892E-4EDC-A835-56924FCBC521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000" dirty="0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Netstat</a:t>
            </a:r>
            <a:endParaRPr lang="ko-KR" altLang="en-US" sz="2000" dirty="0">
              <a:solidFill>
                <a:schemeClr val="bg1"/>
              </a:solidFill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8" name="텍스트 개체 틀 5">
            <a:extLst>
              <a:ext uri="{FF2B5EF4-FFF2-40B4-BE49-F238E27FC236}">
                <a16:creationId xmlns:a16="http://schemas.microsoft.com/office/drawing/2014/main" id="{F497BAFF-A3AA-4C33-B9B4-00AC67500DA8}"/>
              </a:ext>
            </a:extLst>
          </p:cNvPr>
          <p:cNvSpPr txBox="1">
            <a:spLocks/>
          </p:cNvSpPr>
          <p:nvPr/>
        </p:nvSpPr>
        <p:spPr>
          <a:xfrm>
            <a:off x="472380" y="927100"/>
            <a:ext cx="5913238" cy="94667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# netstat –t</a:t>
            </a:r>
          </a:p>
          <a:p>
            <a:r>
              <a:rPr lang="en-US" altLang="ko-KR" sz="18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-t, --</a:t>
            </a:r>
            <a:r>
              <a:rPr lang="en-US" altLang="ko-KR" sz="18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tcp</a:t>
            </a:r>
            <a:r>
              <a:rPr lang="en-US" altLang="ko-KR" sz="18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8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옵션은 </a:t>
            </a:r>
            <a:r>
              <a:rPr lang="en-US" altLang="ko-KR" sz="18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listenin</a:t>
            </a:r>
            <a:r>
              <a:rPr lang="en-US" altLang="ko-KR" sz="18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8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중인 </a:t>
            </a:r>
            <a:r>
              <a:rPr lang="en-US" altLang="ko-KR" sz="18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TCP </a:t>
            </a:r>
            <a:r>
              <a:rPr lang="ko-KR" altLang="en-US" sz="18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소켓만 표시한다</a:t>
            </a:r>
            <a:r>
              <a:rPr lang="en-US" altLang="ko-KR" sz="18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endParaRPr lang="ko-KR" altLang="en-US" sz="1800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C9DDF91-BBAA-44E7-A22E-1811920F5C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380" y="1977816"/>
            <a:ext cx="5901779" cy="257919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F038383-D1DE-4E53-AAA1-3E41AD9F0C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841" y="4384128"/>
            <a:ext cx="5901779" cy="4838700"/>
          </a:xfrm>
          <a:prstGeom prst="rect">
            <a:avLst/>
          </a:prstGeom>
        </p:spPr>
      </p:pic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87AE3886-35E4-4A33-97E9-4443BBA4D01C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D1BA3368-F5A7-4675-B94D-D156FCBEBA82}"/>
              </a:ext>
            </a:extLst>
          </p:cNvPr>
          <p:cNvCxnSpPr>
            <a:cxnSpLocks/>
          </p:cNvCxnSpPr>
          <p:nvPr/>
        </p:nvCxnSpPr>
        <p:spPr>
          <a:xfrm>
            <a:off x="483841" y="4090257"/>
            <a:ext cx="5817433" cy="0"/>
          </a:xfrm>
          <a:prstGeom prst="line">
            <a:avLst/>
          </a:prstGeom>
          <a:ln w="3175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9941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F221A1-287D-4574-88F0-4B1757AE783B}"/>
              </a:ext>
            </a:extLst>
          </p:cNvPr>
          <p:cNvSpPr/>
          <p:nvPr/>
        </p:nvSpPr>
        <p:spPr>
          <a:xfrm>
            <a:off x="254004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3E9B8CE0-892E-4EDC-A835-56924FCBC521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000" dirty="0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Netstat</a:t>
            </a:r>
            <a:endParaRPr lang="ko-KR" altLang="en-US" sz="2000" dirty="0">
              <a:solidFill>
                <a:schemeClr val="bg1"/>
              </a:solidFill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8" name="텍스트 개체 틀 5">
            <a:extLst>
              <a:ext uri="{FF2B5EF4-FFF2-40B4-BE49-F238E27FC236}">
                <a16:creationId xmlns:a16="http://schemas.microsoft.com/office/drawing/2014/main" id="{F497BAFF-A3AA-4C33-B9B4-00AC67500DA8}"/>
              </a:ext>
            </a:extLst>
          </p:cNvPr>
          <p:cNvSpPr txBox="1">
            <a:spLocks/>
          </p:cNvSpPr>
          <p:nvPr/>
        </p:nvSpPr>
        <p:spPr>
          <a:xfrm>
            <a:off x="472380" y="927100"/>
            <a:ext cx="5913238" cy="1166744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여러 옵션을 조합해서 </a:t>
            </a:r>
            <a:r>
              <a:rPr lang="en-US" altLang="ko-KR" sz="18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listening </a:t>
            </a:r>
            <a:r>
              <a:rPr lang="ko-KR" altLang="en-US" sz="18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중인 모든 소켓에 대한 상세 정보를 볼 수 있다</a:t>
            </a:r>
            <a:r>
              <a:rPr lang="en-US" altLang="ko-KR" sz="18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</a:p>
          <a:p>
            <a:r>
              <a:rPr lang="en-US" altLang="ko-KR" sz="18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# netstat –ant // TCP</a:t>
            </a:r>
            <a:r>
              <a:rPr lang="ko-KR" altLang="en-US" sz="18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에서 열려 있는 포트 출력</a:t>
            </a:r>
            <a:endParaRPr lang="en-US" altLang="ko-KR" sz="1800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endParaRPr lang="en-US" altLang="ko-KR" sz="1800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9E51409-16AD-40B5-8F66-AEBB4F3321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380" y="2093844"/>
            <a:ext cx="5913237" cy="2771775"/>
          </a:xfrm>
          <a:prstGeom prst="rect">
            <a:avLst/>
          </a:prstGeom>
        </p:spPr>
      </p:pic>
      <p:sp>
        <p:nvSpPr>
          <p:cNvPr id="12" name="텍스트 개체 틀 5">
            <a:extLst>
              <a:ext uri="{FF2B5EF4-FFF2-40B4-BE49-F238E27FC236}">
                <a16:creationId xmlns:a16="http://schemas.microsoft.com/office/drawing/2014/main" id="{6669DCD4-D367-4610-B90C-6F43863AAF4C}"/>
              </a:ext>
            </a:extLst>
          </p:cNvPr>
          <p:cNvSpPr txBox="1">
            <a:spLocks/>
          </p:cNvSpPr>
          <p:nvPr/>
        </p:nvSpPr>
        <p:spPr>
          <a:xfrm>
            <a:off x="460921" y="4953000"/>
            <a:ext cx="5913238" cy="859456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# netstat –</a:t>
            </a:r>
            <a:r>
              <a:rPr lang="en-US" altLang="ko-KR" sz="18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autp</a:t>
            </a:r>
            <a:r>
              <a:rPr lang="en-US" altLang="ko-KR" sz="18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// TCP, UDP</a:t>
            </a:r>
            <a:r>
              <a:rPr lang="ko-KR" altLang="en-US" sz="18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에서 열려 있는 포트와 프로세스 출력</a:t>
            </a:r>
            <a:endParaRPr lang="en-US" altLang="ko-KR" sz="1800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endParaRPr lang="en-US" altLang="ko-KR" sz="1800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4BE21D91-ACE6-4298-A264-BF7D8A6034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922" y="5812456"/>
            <a:ext cx="5913238" cy="3826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7472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F221A1-287D-4574-88F0-4B1757AE783B}"/>
              </a:ext>
            </a:extLst>
          </p:cNvPr>
          <p:cNvSpPr/>
          <p:nvPr/>
        </p:nvSpPr>
        <p:spPr>
          <a:xfrm>
            <a:off x="254004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3E9B8CE0-892E-4EDC-A835-56924FCBC521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000" dirty="0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Netstat</a:t>
            </a:r>
            <a:endParaRPr lang="ko-KR" altLang="en-US" sz="2000" dirty="0">
              <a:solidFill>
                <a:schemeClr val="bg1"/>
              </a:solidFill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8" name="텍스트 개체 틀 5">
            <a:extLst>
              <a:ext uri="{FF2B5EF4-FFF2-40B4-BE49-F238E27FC236}">
                <a16:creationId xmlns:a16="http://schemas.microsoft.com/office/drawing/2014/main" id="{F497BAFF-A3AA-4C33-B9B4-00AC67500DA8}"/>
              </a:ext>
            </a:extLst>
          </p:cNvPr>
          <p:cNvSpPr txBox="1">
            <a:spLocks/>
          </p:cNvSpPr>
          <p:nvPr/>
        </p:nvSpPr>
        <p:spPr>
          <a:xfrm>
            <a:off x="472380" y="927100"/>
            <a:ext cx="5913238" cy="1166744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# netstat –</a:t>
            </a:r>
            <a:r>
              <a:rPr lang="en-US" altLang="ko-KR" sz="18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atnupc</a:t>
            </a:r>
            <a:r>
              <a:rPr lang="en-US" altLang="ko-KR" sz="18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| grep :80 </a:t>
            </a:r>
          </a:p>
          <a:p>
            <a:r>
              <a:rPr lang="en-US" altLang="ko-KR" sz="18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// grep </a:t>
            </a:r>
            <a:r>
              <a:rPr lang="ko-KR" altLang="en-US" sz="18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명령과 연동해 </a:t>
            </a:r>
            <a:r>
              <a:rPr lang="en-US" altLang="ko-KR" sz="18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80</a:t>
            </a:r>
            <a:r>
              <a:rPr lang="ko-KR" altLang="en-US" sz="18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번 포트를 </a:t>
            </a:r>
            <a:r>
              <a:rPr lang="en-US" altLang="ko-KR" sz="18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1</a:t>
            </a:r>
            <a:r>
              <a:rPr lang="ko-KR" altLang="en-US" sz="18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초마다 모니터링</a:t>
            </a:r>
            <a:endParaRPr lang="en-US" altLang="ko-KR" sz="1800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endParaRPr lang="en-US" altLang="ko-KR" sz="1800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A6C3CBD-B10A-40DF-A710-91715D4860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379" y="2144646"/>
            <a:ext cx="5901779" cy="749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7607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C3661A93-3991-4913-94F3-62BD06023FE5}"/>
              </a:ext>
            </a:extLst>
          </p:cNvPr>
          <p:cNvSpPr/>
          <p:nvPr/>
        </p:nvSpPr>
        <p:spPr>
          <a:xfrm>
            <a:off x="254004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sp>
        <p:nvSpPr>
          <p:cNvPr id="13" name="사각형: 둥근 위쪽 모서리 12">
            <a:extLst>
              <a:ext uri="{FF2B5EF4-FFF2-40B4-BE49-F238E27FC236}">
                <a16:creationId xmlns:a16="http://schemas.microsoft.com/office/drawing/2014/main" id="{4970B356-884D-4505-A465-39E0CB9344B0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092274C3-3F70-4386-A0E3-60BF0C5FEED0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국민시대" panose="02020600000000000000" pitchFamily="18" charset="-127"/>
                <a:ea typeface="DX국민시대" panose="02020600000000000000" pitchFamily="18" charset="-127"/>
                <a:cs typeface="+mn-cs"/>
              </a:rPr>
              <a:t>Netstat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B863F2B-21ED-448C-B9E9-BA83394EBDB1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제목 4">
            <a:extLst>
              <a:ext uri="{FF2B5EF4-FFF2-40B4-BE49-F238E27FC236}">
                <a16:creationId xmlns:a16="http://schemas.microsoft.com/office/drawing/2014/main" id="{435FE9A8-9CE6-4A55-BED9-90ACB77D5D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475" y="891930"/>
            <a:ext cx="5915025" cy="719099"/>
          </a:xfrm>
        </p:spPr>
        <p:txBody>
          <a:bodyPr>
            <a:normAutofit/>
          </a:bodyPr>
          <a:lstStyle/>
          <a:p>
            <a:pPr algn="ctr"/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Netstat </a:t>
            </a:r>
            <a:r>
              <a:rPr lang="ko-KR" altLang="en-US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주요 </a:t>
            </a:r>
            <a:r>
              <a:rPr lang="ko-KR" altLang="en-US" sz="2800" dirty="0" err="1">
                <a:latin typeface="DX국민시대" panose="02020600000000000000" pitchFamily="18" charset="-127"/>
                <a:ea typeface="DX국민시대" panose="02020600000000000000" pitchFamily="18" charset="-127"/>
              </a:rPr>
              <a:t>상태값</a:t>
            </a:r>
            <a:endParaRPr lang="ko-KR" altLang="en-US" sz="2800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graphicFrame>
        <p:nvGraphicFramePr>
          <p:cNvPr id="9" name="표 9">
            <a:extLst>
              <a:ext uri="{FF2B5EF4-FFF2-40B4-BE49-F238E27FC236}">
                <a16:creationId xmlns:a16="http://schemas.microsoft.com/office/drawing/2014/main" id="{504A09E1-355F-4E87-AE4B-3A52183C0D9C}"/>
              </a:ext>
            </a:extLst>
          </p:cNvPr>
          <p:cNvGraphicFramePr>
            <a:graphicFrameLocks noGrp="1"/>
          </p:cNvGraphicFramePr>
          <p:nvPr>
            <p:ph sz="half" idx="1"/>
          </p:nvPr>
        </p:nvGraphicFramePr>
        <p:xfrm>
          <a:off x="426475" y="1704321"/>
          <a:ext cx="6004836" cy="78217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20377">
                  <a:extLst>
                    <a:ext uri="{9D8B030D-6E8A-4147-A177-3AD203B41FA5}">
                      <a16:colId xmlns:a16="http://schemas.microsoft.com/office/drawing/2014/main" val="3611272424"/>
                    </a:ext>
                  </a:extLst>
                </a:gridCol>
                <a:gridCol w="4284459">
                  <a:extLst>
                    <a:ext uri="{9D8B030D-6E8A-4147-A177-3AD203B41FA5}">
                      <a16:colId xmlns:a16="http://schemas.microsoft.com/office/drawing/2014/main" val="3238338374"/>
                    </a:ext>
                  </a:extLst>
                </a:gridCol>
              </a:tblGrid>
              <a:tr h="57505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b="0" dirty="0">
                          <a:solidFill>
                            <a:schemeClr val="tx1"/>
                          </a:solidFill>
                        </a:rPr>
                        <a:t>--CLOSED</a:t>
                      </a:r>
                      <a:endParaRPr lang="ko-KR" altLang="en-US" sz="15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b="0" dirty="0">
                          <a:solidFill>
                            <a:schemeClr val="tx1"/>
                          </a:solidFill>
                        </a:rPr>
                        <a:t>연결이 완전히 종료된 상태를 의미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7131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>
                          <a:solidFill>
                            <a:schemeClr val="tx1"/>
                          </a:solidFill>
                        </a:rPr>
                        <a:t>--CLOSE_WAIT</a:t>
                      </a:r>
                      <a:endParaRPr lang="ko-KR" alt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>
                          <a:solidFill>
                            <a:schemeClr val="tx1"/>
                          </a:solidFill>
                        </a:rPr>
                        <a:t>TCP </a:t>
                      </a:r>
                      <a:r>
                        <a:rPr lang="ko-KR" altLang="en-US" sz="1500" dirty="0">
                          <a:solidFill>
                            <a:schemeClr val="tx1"/>
                          </a:solidFill>
                        </a:rPr>
                        <a:t>커넥션이 상위 어플리케이션 </a:t>
                      </a:r>
                      <a:endParaRPr lang="en-US" altLang="ko-KR" sz="15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>
                          <a:solidFill>
                            <a:schemeClr val="tx1"/>
                          </a:solidFill>
                        </a:rPr>
                        <a:t>단에서 연결 종료를 기다리고 있는 </a:t>
                      </a:r>
                      <a:endParaRPr lang="en-US" altLang="ko-KR" sz="15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>
                          <a:solidFill>
                            <a:schemeClr val="tx1"/>
                          </a:solidFill>
                        </a:rPr>
                        <a:t>상태를 의미한다</a:t>
                      </a:r>
                      <a:endParaRPr lang="en-US" altLang="ko-KR" sz="15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ko-KR" alt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4074359"/>
                  </a:ext>
                </a:extLst>
              </a:tr>
              <a:tr h="344416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>
                          <a:solidFill>
                            <a:schemeClr val="tx1"/>
                          </a:solidFill>
                        </a:rPr>
                        <a:t>--UNKNOWN</a:t>
                      </a:r>
                      <a:endParaRPr lang="ko-KR" alt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>
                          <a:solidFill>
                            <a:schemeClr val="tx1"/>
                          </a:solidFill>
                        </a:rPr>
                        <a:t>소켓 상태를 알 수 없음을 의미한다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6379929"/>
                  </a:ext>
                </a:extLst>
              </a:tr>
              <a:tr h="34317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>
                          <a:solidFill>
                            <a:schemeClr val="tx1"/>
                          </a:solidFill>
                        </a:rPr>
                        <a:t>--ESTABLISHED </a:t>
                      </a:r>
                      <a:endParaRPr lang="ko-KR" alt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>
                          <a:solidFill>
                            <a:schemeClr val="tx1"/>
                          </a:solidFill>
                        </a:rPr>
                        <a:t>클라이언트와 서버 간 통신이 정상적으로 되고 있는 상태를 의미한다</a:t>
                      </a:r>
                      <a:endParaRPr lang="en-US" altLang="ko-KR" sz="15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ko-KR" alt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3931114"/>
                  </a:ext>
                </a:extLst>
              </a:tr>
              <a:tr h="66738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>
                          <a:solidFill>
                            <a:schemeClr val="tx1"/>
                          </a:solidFill>
                        </a:rPr>
                        <a:t>--FIN_WAIT1 </a:t>
                      </a:r>
                      <a:endParaRPr lang="ko-KR" alt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>
                          <a:solidFill>
                            <a:schemeClr val="tx1"/>
                          </a:solidFill>
                        </a:rPr>
                        <a:t>클라이언트가 서버한테 연결을 끊자고 요청한 상태를 의미한다</a:t>
                      </a:r>
                      <a:endParaRPr lang="en-US" altLang="ko-KR" sz="15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ko-KR" alt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2115381"/>
                  </a:ext>
                </a:extLst>
              </a:tr>
              <a:tr h="667385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>
                          <a:solidFill>
                            <a:schemeClr val="tx1"/>
                          </a:solidFill>
                        </a:rPr>
                        <a:t>--FIN_WAIT2</a:t>
                      </a:r>
                      <a:endParaRPr lang="ko-KR" alt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>
                          <a:solidFill>
                            <a:schemeClr val="tx1"/>
                          </a:solidFill>
                        </a:rPr>
                        <a:t>서버가 클라이언트로부터 연결 종료 응답을 기다리는 상태를 의미한다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7335187"/>
                  </a:ext>
                </a:extLst>
              </a:tr>
              <a:tr h="66738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>
                          <a:solidFill>
                            <a:schemeClr val="tx1"/>
                          </a:solidFill>
                        </a:rPr>
                        <a:t>--LAST_ACK </a:t>
                      </a:r>
                      <a:endParaRPr lang="ko-KR" alt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>
                          <a:solidFill>
                            <a:schemeClr val="tx1"/>
                          </a:solidFill>
                        </a:rPr>
                        <a:t>원격지 호스트로 </a:t>
                      </a:r>
                      <a:r>
                        <a:rPr lang="ko-KR" altLang="en-US" sz="1500" dirty="0" err="1">
                          <a:solidFill>
                            <a:schemeClr val="tx1"/>
                          </a:solidFill>
                        </a:rPr>
                        <a:t>부터</a:t>
                      </a:r>
                      <a:r>
                        <a:rPr lang="ko-KR" altLang="en-US" sz="1500" dirty="0">
                          <a:solidFill>
                            <a:schemeClr val="tx1"/>
                          </a:solidFill>
                        </a:rPr>
                        <a:t> 연결 종료 요구 승인을 기다리는 상태를 의미한다</a:t>
                      </a:r>
                      <a:endParaRPr lang="en-US" altLang="ko-KR" sz="15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ko-KR" alt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7084384"/>
                  </a:ext>
                </a:extLst>
              </a:tr>
              <a:tr h="78130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>
                          <a:solidFill>
                            <a:schemeClr val="tx1"/>
                          </a:solidFill>
                        </a:rPr>
                        <a:t>--LISTEN </a:t>
                      </a:r>
                      <a:endParaRPr lang="ko-KR" alt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>
                          <a:solidFill>
                            <a:schemeClr val="tx1"/>
                          </a:solidFill>
                        </a:rPr>
                        <a:t>서버의 </a:t>
                      </a:r>
                      <a:r>
                        <a:rPr lang="ko-KR" altLang="en-US" sz="1500" dirty="0" err="1">
                          <a:solidFill>
                            <a:schemeClr val="tx1"/>
                          </a:solidFill>
                        </a:rPr>
                        <a:t>데몬은</a:t>
                      </a:r>
                      <a:r>
                        <a:rPr lang="ko-KR" altLang="en-US" sz="1500" dirty="0">
                          <a:solidFill>
                            <a:schemeClr val="tx1"/>
                          </a:solidFill>
                        </a:rPr>
                        <a:t> 실행 중이며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500" dirty="0">
                          <a:solidFill>
                            <a:schemeClr val="tx1"/>
                          </a:solidFill>
                        </a:rPr>
                        <a:t>클라이언트로 부터의 접속 요청을 기다리는 상태를 의미한다</a:t>
                      </a:r>
                      <a:endParaRPr lang="en-US" altLang="ko-KR" sz="15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ko-KR" alt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9061893"/>
                  </a:ext>
                </a:extLst>
              </a:tr>
              <a:tr h="66738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>
                          <a:solidFill>
                            <a:schemeClr val="tx1"/>
                          </a:solidFill>
                        </a:rPr>
                        <a:t>--SYN_SENT </a:t>
                      </a:r>
                      <a:endParaRPr lang="ko-KR" alt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>
                          <a:solidFill>
                            <a:schemeClr val="tx1"/>
                          </a:solidFill>
                        </a:rPr>
                        <a:t>클라이언트가 서버에게 연결을 요청한 상태를 의미한다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3788861"/>
                  </a:ext>
                </a:extLst>
              </a:tr>
              <a:tr h="78130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>
                          <a:solidFill>
                            <a:schemeClr val="tx1"/>
                          </a:solidFill>
                        </a:rPr>
                        <a:t>--SYN_RECEIVED </a:t>
                      </a:r>
                      <a:endParaRPr lang="ko-KR" alt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>
                          <a:solidFill>
                            <a:schemeClr val="tx1"/>
                          </a:solidFill>
                        </a:rPr>
                        <a:t>서버가 클라이언트로부터 접속 요청을 받아 클라이언트에게 응답했지만 아직 클라이언트로부터 확인 메시지는 받지 못한 상태를 의미한다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205346"/>
                  </a:ext>
                </a:extLst>
              </a:tr>
              <a:tr h="66738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 dirty="0">
                          <a:solidFill>
                            <a:schemeClr val="tx1"/>
                          </a:solidFill>
                        </a:rPr>
                        <a:t>--TIME_WAIT </a:t>
                      </a:r>
                      <a:endParaRPr lang="ko-KR" alt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 dirty="0">
                          <a:solidFill>
                            <a:schemeClr val="tx1"/>
                          </a:solidFill>
                        </a:rPr>
                        <a:t>연결은 종결되었지만 잠시 소켓을 열어 놓은 상태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8954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37069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C3661A93-3991-4913-94F3-62BD06023FE5}"/>
              </a:ext>
            </a:extLst>
          </p:cNvPr>
          <p:cNvSpPr/>
          <p:nvPr/>
        </p:nvSpPr>
        <p:spPr>
          <a:xfrm>
            <a:off x="254003" y="469902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sp>
        <p:nvSpPr>
          <p:cNvPr id="13" name="사각형: 둥근 위쪽 모서리 12">
            <a:extLst>
              <a:ext uri="{FF2B5EF4-FFF2-40B4-BE49-F238E27FC236}">
                <a16:creationId xmlns:a16="http://schemas.microsoft.com/office/drawing/2014/main" id="{4970B356-884D-4505-A465-39E0CB9344B0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092274C3-3F70-4386-A0E3-60BF0C5FEED0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sz="2000" dirty="0" err="1">
                <a:solidFill>
                  <a:prstClr val="white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tcpdump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B863F2B-21ED-448C-B9E9-BA83394EBDB1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제목 4">
            <a:extLst>
              <a:ext uri="{FF2B5EF4-FFF2-40B4-BE49-F238E27FC236}">
                <a16:creationId xmlns:a16="http://schemas.microsoft.com/office/drawing/2014/main" id="{435FE9A8-9CE6-4A55-BED9-90ACB77D5D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488" y="914401"/>
            <a:ext cx="5915025" cy="719099"/>
          </a:xfrm>
        </p:spPr>
        <p:txBody>
          <a:bodyPr>
            <a:normAutofit/>
          </a:bodyPr>
          <a:lstStyle/>
          <a:p>
            <a:pPr algn="ctr"/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2. Linux/Unix </a:t>
            </a:r>
            <a:r>
              <a:rPr lang="en-US" altLang="ko-KR" sz="2800" dirty="0" err="1">
                <a:latin typeface="DX국민시대" panose="02020600000000000000" pitchFamily="18" charset="-127"/>
                <a:ea typeface="DX국민시대" panose="02020600000000000000" pitchFamily="18" charset="-127"/>
              </a:rPr>
              <a:t>tcpdump</a:t>
            </a:r>
            <a:endParaRPr lang="ko-KR" altLang="en-US" sz="2800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65F6B49-F820-42BB-BBF5-01A3A04129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26691" y="2177514"/>
            <a:ext cx="6004619" cy="6953782"/>
          </a:xfrm>
        </p:spPr>
        <p:txBody>
          <a:bodyPr/>
          <a:lstStyle/>
          <a:p>
            <a:r>
              <a:rPr lang="en-US" altLang="ko-KR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tcpdump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는 네트워크 분석 시 가장 많이 사용하는 네트워크 패킷 출력 도구로 각종 옵션을 이용해 조건에 맞게 네트워크 패킷을 확인할 수 있다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TCP/IP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뿐 아니라 컴퓨터에 부착된 네트워크를 통해 송수신되는 기타 패킷을 사용자가 가로채고 표시할 수 있게 도와준다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BSD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허가서를 통해 배포되는 자유 소프트웨어이며 리눅스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솔라리스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BSD,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맥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OS X, HP-UX, AIX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등 대부분 유닉스 계열 운영체제에서 동작하며 </a:t>
            </a:r>
            <a:r>
              <a:rPr lang="en-US" altLang="ko-KR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libpcap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라이브러리를 사용하여 패킷을 잡는다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972475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C3661A93-3991-4913-94F3-62BD06023FE5}"/>
              </a:ext>
            </a:extLst>
          </p:cNvPr>
          <p:cNvSpPr/>
          <p:nvPr/>
        </p:nvSpPr>
        <p:spPr>
          <a:xfrm>
            <a:off x="127007" y="215902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sp>
        <p:nvSpPr>
          <p:cNvPr id="13" name="사각형: 둥근 위쪽 모서리 12">
            <a:extLst>
              <a:ext uri="{FF2B5EF4-FFF2-40B4-BE49-F238E27FC236}">
                <a16:creationId xmlns:a16="http://schemas.microsoft.com/office/drawing/2014/main" id="{4970B356-884D-4505-A465-39E0CB9344B0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092274C3-3F70-4386-A0E3-60BF0C5FEED0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sz="2000" dirty="0" err="1">
                <a:solidFill>
                  <a:prstClr val="white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tcpdump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B863F2B-21ED-448C-B9E9-BA83394EBDB1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제목 4">
            <a:extLst>
              <a:ext uri="{FF2B5EF4-FFF2-40B4-BE49-F238E27FC236}">
                <a16:creationId xmlns:a16="http://schemas.microsoft.com/office/drawing/2014/main" id="{435FE9A8-9CE6-4A55-BED9-90ACB77D5D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488" y="914401"/>
            <a:ext cx="5915025" cy="719099"/>
          </a:xfrm>
        </p:spPr>
        <p:txBody>
          <a:bodyPr>
            <a:normAutofit/>
          </a:bodyPr>
          <a:lstStyle/>
          <a:p>
            <a:pPr algn="ctr"/>
            <a:r>
              <a:rPr lang="en-US" altLang="ko-KR" sz="2800" dirty="0" err="1">
                <a:latin typeface="DX국민시대" panose="02020600000000000000" pitchFamily="18" charset="-127"/>
                <a:ea typeface="DX국민시대" panose="02020600000000000000" pitchFamily="18" charset="-127"/>
              </a:rPr>
              <a:t>tcpdump</a:t>
            </a:r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 </a:t>
            </a:r>
            <a:r>
              <a:rPr lang="ko-KR" altLang="en-US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패키지 확인</a:t>
            </a:r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&amp;</a:t>
            </a:r>
            <a:r>
              <a:rPr lang="ko-KR" altLang="en-US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설치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304B6B-203B-4A8C-AEB3-6E0670E396BB}"/>
              </a:ext>
            </a:extLst>
          </p:cNvPr>
          <p:cNvSpPr txBox="1"/>
          <p:nvPr/>
        </p:nvSpPr>
        <p:spPr>
          <a:xfrm>
            <a:off x="381000" y="6680511"/>
            <a:ext cx="59474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tcpdump</a:t>
            </a:r>
            <a:r>
              <a:rPr lang="en-US" altLang="ko-KR" dirty="0"/>
              <a:t> </a:t>
            </a:r>
            <a:r>
              <a:rPr lang="ko-KR" altLang="en-US" dirty="0"/>
              <a:t>패키지가 설치되어 있는지 확인해 준다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없다면 </a:t>
            </a:r>
            <a:r>
              <a:rPr lang="en-US" altLang="ko-KR" dirty="0"/>
              <a:t>‘yum install </a:t>
            </a:r>
            <a:r>
              <a:rPr lang="en-US" altLang="ko-KR" dirty="0" err="1"/>
              <a:t>tcpdump</a:t>
            </a:r>
            <a:r>
              <a:rPr lang="en-US" altLang="ko-KR" dirty="0"/>
              <a:t>’</a:t>
            </a:r>
            <a:r>
              <a:rPr lang="ko-KR" altLang="en-US" dirty="0"/>
              <a:t>로 설치 진행</a:t>
            </a:r>
            <a:endParaRPr lang="en-US" altLang="ko-KR" dirty="0"/>
          </a:p>
        </p:txBody>
      </p:sp>
      <p:pic>
        <p:nvPicPr>
          <p:cNvPr id="17" name="내용 개체 틀 16">
            <a:extLst>
              <a:ext uri="{FF2B5EF4-FFF2-40B4-BE49-F238E27FC236}">
                <a16:creationId xmlns:a16="http://schemas.microsoft.com/office/drawing/2014/main" id="{E6F5078B-8FD5-4B0A-A2A4-BE38D74DA97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45" y="2917722"/>
            <a:ext cx="6050310" cy="3200195"/>
          </a:xfrm>
        </p:spPr>
      </p:pic>
    </p:spTree>
    <p:extLst>
      <p:ext uri="{BB962C8B-B14F-4D97-AF65-F5344CB8AC3E}">
        <p14:creationId xmlns:p14="http://schemas.microsoft.com/office/powerpoint/2010/main" val="4058539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C3661A93-3991-4913-94F3-62BD06023FE5}"/>
              </a:ext>
            </a:extLst>
          </p:cNvPr>
          <p:cNvSpPr/>
          <p:nvPr/>
        </p:nvSpPr>
        <p:spPr>
          <a:xfrm>
            <a:off x="231158" y="215902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sp>
        <p:nvSpPr>
          <p:cNvPr id="13" name="사각형: 둥근 위쪽 모서리 12">
            <a:extLst>
              <a:ext uri="{FF2B5EF4-FFF2-40B4-BE49-F238E27FC236}">
                <a16:creationId xmlns:a16="http://schemas.microsoft.com/office/drawing/2014/main" id="{4970B356-884D-4505-A465-39E0CB9344B0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092274C3-3F70-4386-A0E3-60BF0C5FEED0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sz="2000" dirty="0" err="1">
                <a:solidFill>
                  <a:prstClr val="white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tcpdump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B863F2B-21ED-448C-B9E9-BA83394EBDB1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제목 4">
            <a:extLst>
              <a:ext uri="{FF2B5EF4-FFF2-40B4-BE49-F238E27FC236}">
                <a16:creationId xmlns:a16="http://schemas.microsoft.com/office/drawing/2014/main" id="{435FE9A8-9CE6-4A55-BED9-90ACB77D5D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488" y="914401"/>
            <a:ext cx="5915025" cy="719099"/>
          </a:xfrm>
        </p:spPr>
        <p:txBody>
          <a:bodyPr>
            <a:normAutofit/>
          </a:bodyPr>
          <a:lstStyle/>
          <a:p>
            <a:pPr algn="ctr"/>
            <a:r>
              <a:rPr lang="en-US" altLang="ko-KR" sz="2800" dirty="0" err="1">
                <a:latin typeface="DX국민시대" panose="02020600000000000000" pitchFamily="18" charset="-127"/>
                <a:ea typeface="DX국민시대" panose="02020600000000000000" pitchFamily="18" charset="-127"/>
              </a:rPr>
              <a:t>tcpdump</a:t>
            </a:r>
            <a:endParaRPr lang="ko-KR" altLang="en-US" sz="2800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304B6B-203B-4A8C-AEB3-6E0670E396BB}"/>
              </a:ext>
            </a:extLst>
          </p:cNvPr>
          <p:cNvSpPr txBox="1"/>
          <p:nvPr/>
        </p:nvSpPr>
        <p:spPr>
          <a:xfrm>
            <a:off x="381000" y="5613185"/>
            <a:ext cx="5947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2A3DC3E-4DA0-4897-A422-3166C9BD411A}"/>
              </a:ext>
            </a:extLst>
          </p:cNvPr>
          <p:cNvSpPr txBox="1"/>
          <p:nvPr/>
        </p:nvSpPr>
        <p:spPr>
          <a:xfrm>
            <a:off x="426690" y="6918118"/>
            <a:ext cx="602746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tcpdump</a:t>
            </a:r>
            <a:r>
              <a:rPr lang="en-US" altLang="ko-KR" dirty="0"/>
              <a:t> </a:t>
            </a:r>
            <a:r>
              <a:rPr lang="ko-KR" altLang="en-US" dirty="0"/>
              <a:t>사용법은 터미널 창에 </a:t>
            </a:r>
            <a:r>
              <a:rPr lang="en-US" altLang="ko-KR" dirty="0" err="1"/>
              <a:t>tcpdump</a:t>
            </a:r>
            <a:r>
              <a:rPr lang="en-US" altLang="ko-KR" dirty="0"/>
              <a:t> </a:t>
            </a:r>
            <a:r>
              <a:rPr lang="ko-KR" altLang="en-US" dirty="0"/>
              <a:t>명령어를 치면 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본인이 보고 싶은 인터페이스를 지정하는 등 기본적인 사용법이 있으며 원하는 인터페이스나 포트를 지정해야 하며 텍스트 환경에서 진행되므로 패킷을 잡으면 바로 올라오면서 뜨는 것을 볼 수 있다</a:t>
            </a:r>
            <a:r>
              <a:rPr lang="en-US" altLang="ko-KR" dirty="0"/>
              <a:t>.</a:t>
            </a:r>
          </a:p>
        </p:txBody>
      </p:sp>
      <p:pic>
        <p:nvPicPr>
          <p:cNvPr id="22" name="내용 개체 틀 21">
            <a:extLst>
              <a:ext uri="{FF2B5EF4-FFF2-40B4-BE49-F238E27FC236}">
                <a16:creationId xmlns:a16="http://schemas.microsoft.com/office/drawing/2014/main" id="{E548E455-52F7-4B27-8937-0283ABB4AC6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691" y="2110720"/>
            <a:ext cx="6027464" cy="3908860"/>
          </a:xfr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C7391A1B-252C-4E7C-9328-DD0C6EDFEDC5}"/>
              </a:ext>
            </a:extLst>
          </p:cNvPr>
          <p:cNvSpPr txBox="1"/>
          <p:nvPr/>
        </p:nvSpPr>
        <p:spPr>
          <a:xfrm>
            <a:off x="1945450" y="6007183"/>
            <a:ext cx="42666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터미널에서 </a:t>
            </a:r>
            <a:r>
              <a:rPr lang="en-US" altLang="ko-KR" sz="1400" dirty="0"/>
              <a:t>‘man </a:t>
            </a:r>
            <a:r>
              <a:rPr lang="en-US" altLang="ko-KR" sz="1400" dirty="0" err="1"/>
              <a:t>tcdump</a:t>
            </a:r>
            <a:r>
              <a:rPr lang="en-US" altLang="ko-KR" sz="1400" dirty="0"/>
              <a:t>’</a:t>
            </a:r>
            <a:r>
              <a:rPr lang="ko-KR" altLang="en-US" sz="1400" dirty="0"/>
              <a:t>를 친 화면</a:t>
            </a:r>
          </a:p>
        </p:txBody>
      </p:sp>
    </p:spTree>
    <p:extLst>
      <p:ext uri="{BB962C8B-B14F-4D97-AF65-F5344CB8AC3E}">
        <p14:creationId xmlns:p14="http://schemas.microsoft.com/office/powerpoint/2010/main" val="3728375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F221A1-287D-4574-88F0-4B1757AE783B}"/>
              </a:ext>
            </a:extLst>
          </p:cNvPr>
          <p:cNvSpPr/>
          <p:nvPr/>
        </p:nvSpPr>
        <p:spPr>
          <a:xfrm>
            <a:off x="297173" y="664029"/>
            <a:ext cx="6451970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제목 3">
            <a:extLst>
              <a:ext uri="{FF2B5EF4-FFF2-40B4-BE49-F238E27FC236}">
                <a16:creationId xmlns:a16="http://schemas.microsoft.com/office/drawing/2014/main" id="{B3443ADE-1D9D-4A28-A056-276AC21D4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927100"/>
            <a:ext cx="5913238" cy="698500"/>
          </a:xfrm>
        </p:spPr>
        <p:txBody>
          <a:bodyPr anchor="ctr">
            <a:normAutofit/>
          </a:bodyPr>
          <a:lstStyle/>
          <a:p>
            <a:pPr algn="ctr"/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2-1) </a:t>
            </a:r>
            <a:r>
              <a:rPr lang="en-US" altLang="ko-KR" sz="2800" dirty="0" err="1">
                <a:latin typeface="DX국민시대" panose="02020600000000000000" pitchFamily="18" charset="-127"/>
                <a:ea typeface="DX국민시대" panose="02020600000000000000" pitchFamily="18" charset="-127"/>
              </a:rPr>
              <a:t>tcpdump</a:t>
            </a:r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 </a:t>
            </a:r>
            <a:r>
              <a:rPr lang="ko-KR" altLang="en-US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사용 예제</a:t>
            </a: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3E9B8CE0-892E-4EDC-A835-56924FCBC521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000" dirty="0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netstat</a:t>
            </a:r>
            <a:endParaRPr lang="ko-KR" altLang="en-US" sz="2000" dirty="0">
              <a:solidFill>
                <a:schemeClr val="bg1"/>
              </a:solidFill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5020AD9-93A3-4AD0-895A-EB325D61FD3E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텍스트 개체 틀 5">
            <a:extLst>
              <a:ext uri="{FF2B5EF4-FFF2-40B4-BE49-F238E27FC236}">
                <a16:creationId xmlns:a16="http://schemas.microsoft.com/office/drawing/2014/main" id="{D0975FF9-B554-41FD-937B-0344C9660043}"/>
              </a:ext>
            </a:extLst>
          </p:cNvPr>
          <p:cNvSpPr txBox="1">
            <a:spLocks/>
          </p:cNvSpPr>
          <p:nvPr/>
        </p:nvSpPr>
        <p:spPr>
          <a:xfrm>
            <a:off x="391332" y="7694008"/>
            <a:ext cx="6263651" cy="632053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Ip</a:t>
            </a:r>
            <a:r>
              <a:rPr lang="ko-KR" altLang="en-US" sz="18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가 </a:t>
            </a:r>
            <a:r>
              <a:rPr lang="en-US" altLang="ko-KR" sz="18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1.1.4.20</a:t>
            </a:r>
            <a:r>
              <a:rPr lang="ko-KR" altLang="en-US" sz="18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인 </a:t>
            </a:r>
            <a:r>
              <a:rPr lang="en-US" altLang="ko-KR" sz="18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Kali OS</a:t>
            </a:r>
            <a:r>
              <a:rPr lang="ko-KR" altLang="en-US" sz="18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에서 </a:t>
            </a:r>
            <a:r>
              <a:rPr lang="en-US" altLang="ko-KR" sz="18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1.1.4.40</a:t>
            </a:r>
            <a:r>
              <a:rPr lang="ko-KR" altLang="en-US" sz="18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인 </a:t>
            </a:r>
            <a:r>
              <a:rPr lang="en-US" altLang="ko-KR" sz="18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CentOS</a:t>
            </a:r>
            <a:r>
              <a:rPr lang="ko-KR" altLang="en-US" sz="18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로</a:t>
            </a:r>
            <a:r>
              <a:rPr lang="en-US" altLang="ko-KR" sz="18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Ping</a:t>
            </a:r>
            <a:r>
              <a:rPr lang="ko-KR" altLang="en-US" sz="18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을 명령을 쳤다</a:t>
            </a:r>
            <a:endParaRPr lang="en-US" altLang="ko-KR" sz="1800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9055855-4D7D-4A1A-B6F3-1444FBAB3F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689" y="1686178"/>
            <a:ext cx="6177307" cy="5486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6715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otGrid">
          <a:fgClr>
            <a:srgbClr val="B7D7D8"/>
          </a:fgClr>
          <a:bgClr>
            <a:srgbClr val="EDF7F5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F221A1-287D-4574-88F0-4B1757AE783B}"/>
              </a:ext>
            </a:extLst>
          </p:cNvPr>
          <p:cNvSpPr/>
          <p:nvPr/>
        </p:nvSpPr>
        <p:spPr>
          <a:xfrm>
            <a:off x="254004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제목 3">
            <a:extLst>
              <a:ext uri="{FF2B5EF4-FFF2-40B4-BE49-F238E27FC236}">
                <a16:creationId xmlns:a16="http://schemas.microsoft.com/office/drawing/2014/main" id="{B3443ADE-1D9D-4A28-A056-276AC21D4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927100"/>
            <a:ext cx="5913238" cy="698500"/>
          </a:xfrm>
        </p:spPr>
        <p:txBody>
          <a:bodyPr anchor="ctr">
            <a:normAutofit/>
          </a:bodyPr>
          <a:lstStyle/>
          <a:p>
            <a:pPr algn="ctr"/>
            <a:r>
              <a:rPr lang="ko-KR" altLang="en-US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보안 </a:t>
            </a:r>
            <a:r>
              <a:rPr lang="ko-KR" altLang="en-US" sz="2800" dirty="0" err="1">
                <a:latin typeface="DX국민시대" panose="02020600000000000000" pitchFamily="18" charset="-127"/>
                <a:ea typeface="DX국민시대" panose="02020600000000000000" pitchFamily="18" charset="-127"/>
              </a:rPr>
              <a:t>관제란</a:t>
            </a:r>
            <a:r>
              <a:rPr lang="ko-KR" altLang="en-US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 </a:t>
            </a:r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?</a:t>
            </a:r>
            <a:endParaRPr lang="ko-KR" altLang="en-US" sz="2800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C22B3298-BA6E-4B4B-9471-089AD99936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479048" y="1968500"/>
            <a:ext cx="2786841" cy="2584442"/>
          </a:xfr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>
            <a:normAutofit fontScale="70000" lnSpcReduction="20000"/>
          </a:bodyPr>
          <a:lstStyle/>
          <a:p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	</a:t>
            </a:r>
          </a:p>
          <a:p>
            <a:r>
              <a:rPr lang="en-US" altLang="ko-KR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	</a:t>
            </a: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보안관제</a:t>
            </a:r>
            <a:endParaRPr lang="en-US" altLang="ko-KR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en-US" altLang="ko-KR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342900">
              <a:lnSpc>
                <a:spcPct val="170000"/>
              </a:lnSpc>
              <a:buFontTx/>
              <a:buChar char="-"/>
            </a:pP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보안을 강제적으로 관리 및 통제하는 것</a:t>
            </a:r>
            <a:endParaRPr lang="en-US" altLang="ko-KR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342900">
              <a:lnSpc>
                <a:spcPct val="170000"/>
              </a:lnSpc>
              <a:buFontTx/>
              <a:buChar char="-"/>
            </a:pP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국내에서는 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2003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년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1.25  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인터넷 대란이후 필요성이 대두됨</a:t>
            </a: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3E9B8CE0-892E-4EDC-A835-56924FCBC521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000" dirty="0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1. </a:t>
            </a:r>
            <a:r>
              <a:rPr lang="ko-KR" altLang="en-US" sz="2000" dirty="0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개요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1A3BA57-7F0B-48CE-857F-14A3DDDC6B25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림 19">
            <a:extLst>
              <a:ext uri="{FF2B5EF4-FFF2-40B4-BE49-F238E27FC236}">
                <a16:creationId xmlns:a16="http://schemas.microsoft.com/office/drawing/2014/main" id="{1DA5A10F-614D-422A-971D-26BBE71AF7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397" y="1968501"/>
            <a:ext cx="2834303" cy="2584442"/>
          </a:xfrm>
          <a:prstGeom prst="rect">
            <a:avLst/>
          </a:prstGeom>
        </p:spPr>
      </p:pic>
      <p:sp>
        <p:nvSpPr>
          <p:cNvPr id="21" name="텍스트 개체 틀 5">
            <a:extLst>
              <a:ext uri="{FF2B5EF4-FFF2-40B4-BE49-F238E27FC236}">
                <a16:creationId xmlns:a16="http://schemas.microsoft.com/office/drawing/2014/main" id="{AAEAE2EE-165F-4268-AAC1-1F996DBC885E}"/>
              </a:ext>
            </a:extLst>
          </p:cNvPr>
          <p:cNvSpPr txBox="1">
            <a:spLocks/>
          </p:cNvSpPr>
          <p:nvPr/>
        </p:nvSpPr>
        <p:spPr>
          <a:xfrm>
            <a:off x="522431" y="4817118"/>
            <a:ext cx="5743458" cy="462668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대표적인 사이버 사고유형</a:t>
            </a:r>
            <a:endParaRPr lang="en-US" altLang="ko-KR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en-US" altLang="ko-KR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1)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기업 기밀 정보 유출</a:t>
            </a:r>
            <a:endParaRPr lang="en-US" altLang="ko-KR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2)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개인정보 유출</a:t>
            </a:r>
            <a:endParaRPr lang="en-US" altLang="ko-KR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-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옥션 </a:t>
            </a:r>
            <a:r>
              <a:rPr lang="en-US" altLang="ko-KR" sz="1800" dirty="0">
                <a:ea typeface="나눔스퀘어_ac Bold" panose="020B0600000101010101" pitchFamily="50" charset="-127"/>
              </a:rPr>
              <a:t>(2008.02)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en-US" altLang="ko-KR" sz="20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Cyworld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1800" dirty="0">
                <a:ea typeface="나눔스퀘어_ac Bold" panose="020B0600000101010101" pitchFamily="50" charset="-127"/>
              </a:rPr>
              <a:t>(2011.07)</a:t>
            </a:r>
          </a:p>
          <a:p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-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국민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롯데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농협 </a:t>
            </a:r>
            <a:r>
              <a:rPr lang="en-US" altLang="ko-KR" sz="1800" dirty="0">
                <a:ea typeface="나눔스퀘어_ac Bold" panose="020B0600000101010101" pitchFamily="50" charset="-127"/>
              </a:rPr>
              <a:t>(2014.01)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KT </a:t>
            </a:r>
            <a:r>
              <a:rPr lang="en-US" altLang="ko-KR" sz="1800" dirty="0">
                <a:ea typeface="나눔스퀘어_ac Bold" panose="020B0600000101010101" pitchFamily="50" charset="-127"/>
              </a:rPr>
              <a:t>(2014.03)</a:t>
            </a:r>
          </a:p>
          <a:p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3)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악성코드 감염</a:t>
            </a:r>
            <a:endParaRPr lang="en-US" altLang="ko-KR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- KBS, MBC, YTN </a:t>
            </a:r>
            <a:r>
              <a:rPr lang="en-US" altLang="ko-KR" sz="1800" dirty="0">
                <a:ea typeface="나눔스퀘어_ac Bold" panose="020B0600000101010101" pitchFamily="50" charset="-127"/>
              </a:rPr>
              <a:t>(2013.03)</a:t>
            </a:r>
          </a:p>
          <a:p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- </a:t>
            </a:r>
            <a:r>
              <a:rPr lang="ko-KR" altLang="en-US" sz="20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한국수력원자력공사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1800" dirty="0">
                <a:ea typeface="나눔스퀘어_ac Bold" panose="020B0600000101010101" pitchFamily="50" charset="-127"/>
              </a:rPr>
              <a:t>(2014.12)</a:t>
            </a:r>
          </a:p>
          <a:p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4)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보안취약점으로 인한 피해</a:t>
            </a:r>
            <a:endParaRPr lang="en-US" altLang="ko-KR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- KT </a:t>
            </a:r>
            <a:r>
              <a:rPr lang="en-US" altLang="ko-KR" sz="1900" dirty="0">
                <a:ea typeface="나눔스퀘어_ac Bold" panose="020B0600000101010101" pitchFamily="50" charset="-127"/>
              </a:rPr>
              <a:t>(2014.03)</a:t>
            </a:r>
          </a:p>
          <a:p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5) DDOS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피해</a:t>
            </a:r>
            <a:endParaRPr lang="en-US" altLang="ko-KR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-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국내 정부기관 및 </a:t>
            </a:r>
            <a:r>
              <a:rPr lang="ko-KR" altLang="en-US" sz="20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주요포털</a:t>
            </a:r>
            <a:r>
              <a:rPr lang="en-US" altLang="ko-KR" sz="1800" dirty="0">
                <a:ea typeface="나눔스퀘어_ac Bold" panose="020B0600000101010101" pitchFamily="50" charset="-127"/>
              </a:rPr>
              <a:t>(2019.07.07) , (2010.03.04)</a:t>
            </a:r>
          </a:p>
          <a:p>
            <a:endParaRPr lang="en-US" altLang="ko-KR" sz="1800" dirty="0">
              <a:ea typeface="나눔스퀘어_ac Bold" panose="020B0600000101010101" pitchFamily="50" charset="-127"/>
            </a:endParaRPr>
          </a:p>
        </p:txBody>
      </p:sp>
      <p:sp>
        <p:nvSpPr>
          <p:cNvPr id="23" name="폭발: 8pt 22">
            <a:extLst>
              <a:ext uri="{FF2B5EF4-FFF2-40B4-BE49-F238E27FC236}">
                <a16:creationId xmlns:a16="http://schemas.microsoft.com/office/drawing/2014/main" id="{B8FEDE8A-212F-4592-AD80-BCF76662D058}"/>
              </a:ext>
            </a:extLst>
          </p:cNvPr>
          <p:cNvSpPr/>
          <p:nvPr/>
        </p:nvSpPr>
        <p:spPr>
          <a:xfrm rot="1155648">
            <a:off x="2716462" y="6875074"/>
            <a:ext cx="3942413" cy="1963712"/>
          </a:xfrm>
          <a:prstGeom prst="irregularSeal1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ysClr val="windowText" lastClr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보안 관제의 필요성</a:t>
            </a:r>
            <a:endParaRPr lang="en-US" altLang="ko-KR" dirty="0">
              <a:solidFill>
                <a:sysClr val="windowText" lastClr="000000"/>
              </a:solidFill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126651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F221A1-287D-4574-88F0-4B1757AE783B}"/>
              </a:ext>
            </a:extLst>
          </p:cNvPr>
          <p:cNvSpPr/>
          <p:nvPr/>
        </p:nvSpPr>
        <p:spPr>
          <a:xfrm>
            <a:off x="254004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제목 3">
            <a:extLst>
              <a:ext uri="{FF2B5EF4-FFF2-40B4-BE49-F238E27FC236}">
                <a16:creationId xmlns:a16="http://schemas.microsoft.com/office/drawing/2014/main" id="{B3443ADE-1D9D-4A28-A056-276AC21D4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927100"/>
            <a:ext cx="5913238" cy="698500"/>
          </a:xfrm>
        </p:spPr>
        <p:txBody>
          <a:bodyPr anchor="ctr">
            <a:normAutofit/>
          </a:bodyPr>
          <a:lstStyle/>
          <a:p>
            <a:pPr algn="ctr"/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2-1) </a:t>
            </a:r>
            <a:r>
              <a:rPr lang="en-US" altLang="ko-KR" sz="2800" dirty="0" err="1">
                <a:latin typeface="DX국민시대" panose="02020600000000000000" pitchFamily="18" charset="-127"/>
                <a:ea typeface="DX국민시대" panose="02020600000000000000" pitchFamily="18" charset="-127"/>
              </a:rPr>
              <a:t>tcpdump</a:t>
            </a:r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 </a:t>
            </a:r>
            <a:r>
              <a:rPr lang="ko-KR" altLang="en-US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사용 예제</a:t>
            </a: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3E9B8CE0-892E-4EDC-A835-56924FCBC521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000" dirty="0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netstat</a:t>
            </a:r>
            <a:endParaRPr lang="ko-KR" altLang="en-US" sz="2000" dirty="0">
              <a:solidFill>
                <a:schemeClr val="bg1"/>
              </a:solidFill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5020AD9-93A3-4AD0-895A-EB325D61FD3E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텍스트 개체 틀 5">
            <a:extLst>
              <a:ext uri="{FF2B5EF4-FFF2-40B4-BE49-F238E27FC236}">
                <a16:creationId xmlns:a16="http://schemas.microsoft.com/office/drawing/2014/main" id="{D0975FF9-B554-41FD-937B-0344C9660043}"/>
              </a:ext>
            </a:extLst>
          </p:cNvPr>
          <p:cNvSpPr txBox="1">
            <a:spLocks/>
          </p:cNvSpPr>
          <p:nvPr/>
        </p:nvSpPr>
        <p:spPr>
          <a:xfrm>
            <a:off x="364809" y="7164775"/>
            <a:ext cx="6020810" cy="1921168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# </a:t>
            </a:r>
            <a:r>
              <a:rPr lang="en-US" altLang="ko-KR" sz="18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tcpdump</a:t>
            </a:r>
            <a:r>
              <a:rPr lang="en-US" altLang="ko-KR" sz="18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–</a:t>
            </a:r>
            <a:r>
              <a:rPr lang="en-US" altLang="ko-KR" sz="18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i</a:t>
            </a:r>
            <a:r>
              <a:rPr lang="en-US" altLang="ko-KR" sz="18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ens33 // -</a:t>
            </a:r>
            <a:r>
              <a:rPr lang="en-US" altLang="ko-KR" sz="18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i</a:t>
            </a:r>
            <a:r>
              <a:rPr lang="en-US" altLang="ko-KR" sz="18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8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옵션으로 캡처할 수 있는 인터페이스를 지정 후 패킷의 흐름을 확인할 수 있다</a:t>
            </a:r>
            <a:r>
              <a:rPr lang="en-US" altLang="ko-KR" sz="18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</a:p>
          <a:p>
            <a:r>
              <a:rPr lang="en-US" altLang="ko-KR" sz="18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CentOS</a:t>
            </a:r>
            <a:r>
              <a:rPr lang="ko-KR" altLang="en-US" sz="18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에서 </a:t>
            </a:r>
            <a:r>
              <a:rPr lang="en-US" altLang="ko-KR" sz="18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DNS</a:t>
            </a:r>
            <a:r>
              <a:rPr lang="ko-KR" altLang="en-US" sz="18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로 지정한 구글 서버에 대한 패킷도 보이며</a:t>
            </a:r>
            <a:r>
              <a:rPr lang="en-US" altLang="ko-KR" sz="18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Kali</a:t>
            </a:r>
            <a:r>
              <a:rPr lang="ko-KR" altLang="en-US" sz="18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에서 보낸 </a:t>
            </a:r>
            <a:r>
              <a:rPr lang="en-US" altLang="ko-KR" sz="18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ping</a:t>
            </a:r>
            <a:r>
              <a:rPr lang="ko-KR" altLang="en-US" sz="18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에 대한 패킷 송수신도 확인할 수 있다</a:t>
            </a:r>
            <a:r>
              <a:rPr lang="en-US" altLang="ko-KR" sz="18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</a:p>
          <a:p>
            <a:r>
              <a:rPr lang="en-US" altLang="ko-KR" sz="18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* -</a:t>
            </a:r>
            <a:r>
              <a:rPr lang="en-US" altLang="ko-KR" sz="18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i</a:t>
            </a:r>
            <a:r>
              <a:rPr lang="en-US" altLang="ko-KR" sz="18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8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옵션에서 인터페이스를 정해주지 않으면 </a:t>
            </a:r>
            <a:r>
              <a:rPr lang="en-US" altLang="ko-KR" sz="18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tcpdump</a:t>
            </a:r>
            <a:r>
              <a:rPr lang="ko-KR" altLang="en-US" sz="18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는 시스템 인터페이스 목록에서 가장 낮은 숫자를 골라 캡처하게 된다</a:t>
            </a:r>
            <a:r>
              <a:rPr lang="en-US" altLang="ko-KR" sz="18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endParaRPr lang="ko-KR" altLang="en-US" sz="1800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pic>
        <p:nvPicPr>
          <p:cNvPr id="10" name="그림 개체 틀 9">
            <a:extLst>
              <a:ext uri="{FF2B5EF4-FFF2-40B4-BE49-F238E27FC236}">
                <a16:creationId xmlns:a16="http://schemas.microsoft.com/office/drawing/2014/main" id="{C588D20B-9746-44EE-A0EE-85214953F89E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691" y="1718933"/>
            <a:ext cx="6177305" cy="5163503"/>
          </a:xfrm>
        </p:spPr>
      </p:pic>
    </p:spTree>
    <p:extLst>
      <p:ext uri="{BB962C8B-B14F-4D97-AF65-F5344CB8AC3E}">
        <p14:creationId xmlns:p14="http://schemas.microsoft.com/office/powerpoint/2010/main" val="2193665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F221A1-287D-4574-88F0-4B1757AE783B}"/>
              </a:ext>
            </a:extLst>
          </p:cNvPr>
          <p:cNvSpPr/>
          <p:nvPr/>
        </p:nvSpPr>
        <p:spPr>
          <a:xfrm>
            <a:off x="254004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제목 3">
            <a:extLst>
              <a:ext uri="{FF2B5EF4-FFF2-40B4-BE49-F238E27FC236}">
                <a16:creationId xmlns:a16="http://schemas.microsoft.com/office/drawing/2014/main" id="{B3443ADE-1D9D-4A28-A056-276AC21D4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927100"/>
            <a:ext cx="5913238" cy="698500"/>
          </a:xfrm>
        </p:spPr>
        <p:txBody>
          <a:bodyPr anchor="ctr">
            <a:normAutofit/>
          </a:bodyPr>
          <a:lstStyle/>
          <a:p>
            <a:pPr algn="ctr"/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2-1) </a:t>
            </a:r>
            <a:r>
              <a:rPr lang="en-US" altLang="ko-KR" sz="2800" dirty="0" err="1">
                <a:latin typeface="DX국민시대" panose="02020600000000000000" pitchFamily="18" charset="-127"/>
                <a:ea typeface="DX국민시대" panose="02020600000000000000" pitchFamily="18" charset="-127"/>
              </a:rPr>
              <a:t>tcpdump</a:t>
            </a:r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 </a:t>
            </a:r>
            <a:r>
              <a:rPr lang="ko-KR" altLang="en-US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사용 예제</a:t>
            </a: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3E9B8CE0-892E-4EDC-A835-56924FCBC521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000" dirty="0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netstat</a:t>
            </a:r>
            <a:endParaRPr lang="ko-KR" altLang="en-US" sz="2000" dirty="0">
              <a:solidFill>
                <a:schemeClr val="bg1"/>
              </a:solidFill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5020AD9-93A3-4AD0-895A-EB325D61FD3E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텍스트 개체 틀 5">
            <a:extLst>
              <a:ext uri="{FF2B5EF4-FFF2-40B4-BE49-F238E27FC236}">
                <a16:creationId xmlns:a16="http://schemas.microsoft.com/office/drawing/2014/main" id="{D0975FF9-B554-41FD-937B-0344C9660043}"/>
              </a:ext>
            </a:extLst>
          </p:cNvPr>
          <p:cNvSpPr txBox="1">
            <a:spLocks/>
          </p:cNvSpPr>
          <p:nvPr/>
        </p:nvSpPr>
        <p:spPr>
          <a:xfrm>
            <a:off x="364809" y="4283276"/>
            <a:ext cx="6020810" cy="78221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# </a:t>
            </a:r>
            <a:r>
              <a:rPr lang="en-US" altLang="ko-KR" sz="18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tcpdump</a:t>
            </a:r>
            <a:r>
              <a:rPr lang="en-US" altLang="ko-KR" sz="18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–</a:t>
            </a:r>
            <a:r>
              <a:rPr lang="en-US" altLang="ko-KR" sz="18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i</a:t>
            </a:r>
            <a:r>
              <a:rPr lang="en-US" altLang="ko-KR" sz="18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any host 1.1.4.40</a:t>
            </a:r>
          </a:p>
          <a:p>
            <a:r>
              <a:rPr lang="ko-KR" altLang="en-US" sz="18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소스 </a:t>
            </a:r>
            <a:r>
              <a:rPr lang="en-US" altLang="ko-KR" sz="18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ip</a:t>
            </a:r>
            <a:r>
              <a:rPr lang="en-US" altLang="ko-KR" sz="18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ko-KR" altLang="en-US" sz="18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목적지 </a:t>
            </a:r>
            <a:r>
              <a:rPr lang="en-US" altLang="ko-KR" sz="18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ip</a:t>
            </a:r>
            <a:r>
              <a:rPr lang="ko-KR" altLang="en-US" sz="18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중 하나라도 </a:t>
            </a:r>
            <a:r>
              <a:rPr lang="en-US" altLang="ko-KR" sz="18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1.1.4.40</a:t>
            </a:r>
            <a:r>
              <a:rPr lang="ko-KR" altLang="en-US" sz="18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인 경우 출력</a:t>
            </a:r>
          </a:p>
        </p:txBody>
      </p:sp>
      <p:pic>
        <p:nvPicPr>
          <p:cNvPr id="13" name="그림 개체 틀 12">
            <a:extLst>
              <a:ext uri="{FF2B5EF4-FFF2-40B4-BE49-F238E27FC236}">
                <a16:creationId xmlns:a16="http://schemas.microsoft.com/office/drawing/2014/main" id="{DF74314F-1170-4455-B170-8D84A9238EF2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691" y="1704324"/>
            <a:ext cx="6177305" cy="2432248"/>
          </a:xfrm>
        </p:spPr>
      </p:pic>
      <p:sp>
        <p:nvSpPr>
          <p:cNvPr id="22" name="텍스트 개체 틀 5">
            <a:extLst>
              <a:ext uri="{FF2B5EF4-FFF2-40B4-BE49-F238E27FC236}">
                <a16:creationId xmlns:a16="http://schemas.microsoft.com/office/drawing/2014/main" id="{C273BFC2-1563-4CB9-8CF5-39EC44E266A9}"/>
              </a:ext>
            </a:extLst>
          </p:cNvPr>
          <p:cNvSpPr txBox="1">
            <a:spLocks/>
          </p:cNvSpPr>
          <p:nvPr/>
        </p:nvSpPr>
        <p:spPr>
          <a:xfrm>
            <a:off x="353349" y="8196690"/>
            <a:ext cx="6020810" cy="78221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# </a:t>
            </a:r>
            <a:r>
              <a:rPr lang="en-US" altLang="ko-KR" sz="18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tcpdump</a:t>
            </a:r>
            <a:r>
              <a:rPr lang="en-US" altLang="ko-KR" sz="18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–</a:t>
            </a:r>
            <a:r>
              <a:rPr lang="en-US" altLang="ko-KR" sz="18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i</a:t>
            </a:r>
            <a:r>
              <a:rPr lang="en-US" altLang="ko-KR" sz="18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any </a:t>
            </a:r>
            <a:r>
              <a:rPr lang="en-US" altLang="ko-KR" sz="18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dst</a:t>
            </a:r>
            <a:r>
              <a:rPr lang="en-US" altLang="ko-KR" sz="18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host 1.1.4.40</a:t>
            </a:r>
          </a:p>
          <a:p>
            <a:r>
              <a:rPr lang="ko-KR" altLang="en-US" sz="18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목적지 </a:t>
            </a:r>
            <a:r>
              <a:rPr lang="en-US" altLang="ko-KR" sz="18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ip</a:t>
            </a:r>
            <a:r>
              <a:rPr lang="ko-KR" altLang="en-US" sz="18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가 </a:t>
            </a:r>
            <a:r>
              <a:rPr lang="en-US" altLang="ko-KR" sz="18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1.1.4.40</a:t>
            </a:r>
            <a:r>
              <a:rPr lang="ko-KR" altLang="en-US" sz="18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인 경우 출력</a:t>
            </a: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C9EAE4C6-6BB5-4248-8195-61A19C5CE7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809" y="5212190"/>
            <a:ext cx="6066501" cy="2712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2940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F221A1-287D-4574-88F0-4B1757AE783B}"/>
              </a:ext>
            </a:extLst>
          </p:cNvPr>
          <p:cNvSpPr/>
          <p:nvPr/>
        </p:nvSpPr>
        <p:spPr>
          <a:xfrm>
            <a:off x="254004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제목 3">
            <a:extLst>
              <a:ext uri="{FF2B5EF4-FFF2-40B4-BE49-F238E27FC236}">
                <a16:creationId xmlns:a16="http://schemas.microsoft.com/office/drawing/2014/main" id="{B3443ADE-1D9D-4A28-A056-276AC21D4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927100"/>
            <a:ext cx="5913238" cy="698500"/>
          </a:xfrm>
        </p:spPr>
        <p:txBody>
          <a:bodyPr anchor="ctr">
            <a:normAutofit/>
          </a:bodyPr>
          <a:lstStyle/>
          <a:p>
            <a:pPr algn="ctr"/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2-1) </a:t>
            </a:r>
            <a:r>
              <a:rPr lang="en-US" altLang="ko-KR" sz="2800" dirty="0" err="1">
                <a:latin typeface="DX국민시대" panose="02020600000000000000" pitchFamily="18" charset="-127"/>
                <a:ea typeface="DX국민시대" panose="02020600000000000000" pitchFamily="18" charset="-127"/>
              </a:rPr>
              <a:t>tcpdump</a:t>
            </a:r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 </a:t>
            </a:r>
            <a:r>
              <a:rPr lang="ko-KR" altLang="en-US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사용 예제</a:t>
            </a: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3E9B8CE0-892E-4EDC-A835-56924FCBC521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000" dirty="0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netstat</a:t>
            </a:r>
            <a:endParaRPr lang="ko-KR" altLang="en-US" sz="2000" dirty="0">
              <a:solidFill>
                <a:schemeClr val="bg1"/>
              </a:solidFill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5020AD9-93A3-4AD0-895A-EB325D61FD3E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텍스트 개체 틀 5">
            <a:extLst>
              <a:ext uri="{FF2B5EF4-FFF2-40B4-BE49-F238E27FC236}">
                <a16:creationId xmlns:a16="http://schemas.microsoft.com/office/drawing/2014/main" id="{C273BFC2-1563-4CB9-8CF5-39EC44E266A9}"/>
              </a:ext>
            </a:extLst>
          </p:cNvPr>
          <p:cNvSpPr txBox="1">
            <a:spLocks/>
          </p:cNvSpPr>
          <p:nvPr/>
        </p:nvSpPr>
        <p:spPr>
          <a:xfrm>
            <a:off x="364809" y="8450690"/>
            <a:ext cx="6020810" cy="78221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# </a:t>
            </a:r>
            <a:r>
              <a:rPr lang="en-US" altLang="ko-KR" sz="18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tcpdump</a:t>
            </a:r>
            <a:r>
              <a:rPr lang="en-US" altLang="ko-KR" sz="18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–</a:t>
            </a:r>
            <a:r>
              <a:rPr lang="en-US" altLang="ko-KR" sz="18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i</a:t>
            </a:r>
            <a:r>
              <a:rPr lang="en-US" altLang="ko-KR" sz="18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any </a:t>
            </a:r>
            <a:r>
              <a:rPr lang="en-US" altLang="ko-KR" sz="18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src</a:t>
            </a:r>
            <a:r>
              <a:rPr lang="en-US" altLang="ko-KR" sz="18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port 23</a:t>
            </a:r>
          </a:p>
          <a:p>
            <a:r>
              <a:rPr lang="ko-KR" altLang="en-US" sz="18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소스 포트가 </a:t>
            </a:r>
            <a:r>
              <a:rPr lang="en-US" altLang="ko-KR" sz="18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23</a:t>
            </a:r>
            <a:r>
              <a:rPr lang="ko-KR" altLang="en-US" sz="18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인 경우 출력</a:t>
            </a:r>
          </a:p>
        </p:txBody>
      </p:sp>
      <p:pic>
        <p:nvPicPr>
          <p:cNvPr id="7" name="그림 개체 틀 6">
            <a:extLst>
              <a:ext uri="{FF2B5EF4-FFF2-40B4-BE49-F238E27FC236}">
                <a16:creationId xmlns:a16="http://schemas.microsoft.com/office/drawing/2014/main" id="{E8DA1735-1C25-40E5-9AEA-D7CA412513FA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691" y="1706818"/>
            <a:ext cx="6004619" cy="6492363"/>
          </a:xfrm>
        </p:spPr>
      </p:pic>
    </p:spTree>
    <p:extLst>
      <p:ext uri="{BB962C8B-B14F-4D97-AF65-F5344CB8AC3E}">
        <p14:creationId xmlns:p14="http://schemas.microsoft.com/office/powerpoint/2010/main" val="16244614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F221A1-287D-4574-88F0-4B1757AE783B}"/>
              </a:ext>
            </a:extLst>
          </p:cNvPr>
          <p:cNvSpPr/>
          <p:nvPr/>
        </p:nvSpPr>
        <p:spPr>
          <a:xfrm>
            <a:off x="254004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제목 3">
            <a:extLst>
              <a:ext uri="{FF2B5EF4-FFF2-40B4-BE49-F238E27FC236}">
                <a16:creationId xmlns:a16="http://schemas.microsoft.com/office/drawing/2014/main" id="{B3443ADE-1D9D-4A28-A056-276AC21D4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927100"/>
            <a:ext cx="5913238" cy="698500"/>
          </a:xfrm>
        </p:spPr>
        <p:txBody>
          <a:bodyPr anchor="ctr">
            <a:normAutofit/>
          </a:bodyPr>
          <a:lstStyle/>
          <a:p>
            <a:pPr algn="ctr"/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2-1) </a:t>
            </a:r>
            <a:r>
              <a:rPr lang="en-US" altLang="ko-KR" sz="2800" dirty="0" err="1">
                <a:latin typeface="DX국민시대" panose="02020600000000000000" pitchFamily="18" charset="-127"/>
                <a:ea typeface="DX국민시대" panose="02020600000000000000" pitchFamily="18" charset="-127"/>
              </a:rPr>
              <a:t>tcpdump</a:t>
            </a:r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 </a:t>
            </a:r>
            <a:r>
              <a:rPr lang="ko-KR" altLang="en-US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사용 예제</a:t>
            </a: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3E9B8CE0-892E-4EDC-A835-56924FCBC521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000" dirty="0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netstat</a:t>
            </a:r>
            <a:endParaRPr lang="ko-KR" altLang="en-US" sz="2000" dirty="0">
              <a:solidFill>
                <a:schemeClr val="bg1"/>
              </a:solidFill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5020AD9-93A3-4AD0-895A-EB325D61FD3E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텍스트 개체 틀 5">
            <a:extLst>
              <a:ext uri="{FF2B5EF4-FFF2-40B4-BE49-F238E27FC236}">
                <a16:creationId xmlns:a16="http://schemas.microsoft.com/office/drawing/2014/main" id="{C273BFC2-1563-4CB9-8CF5-39EC44E266A9}"/>
              </a:ext>
            </a:extLst>
          </p:cNvPr>
          <p:cNvSpPr txBox="1">
            <a:spLocks/>
          </p:cNvSpPr>
          <p:nvPr/>
        </p:nvSpPr>
        <p:spPr>
          <a:xfrm>
            <a:off x="421654" y="8841795"/>
            <a:ext cx="6071537" cy="78221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 fontScale="92500"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# </a:t>
            </a:r>
            <a:r>
              <a:rPr lang="en-US" altLang="ko-KR" sz="18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tcpdump</a:t>
            </a:r>
            <a:r>
              <a:rPr lang="en-US" altLang="ko-KR" sz="18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–Xi any </a:t>
            </a:r>
            <a:r>
              <a:rPr lang="en-US" altLang="ko-KR" sz="18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src</a:t>
            </a:r>
            <a:r>
              <a:rPr lang="en-US" altLang="ko-KR" sz="18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port 23</a:t>
            </a:r>
          </a:p>
          <a:p>
            <a:r>
              <a:rPr lang="ko-KR" altLang="en-US" sz="18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목적지 포트가 </a:t>
            </a:r>
            <a:r>
              <a:rPr lang="en-US" altLang="ko-KR" sz="18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23</a:t>
            </a:r>
            <a:r>
              <a:rPr lang="ko-KR" altLang="en-US" sz="18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인 경우 </a:t>
            </a:r>
            <a:r>
              <a:rPr lang="en-US" altLang="ko-KR" sz="18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Hex</a:t>
            </a:r>
            <a:r>
              <a:rPr lang="ko-KR" altLang="en-US" sz="18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와 </a:t>
            </a:r>
            <a:r>
              <a:rPr lang="en-US" altLang="ko-KR" sz="18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ASCII </a:t>
            </a:r>
            <a:r>
              <a:rPr lang="ko-KR" altLang="en-US" sz="18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코드를 함께 출력</a:t>
            </a:r>
          </a:p>
        </p:txBody>
      </p:sp>
      <p:pic>
        <p:nvPicPr>
          <p:cNvPr id="8" name="그림 개체 틀 7">
            <a:extLst>
              <a:ext uri="{FF2B5EF4-FFF2-40B4-BE49-F238E27FC236}">
                <a16:creationId xmlns:a16="http://schemas.microsoft.com/office/drawing/2014/main" id="{BBD3323E-8B66-42A1-9620-1B28BA9DFCAA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654" y="1704323"/>
            <a:ext cx="6055346" cy="7032301"/>
          </a:xfrm>
        </p:spPr>
      </p:pic>
    </p:spTree>
    <p:extLst>
      <p:ext uri="{BB962C8B-B14F-4D97-AF65-F5344CB8AC3E}">
        <p14:creationId xmlns:p14="http://schemas.microsoft.com/office/powerpoint/2010/main" val="3386087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F221A1-287D-4574-88F0-4B1757AE783B}"/>
              </a:ext>
            </a:extLst>
          </p:cNvPr>
          <p:cNvSpPr/>
          <p:nvPr/>
        </p:nvSpPr>
        <p:spPr>
          <a:xfrm>
            <a:off x="254004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제목 3">
            <a:extLst>
              <a:ext uri="{FF2B5EF4-FFF2-40B4-BE49-F238E27FC236}">
                <a16:creationId xmlns:a16="http://schemas.microsoft.com/office/drawing/2014/main" id="{B3443ADE-1D9D-4A28-A056-276AC21D4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927100"/>
            <a:ext cx="5913238" cy="698500"/>
          </a:xfrm>
        </p:spPr>
        <p:txBody>
          <a:bodyPr anchor="ctr">
            <a:normAutofit/>
          </a:bodyPr>
          <a:lstStyle/>
          <a:p>
            <a:pPr algn="ctr"/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2-1) </a:t>
            </a:r>
            <a:r>
              <a:rPr lang="en-US" altLang="ko-KR" sz="2800" dirty="0" err="1">
                <a:latin typeface="DX국민시대" panose="02020600000000000000" pitchFamily="18" charset="-127"/>
                <a:ea typeface="DX국민시대" panose="02020600000000000000" pitchFamily="18" charset="-127"/>
              </a:rPr>
              <a:t>tcpdump</a:t>
            </a:r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 </a:t>
            </a:r>
            <a:r>
              <a:rPr lang="ko-KR" altLang="en-US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사용 예제</a:t>
            </a: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3E9B8CE0-892E-4EDC-A835-56924FCBC521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000" dirty="0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netstat</a:t>
            </a:r>
            <a:endParaRPr lang="ko-KR" altLang="en-US" sz="2000" dirty="0">
              <a:solidFill>
                <a:schemeClr val="bg1"/>
              </a:solidFill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5020AD9-93A3-4AD0-895A-EB325D61FD3E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텍스트 개체 틀 5">
            <a:extLst>
              <a:ext uri="{FF2B5EF4-FFF2-40B4-BE49-F238E27FC236}">
                <a16:creationId xmlns:a16="http://schemas.microsoft.com/office/drawing/2014/main" id="{C273BFC2-1563-4CB9-8CF5-39EC44E266A9}"/>
              </a:ext>
            </a:extLst>
          </p:cNvPr>
          <p:cNvSpPr txBox="1">
            <a:spLocks/>
          </p:cNvSpPr>
          <p:nvPr/>
        </p:nvSpPr>
        <p:spPr>
          <a:xfrm>
            <a:off x="421654" y="8841795"/>
            <a:ext cx="6071537" cy="78221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 fontScale="92500"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# </a:t>
            </a:r>
            <a:r>
              <a:rPr lang="en-US" altLang="ko-KR" sz="18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tcpdump</a:t>
            </a:r>
            <a:r>
              <a:rPr lang="en-US" altLang="ko-KR" sz="18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–Xi any </a:t>
            </a:r>
            <a:r>
              <a:rPr lang="en-US" altLang="ko-KR" sz="18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src</a:t>
            </a:r>
            <a:r>
              <a:rPr lang="en-US" altLang="ko-KR" sz="18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port 23</a:t>
            </a:r>
          </a:p>
          <a:p>
            <a:r>
              <a:rPr lang="ko-KR" altLang="en-US" sz="18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목적지 포트가 </a:t>
            </a:r>
            <a:r>
              <a:rPr lang="en-US" altLang="ko-KR" sz="18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23</a:t>
            </a:r>
            <a:r>
              <a:rPr lang="ko-KR" altLang="en-US" sz="18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인 경우 </a:t>
            </a:r>
            <a:r>
              <a:rPr lang="en-US" altLang="ko-KR" sz="18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Hex</a:t>
            </a:r>
            <a:r>
              <a:rPr lang="ko-KR" altLang="en-US" sz="18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와 </a:t>
            </a:r>
            <a:r>
              <a:rPr lang="en-US" altLang="ko-KR" sz="18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ASCII </a:t>
            </a:r>
            <a:r>
              <a:rPr lang="ko-KR" altLang="en-US" sz="18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코드를 함께 출력</a:t>
            </a:r>
          </a:p>
        </p:txBody>
      </p:sp>
      <p:pic>
        <p:nvPicPr>
          <p:cNvPr id="8" name="그림 개체 틀 7">
            <a:extLst>
              <a:ext uri="{FF2B5EF4-FFF2-40B4-BE49-F238E27FC236}">
                <a16:creationId xmlns:a16="http://schemas.microsoft.com/office/drawing/2014/main" id="{BBD3323E-8B66-42A1-9620-1B28BA9DFCAA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654" y="1704323"/>
            <a:ext cx="6055346" cy="7032301"/>
          </a:xfrm>
        </p:spPr>
      </p:pic>
    </p:spTree>
    <p:extLst>
      <p:ext uri="{BB962C8B-B14F-4D97-AF65-F5344CB8AC3E}">
        <p14:creationId xmlns:p14="http://schemas.microsoft.com/office/powerpoint/2010/main" val="25476023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C3661A93-3991-4913-94F3-62BD06023FE5}"/>
              </a:ext>
            </a:extLst>
          </p:cNvPr>
          <p:cNvSpPr/>
          <p:nvPr/>
        </p:nvSpPr>
        <p:spPr>
          <a:xfrm>
            <a:off x="254003" y="233021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sp>
        <p:nvSpPr>
          <p:cNvPr id="13" name="사각형: 둥근 위쪽 모서리 12">
            <a:extLst>
              <a:ext uri="{FF2B5EF4-FFF2-40B4-BE49-F238E27FC236}">
                <a16:creationId xmlns:a16="http://schemas.microsoft.com/office/drawing/2014/main" id="{4970B356-884D-4505-A465-39E0CB9344B0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092274C3-3F70-4386-A0E3-60BF0C5FEED0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sz="2000" dirty="0" err="1">
                <a:solidFill>
                  <a:prstClr val="white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tcpdump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B863F2B-21ED-448C-B9E9-BA83394EBDB1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제목 4">
            <a:extLst>
              <a:ext uri="{FF2B5EF4-FFF2-40B4-BE49-F238E27FC236}">
                <a16:creationId xmlns:a16="http://schemas.microsoft.com/office/drawing/2014/main" id="{435FE9A8-9CE6-4A55-BED9-90ACB77D5D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488" y="914401"/>
            <a:ext cx="5915025" cy="719099"/>
          </a:xfrm>
        </p:spPr>
        <p:txBody>
          <a:bodyPr>
            <a:normAutofit/>
          </a:bodyPr>
          <a:lstStyle/>
          <a:p>
            <a:pPr algn="ctr"/>
            <a:r>
              <a:rPr lang="ko-KR" altLang="en-US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자주 사용하는 옵션</a:t>
            </a:r>
          </a:p>
        </p:txBody>
      </p:sp>
      <p:graphicFrame>
        <p:nvGraphicFramePr>
          <p:cNvPr id="7" name="표 7">
            <a:extLst>
              <a:ext uri="{FF2B5EF4-FFF2-40B4-BE49-F238E27FC236}">
                <a16:creationId xmlns:a16="http://schemas.microsoft.com/office/drawing/2014/main" id="{32BC9174-6309-48B0-A197-D320C8AA6B21}"/>
              </a:ext>
            </a:extLst>
          </p:cNvPr>
          <p:cNvGraphicFramePr>
            <a:graphicFrameLocks noGrp="1"/>
          </p:cNvGraphicFramePr>
          <p:nvPr>
            <p:ph sz="half" idx="1"/>
          </p:nvPr>
        </p:nvGraphicFramePr>
        <p:xfrm>
          <a:off x="426690" y="1874801"/>
          <a:ext cx="6050310" cy="72221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25155">
                  <a:extLst>
                    <a:ext uri="{9D8B030D-6E8A-4147-A177-3AD203B41FA5}">
                      <a16:colId xmlns:a16="http://schemas.microsoft.com/office/drawing/2014/main" val="1690506894"/>
                    </a:ext>
                  </a:extLst>
                </a:gridCol>
                <a:gridCol w="3025155">
                  <a:extLst>
                    <a:ext uri="{9D8B030D-6E8A-4147-A177-3AD203B41FA5}">
                      <a16:colId xmlns:a16="http://schemas.microsoft.com/office/drawing/2014/main" val="1502418265"/>
                    </a:ext>
                  </a:extLst>
                </a:gridCol>
              </a:tblGrid>
              <a:tr h="39585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옵션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의미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5144799"/>
                  </a:ext>
                </a:extLst>
              </a:tr>
              <a:tr h="66990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4000" dirty="0"/>
                        <a:t>-c</a:t>
                      </a:r>
                      <a:endParaRPr lang="ko-KR" altLang="en-US" sz="4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지정한 수만큼의 패킷을 받은 후 종료한다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4740181"/>
                  </a:ext>
                </a:extLst>
              </a:tr>
              <a:tr h="121800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4000" dirty="0"/>
                        <a:t>-</a:t>
                      </a:r>
                      <a:r>
                        <a:rPr lang="en-US" altLang="ko-KR" sz="4000" dirty="0" err="1"/>
                        <a:t>i</a:t>
                      </a:r>
                      <a:r>
                        <a:rPr lang="en-US" altLang="ko-KR" sz="4000" dirty="0"/>
                        <a:t> [interface]</a:t>
                      </a:r>
                      <a:endParaRPr lang="ko-KR" altLang="en-US" sz="4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어느 인터페이스에서 패킷 캡처를 할 것인지 지정한다 </a:t>
                      </a:r>
                      <a:endParaRPr lang="en-US" altLang="ko-KR" sz="1400" dirty="0"/>
                    </a:p>
                    <a:p>
                      <a:pPr latinLnBrk="1"/>
                      <a:r>
                        <a:rPr lang="ko-KR" altLang="en-US" sz="1400" dirty="0"/>
                        <a:t>지정하지 않은 경우 가장 낮은 </a:t>
                      </a:r>
                      <a:endParaRPr lang="en-US" altLang="ko-KR" sz="1400" dirty="0"/>
                    </a:p>
                    <a:p>
                      <a:pPr latinLnBrk="1"/>
                      <a:r>
                        <a:rPr lang="ko-KR" altLang="en-US" sz="1400" dirty="0"/>
                        <a:t>번호의 인터페이스를 선 택하게 된다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1290086"/>
                  </a:ext>
                </a:extLst>
              </a:tr>
              <a:tr h="66990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4000" dirty="0"/>
                        <a:t>-w [file]</a:t>
                      </a:r>
                      <a:endParaRPr lang="ko-KR" altLang="en-US" sz="4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캡처한 패킷들을 분석해 </a:t>
                      </a:r>
                      <a:endParaRPr lang="en-US" altLang="ko-KR" sz="1400" dirty="0"/>
                    </a:p>
                    <a:p>
                      <a:pPr latinLnBrk="1"/>
                      <a:r>
                        <a:rPr lang="ko-KR" altLang="en-US" sz="1400" dirty="0"/>
                        <a:t>파일로 저장한다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0085100"/>
                  </a:ext>
                </a:extLst>
              </a:tr>
              <a:tr h="66990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4000" dirty="0"/>
                        <a:t>-r [file]</a:t>
                      </a:r>
                      <a:endParaRPr lang="ko-KR" altLang="en-US" sz="4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‘</a:t>
                      </a:r>
                      <a:r>
                        <a:rPr lang="en-US" altLang="ko-KR" sz="1400" dirty="0"/>
                        <a:t>-w’ </a:t>
                      </a:r>
                      <a:r>
                        <a:rPr lang="ko-KR" altLang="en-US" sz="1400" dirty="0"/>
                        <a:t>옵션으로 만들어진 파일로부터 파일을 읽는다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7260885"/>
                  </a:ext>
                </a:extLst>
              </a:tr>
              <a:tr h="66990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4000" dirty="0"/>
                        <a:t>-s [length]</a:t>
                      </a:r>
                      <a:endParaRPr lang="ko-KR" altLang="en-US" sz="4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패킷 캡처하려는 패킷의 크기를 </a:t>
                      </a:r>
                      <a:endParaRPr lang="en-US" altLang="ko-KR" sz="1400" dirty="0"/>
                    </a:p>
                    <a:p>
                      <a:pPr latinLnBrk="1"/>
                      <a:r>
                        <a:rPr lang="ko-KR" altLang="en-US" sz="1400" dirty="0"/>
                        <a:t>정한다</a:t>
                      </a:r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/>
                        <a:t>기본 </a:t>
                      </a:r>
                      <a:r>
                        <a:rPr lang="en-US" altLang="ko-KR" sz="1400" dirty="0"/>
                        <a:t>68Byte)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5349300"/>
                  </a:ext>
                </a:extLst>
              </a:tr>
              <a:tr h="66990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4000" dirty="0"/>
                        <a:t>-x</a:t>
                      </a:r>
                      <a:endParaRPr lang="ko-KR" altLang="en-US" sz="4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캡처한 패킷을 </a:t>
                      </a:r>
                      <a:r>
                        <a:rPr lang="en-US" altLang="ko-KR" sz="1400" dirty="0"/>
                        <a:t>Hex </a:t>
                      </a:r>
                      <a:r>
                        <a:rPr lang="ko-KR" altLang="en-US" sz="1400" dirty="0"/>
                        <a:t>코드 형태로 출력한다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7866444"/>
                  </a:ext>
                </a:extLst>
              </a:tr>
              <a:tr h="66990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4000" dirty="0"/>
                        <a:t>-X</a:t>
                      </a:r>
                      <a:endParaRPr lang="ko-KR" altLang="en-US" sz="4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캡처한 패킷을 </a:t>
                      </a:r>
                      <a:r>
                        <a:rPr lang="en-US" altLang="ko-KR" sz="1400" dirty="0"/>
                        <a:t>Hex </a:t>
                      </a:r>
                      <a:r>
                        <a:rPr lang="ko-KR" altLang="en-US" sz="1400" dirty="0"/>
                        <a:t>코드와 </a:t>
                      </a:r>
                      <a:r>
                        <a:rPr lang="en-US" altLang="ko-KR" sz="1400" dirty="0"/>
                        <a:t>ASCII </a:t>
                      </a:r>
                      <a:r>
                        <a:rPr lang="ko-KR" altLang="en-US" sz="1400" dirty="0"/>
                        <a:t>코드 </a:t>
                      </a:r>
                      <a:r>
                        <a:rPr lang="en-US" altLang="ko-KR" sz="1400" dirty="0"/>
                        <a:t>2</a:t>
                      </a:r>
                      <a:r>
                        <a:rPr lang="ko-KR" altLang="en-US" sz="1400" dirty="0"/>
                        <a:t>가지 형태로 함께 출력한다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5799875"/>
                  </a:ext>
                </a:extLst>
              </a:tr>
              <a:tr h="66990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4000" dirty="0"/>
                        <a:t>-q</a:t>
                      </a:r>
                      <a:endParaRPr lang="ko-KR" altLang="en-US" sz="4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프로토콜에 대한 정보를 최소화해 출력되는 라인이 줄어든다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0459697"/>
                  </a:ext>
                </a:extLst>
              </a:tr>
              <a:tr h="56844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4000" dirty="0"/>
                        <a:t>-v</a:t>
                      </a:r>
                      <a:endParaRPr lang="ko-KR" altLang="en-US" sz="4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좀 더 많은 정보를 출력한다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93242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115347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C3661A93-3991-4913-94F3-62BD06023FE5}"/>
              </a:ext>
            </a:extLst>
          </p:cNvPr>
          <p:cNvSpPr/>
          <p:nvPr/>
        </p:nvSpPr>
        <p:spPr>
          <a:xfrm>
            <a:off x="127007" y="215902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sp>
        <p:nvSpPr>
          <p:cNvPr id="13" name="사각형: 둥근 위쪽 모서리 12">
            <a:extLst>
              <a:ext uri="{FF2B5EF4-FFF2-40B4-BE49-F238E27FC236}">
                <a16:creationId xmlns:a16="http://schemas.microsoft.com/office/drawing/2014/main" id="{4970B356-884D-4505-A465-39E0CB9344B0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092274C3-3F70-4386-A0E3-60BF0C5FEED0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sz="2000" dirty="0" err="1">
                <a:solidFill>
                  <a:prstClr val="white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tcpdump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B863F2B-21ED-448C-B9E9-BA83394EBDB1}"/>
              </a:ext>
            </a:extLst>
          </p:cNvPr>
          <p:cNvCxnSpPr>
            <a:cxnSpLocks/>
          </p:cNvCxnSpPr>
          <p:nvPr/>
        </p:nvCxnSpPr>
        <p:spPr>
          <a:xfrm>
            <a:off x="505101" y="1850097"/>
            <a:ext cx="5762074" cy="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제목 4">
            <a:extLst>
              <a:ext uri="{FF2B5EF4-FFF2-40B4-BE49-F238E27FC236}">
                <a16:creationId xmlns:a16="http://schemas.microsoft.com/office/drawing/2014/main" id="{435FE9A8-9CE6-4A55-BED9-90ACB77D5D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150" y="901359"/>
            <a:ext cx="5915025" cy="719099"/>
          </a:xfrm>
        </p:spPr>
        <p:txBody>
          <a:bodyPr>
            <a:noAutofit/>
          </a:bodyPr>
          <a:lstStyle/>
          <a:p>
            <a:pPr algn="ctr"/>
            <a:r>
              <a:rPr lang="en-US" altLang="ko-KR" sz="1800" dirty="0" err="1">
                <a:latin typeface="DX국민시대" panose="02020600000000000000" pitchFamily="18" charset="-127"/>
                <a:ea typeface="DX국민시대" panose="02020600000000000000" pitchFamily="18" charset="-127"/>
              </a:rPr>
              <a:t>tcpdump</a:t>
            </a:r>
            <a:r>
              <a:rPr lang="ko-KR" altLang="en-US" sz="1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는 옵션 이외에도 다음과 같이 옵션 뒷부분에 조건식</a:t>
            </a:r>
            <a:r>
              <a:rPr lang="en-US" altLang="ko-KR" sz="1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(type, </a:t>
            </a:r>
            <a:r>
              <a:rPr lang="en-US" altLang="ko-KR" sz="1800" dirty="0" err="1">
                <a:latin typeface="DX국민시대" panose="02020600000000000000" pitchFamily="18" charset="-127"/>
                <a:ea typeface="DX국민시대" panose="02020600000000000000" pitchFamily="18" charset="-127"/>
              </a:rPr>
              <a:t>dir</a:t>
            </a:r>
            <a:r>
              <a:rPr lang="en-US" altLang="ko-KR" sz="1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, proto)</a:t>
            </a:r>
            <a:r>
              <a:rPr lang="ko-KR" altLang="en-US" sz="1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을 적어 원하는 조건에 맞춰 패킷을 처리하는 기능이 있다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E3E8DC3-08D9-4C79-942B-927F9DA490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71487" y="2637014"/>
            <a:ext cx="5795687" cy="1147959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ko-KR" altLang="en-US" dirty="0"/>
              <a:t>사용할 수 있는 조건은 다음 표와 같다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ko-KR" altLang="en-US" dirty="0"/>
              <a:t>추가로 </a:t>
            </a:r>
            <a:r>
              <a:rPr lang="en-US" altLang="ko-KR" dirty="0"/>
              <a:t>and(&amp;&amp;), or(||), not(!) </a:t>
            </a:r>
            <a:r>
              <a:rPr lang="ko-KR" altLang="en-US" dirty="0"/>
              <a:t>조건을 사용할 수 있고</a:t>
            </a:r>
            <a:r>
              <a:rPr lang="en-US" altLang="ko-KR" dirty="0"/>
              <a:t>, ‘</a:t>
            </a:r>
            <a:r>
              <a:rPr lang="ko-KR" altLang="en-US" dirty="0"/>
              <a:t>조건</a:t>
            </a:r>
            <a:r>
              <a:rPr lang="en-US" altLang="ko-KR" dirty="0"/>
              <a:t>’</a:t>
            </a:r>
            <a:r>
              <a:rPr lang="ko-KR" altLang="en-US" dirty="0"/>
              <a:t>으로 그룹화해 상세하게 조건을 설정할 수도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6" name="텍스트 개체 틀 5">
            <a:extLst>
              <a:ext uri="{FF2B5EF4-FFF2-40B4-BE49-F238E27FC236}">
                <a16:creationId xmlns:a16="http://schemas.microsoft.com/office/drawing/2014/main" id="{3AA400DB-CF75-43B1-89C4-B1C31C65AFD1}"/>
              </a:ext>
            </a:extLst>
          </p:cNvPr>
          <p:cNvSpPr txBox="1">
            <a:spLocks/>
          </p:cNvSpPr>
          <p:nvPr/>
        </p:nvSpPr>
        <p:spPr>
          <a:xfrm>
            <a:off x="472381" y="1975039"/>
            <a:ext cx="5913238" cy="507995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# </a:t>
            </a:r>
            <a:r>
              <a:rPr lang="en-US" altLang="ko-KR" sz="18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tcpdump</a:t>
            </a:r>
            <a:r>
              <a:rPr lang="en-US" altLang="ko-KR" sz="18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-[options] [type] [</a:t>
            </a:r>
            <a:r>
              <a:rPr lang="en-US" altLang="ko-KR" sz="18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dir</a:t>
            </a:r>
            <a:r>
              <a:rPr lang="en-US" altLang="ko-KR" sz="18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] [proto]</a:t>
            </a:r>
            <a:endParaRPr lang="ko-KR" altLang="en-US" sz="1800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graphicFrame>
        <p:nvGraphicFramePr>
          <p:cNvPr id="7" name="표 7">
            <a:extLst>
              <a:ext uri="{FF2B5EF4-FFF2-40B4-BE49-F238E27FC236}">
                <a16:creationId xmlns:a16="http://schemas.microsoft.com/office/drawing/2014/main" id="{A2F496FC-3254-45BC-9167-0AFCA69C8B2A}"/>
              </a:ext>
            </a:extLst>
          </p:cNvPr>
          <p:cNvGraphicFramePr>
            <a:graphicFrameLocks noGrp="1"/>
          </p:cNvGraphicFramePr>
          <p:nvPr/>
        </p:nvGraphicFramePr>
        <p:xfrm>
          <a:off x="392459" y="3784973"/>
          <a:ext cx="5993160" cy="457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96580">
                  <a:extLst>
                    <a:ext uri="{9D8B030D-6E8A-4147-A177-3AD203B41FA5}">
                      <a16:colId xmlns:a16="http://schemas.microsoft.com/office/drawing/2014/main" val="2336828853"/>
                    </a:ext>
                  </a:extLst>
                </a:gridCol>
                <a:gridCol w="2996580">
                  <a:extLst>
                    <a:ext uri="{9D8B030D-6E8A-4147-A177-3AD203B41FA5}">
                      <a16:colId xmlns:a16="http://schemas.microsoft.com/office/drawing/2014/main" val="3649342828"/>
                    </a:ext>
                  </a:extLst>
                </a:gridCol>
              </a:tblGrid>
              <a:tr h="34998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dirty="0">
                          <a:solidFill>
                            <a:schemeClr val="tx1"/>
                          </a:solidFill>
                        </a:rPr>
                        <a:t>형태</a:t>
                      </a: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00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5956285"/>
                  </a:ext>
                </a:extLst>
              </a:tr>
              <a:tr h="94225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3200" dirty="0"/>
                        <a:t>type</a:t>
                      </a:r>
                      <a:endParaRPr lang="ko-KR" altLang="en-US" sz="3200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네트워크 패킷의 형태를 확인한다</a:t>
                      </a:r>
                      <a:endParaRPr lang="en-US" altLang="ko-KR" sz="1600" dirty="0"/>
                    </a:p>
                    <a:p>
                      <a:pPr latinLnBrk="1"/>
                      <a:r>
                        <a:rPr lang="en-US" altLang="ko-KR" sz="1600" dirty="0"/>
                        <a:t>Host, net, port</a:t>
                      </a:r>
                      <a:r>
                        <a:rPr lang="ko-KR" altLang="en-US" sz="1600" dirty="0"/>
                        <a:t>를 사용할 수 있고 기본값은 </a:t>
                      </a:r>
                      <a:r>
                        <a:rPr lang="en-US" altLang="ko-KR" sz="1600" dirty="0"/>
                        <a:t>host</a:t>
                      </a:r>
                      <a:r>
                        <a:rPr lang="ko-KR" altLang="en-US" sz="1600" dirty="0"/>
                        <a:t>다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3233308"/>
                  </a:ext>
                </a:extLst>
              </a:tr>
              <a:tr h="94225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3200" dirty="0" err="1"/>
                        <a:t>dir</a:t>
                      </a:r>
                      <a:endParaRPr lang="ko-KR" altLang="en-US" sz="3200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네트워크 패킷의 방향을 나타내는 것으로 </a:t>
                      </a:r>
                      <a:r>
                        <a:rPr lang="en-US" altLang="ko-KR" sz="1600" dirty="0" err="1"/>
                        <a:t>src</a:t>
                      </a:r>
                      <a:r>
                        <a:rPr lang="en-US" altLang="ko-KR" sz="1600" dirty="0"/>
                        <a:t>, </a:t>
                      </a:r>
                      <a:r>
                        <a:rPr lang="en-US" altLang="ko-KR" sz="1600" dirty="0" err="1"/>
                        <a:t>dst</a:t>
                      </a:r>
                      <a:r>
                        <a:rPr lang="en-US" altLang="ko-KR" sz="1600" dirty="0"/>
                        <a:t>, </a:t>
                      </a:r>
                      <a:r>
                        <a:rPr lang="en-US" altLang="ko-KR" sz="1600" dirty="0" err="1"/>
                        <a:t>src</a:t>
                      </a:r>
                      <a:r>
                        <a:rPr lang="en-US" altLang="ko-KR" sz="1600" dirty="0"/>
                        <a:t> or </a:t>
                      </a:r>
                      <a:r>
                        <a:rPr lang="en-US" altLang="ko-KR" sz="1600" dirty="0" err="1"/>
                        <a:t>dst</a:t>
                      </a:r>
                      <a:r>
                        <a:rPr lang="en-US" altLang="ko-KR" sz="1600" dirty="0"/>
                        <a:t>, </a:t>
                      </a:r>
                      <a:r>
                        <a:rPr lang="en-US" altLang="ko-KR" sz="1600" dirty="0" err="1"/>
                        <a:t>src</a:t>
                      </a:r>
                      <a:r>
                        <a:rPr lang="en-US" altLang="ko-KR" sz="1600" dirty="0"/>
                        <a:t> and </a:t>
                      </a:r>
                      <a:r>
                        <a:rPr lang="en-US" altLang="ko-KR" sz="1600" dirty="0" err="1"/>
                        <a:t>dst</a:t>
                      </a:r>
                      <a:r>
                        <a:rPr lang="en-US" altLang="ko-KR" sz="1600" dirty="0"/>
                        <a:t> </a:t>
                      </a:r>
                      <a:r>
                        <a:rPr lang="ko-KR" altLang="en-US" sz="1600" dirty="0"/>
                        <a:t>형태로 나타낼 수 있고 </a:t>
                      </a:r>
                      <a:r>
                        <a:rPr lang="en-US" altLang="ko-KR" sz="1600" dirty="0"/>
                        <a:t> </a:t>
                      </a:r>
                      <a:r>
                        <a:rPr lang="ko-KR" altLang="en-US" sz="1600" dirty="0"/>
                        <a:t>기본값은 </a:t>
                      </a:r>
                      <a:r>
                        <a:rPr lang="en-US" altLang="ko-KR" sz="1600" dirty="0" err="1"/>
                        <a:t>src</a:t>
                      </a:r>
                      <a:r>
                        <a:rPr lang="en-US" altLang="ko-KR" sz="1600" dirty="0"/>
                        <a:t> or </a:t>
                      </a:r>
                      <a:r>
                        <a:rPr lang="en-US" altLang="ko-KR" sz="1600" dirty="0" err="1"/>
                        <a:t>dst</a:t>
                      </a:r>
                      <a:r>
                        <a:rPr lang="ko-KR" altLang="en-US" sz="1600" dirty="0"/>
                        <a:t>다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8694659"/>
                  </a:ext>
                </a:extLst>
              </a:tr>
              <a:tr h="180374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3200" dirty="0"/>
                        <a:t>proto</a:t>
                      </a:r>
                      <a:endParaRPr lang="ko-KR" altLang="en-US" sz="3200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네트워크 프로토콜을 확인한다</a:t>
                      </a:r>
                      <a:endParaRPr lang="en-US" altLang="ko-KR" sz="1600" dirty="0"/>
                    </a:p>
                    <a:p>
                      <a:pPr latinLnBrk="1"/>
                      <a:r>
                        <a:rPr lang="ko-KR" altLang="en-US" sz="1600" dirty="0"/>
                        <a:t>확인 가능한 프로토콜은 </a:t>
                      </a:r>
                      <a:r>
                        <a:rPr lang="en-US" altLang="ko-KR" sz="1600" dirty="0"/>
                        <a:t>ether, </a:t>
                      </a:r>
                      <a:r>
                        <a:rPr lang="en-US" altLang="ko-KR" sz="1600" dirty="0" err="1"/>
                        <a:t>fddi</a:t>
                      </a:r>
                      <a:r>
                        <a:rPr lang="en-US" altLang="ko-KR" sz="1600" dirty="0"/>
                        <a:t>, </a:t>
                      </a:r>
                      <a:r>
                        <a:rPr lang="en-US" altLang="ko-KR" sz="1600" dirty="0" err="1"/>
                        <a:t>ip</a:t>
                      </a:r>
                      <a:r>
                        <a:rPr lang="en-US" altLang="ko-KR" sz="1600" dirty="0"/>
                        <a:t>, </a:t>
                      </a:r>
                      <a:r>
                        <a:rPr lang="en-US" altLang="ko-KR" sz="1600" dirty="0" err="1"/>
                        <a:t>arp</a:t>
                      </a:r>
                      <a:r>
                        <a:rPr lang="en-US" altLang="ko-KR" sz="1600" dirty="0"/>
                        <a:t>, </a:t>
                      </a:r>
                      <a:r>
                        <a:rPr lang="en-US" altLang="ko-KR" sz="1600" dirty="0" err="1"/>
                        <a:t>rarp</a:t>
                      </a:r>
                      <a:r>
                        <a:rPr lang="en-US" altLang="ko-KR" sz="1600" dirty="0"/>
                        <a:t>, decent </a:t>
                      </a:r>
                      <a:r>
                        <a:rPr lang="en-US" altLang="ko-KR" sz="1600" dirty="0" err="1"/>
                        <a:t>lat</a:t>
                      </a:r>
                      <a:r>
                        <a:rPr lang="en-US" altLang="ko-KR" sz="1600" dirty="0"/>
                        <a:t>, </a:t>
                      </a:r>
                      <a:r>
                        <a:rPr lang="en-US" altLang="ko-KR" sz="1600" dirty="0" err="1"/>
                        <a:t>sca</a:t>
                      </a:r>
                      <a:r>
                        <a:rPr lang="en-US" altLang="ko-KR" sz="1600" dirty="0"/>
                        <a:t>, </a:t>
                      </a:r>
                      <a:r>
                        <a:rPr lang="en-US" altLang="ko-KR" sz="1600" dirty="0" err="1"/>
                        <a:t>moproc</a:t>
                      </a:r>
                      <a:r>
                        <a:rPr lang="en-US" altLang="ko-KR" sz="1600" dirty="0"/>
                        <a:t>, </a:t>
                      </a:r>
                      <a:r>
                        <a:rPr lang="en-US" altLang="ko-KR" sz="1600" dirty="0" err="1"/>
                        <a:t>moprc</a:t>
                      </a:r>
                      <a:r>
                        <a:rPr lang="en-US" altLang="ko-KR" sz="1600" dirty="0"/>
                        <a:t>, </a:t>
                      </a:r>
                      <a:r>
                        <a:rPr lang="en-US" altLang="ko-KR" sz="1600" dirty="0" err="1"/>
                        <a:t>mopdl</a:t>
                      </a:r>
                      <a:r>
                        <a:rPr lang="en-US" altLang="ko-KR" sz="1600" dirty="0"/>
                        <a:t>, </a:t>
                      </a:r>
                      <a:r>
                        <a:rPr lang="en-US" altLang="ko-KR" sz="1600" dirty="0" err="1"/>
                        <a:t>tcp</a:t>
                      </a:r>
                      <a:r>
                        <a:rPr lang="en-US" altLang="ko-KR" sz="1600" dirty="0"/>
                        <a:t>, </a:t>
                      </a:r>
                      <a:r>
                        <a:rPr lang="en-US" altLang="ko-KR" sz="1600" dirty="0" err="1"/>
                        <a:t>udp</a:t>
                      </a:r>
                      <a:r>
                        <a:rPr lang="ko-KR" altLang="en-US" sz="1600" dirty="0"/>
                        <a:t>가 있다</a:t>
                      </a:r>
                      <a:endParaRPr lang="en-US" altLang="ko-KR" sz="1600" dirty="0"/>
                    </a:p>
                    <a:p>
                      <a:pPr latinLnBrk="1"/>
                      <a:r>
                        <a:rPr lang="ko-KR" altLang="en-US" sz="1600" dirty="0" err="1"/>
                        <a:t>이밖에도</a:t>
                      </a:r>
                      <a:r>
                        <a:rPr lang="ko-KR" altLang="en-US" sz="1600" dirty="0"/>
                        <a:t> </a:t>
                      </a:r>
                      <a:r>
                        <a:rPr lang="en-US" altLang="ko-KR" sz="1600" dirty="0"/>
                        <a:t>gateway, broadcast, less, greater</a:t>
                      </a:r>
                      <a:r>
                        <a:rPr lang="ko-KR" altLang="en-US" sz="1600" dirty="0"/>
                        <a:t>와 산술식을 사용할 수 있다</a:t>
                      </a:r>
                      <a:r>
                        <a:rPr lang="en-US" altLang="ko-KR" sz="1600" dirty="0"/>
                        <a:t> </a:t>
                      </a:r>
                      <a:endParaRPr lang="ko-KR" altLang="en-US" sz="1600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65246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149849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C3661A93-3991-4913-94F3-62BD06023FE5}"/>
              </a:ext>
            </a:extLst>
          </p:cNvPr>
          <p:cNvSpPr/>
          <p:nvPr/>
        </p:nvSpPr>
        <p:spPr>
          <a:xfrm>
            <a:off x="254003" y="233021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sp>
        <p:nvSpPr>
          <p:cNvPr id="13" name="사각형: 둥근 위쪽 모서리 12">
            <a:extLst>
              <a:ext uri="{FF2B5EF4-FFF2-40B4-BE49-F238E27FC236}">
                <a16:creationId xmlns:a16="http://schemas.microsoft.com/office/drawing/2014/main" id="{4970B356-884D-4505-A465-39E0CB9344B0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092274C3-3F70-4386-A0E3-60BF0C5FEED0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sz="2000" dirty="0" err="1">
                <a:solidFill>
                  <a:prstClr val="white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tcpdump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435FE9A8-9CE6-4A55-BED9-90ACB77D5D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975" y="1884996"/>
            <a:ext cx="5915025" cy="719099"/>
          </a:xfrm>
        </p:spPr>
        <p:txBody>
          <a:bodyPr>
            <a:normAutofit/>
          </a:bodyPr>
          <a:lstStyle/>
          <a:p>
            <a:pPr algn="ctr"/>
            <a:r>
              <a:rPr lang="en-US" altLang="ko-KR" sz="2000" b="1" dirty="0" err="1">
                <a:latin typeface="DX국민시대" panose="02020600000000000000" pitchFamily="18" charset="-127"/>
                <a:ea typeface="DX국민시대" panose="02020600000000000000" pitchFamily="18" charset="-127"/>
              </a:rPr>
              <a:t>Tcpdump</a:t>
            </a:r>
            <a:r>
              <a:rPr lang="ko-KR" altLang="en-US" sz="2000" b="1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에 대한</a:t>
            </a:r>
            <a:r>
              <a:rPr lang="en-US" altLang="ko-KR" sz="2000" b="1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 </a:t>
            </a:r>
            <a:r>
              <a:rPr lang="ko-KR" altLang="en-US" sz="2000" b="1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다양한 옵션과 상세 설명</a:t>
            </a:r>
            <a:r>
              <a:rPr lang="en-US" altLang="ko-KR" sz="2000" b="1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, </a:t>
            </a:r>
            <a:br>
              <a:rPr lang="en-US" altLang="ko-KR" sz="2000" b="1" dirty="0">
                <a:latin typeface="DX국민시대" panose="02020600000000000000" pitchFamily="18" charset="-127"/>
                <a:ea typeface="DX국민시대" panose="02020600000000000000" pitchFamily="18" charset="-127"/>
              </a:rPr>
            </a:br>
            <a:r>
              <a:rPr lang="ko-KR" altLang="en-US" sz="2000" b="1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예제</a:t>
            </a:r>
            <a:r>
              <a:rPr lang="en-US" altLang="ko-KR" sz="2000" b="1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, </a:t>
            </a:r>
            <a:r>
              <a:rPr lang="ko-KR" altLang="en-US" sz="2000" b="1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조건식을 첨부된 웹에서 확인하길 바란다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8108051-BFB5-4A3C-9704-C87CD97BA0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61975" y="3162749"/>
            <a:ext cx="6234112" cy="538608"/>
          </a:xfrm>
        </p:spPr>
        <p:txBody>
          <a:bodyPr>
            <a:normAutofit fontScale="92500"/>
          </a:bodyPr>
          <a:lstStyle/>
          <a:p>
            <a:r>
              <a:rPr lang="en-US" altLang="ko-KR" dirty="0">
                <a:hlinkClick r:id="rId2" action="ppaction://hlinkfile"/>
              </a:rPr>
              <a:t>https://www.tcpdump.org/manpages/tcpdump.1.html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6929034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F221A1-287D-4574-88F0-4B1757AE783B}"/>
              </a:ext>
            </a:extLst>
          </p:cNvPr>
          <p:cNvSpPr/>
          <p:nvPr/>
        </p:nvSpPr>
        <p:spPr>
          <a:xfrm>
            <a:off x="254003" y="78559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제목 3">
            <a:extLst>
              <a:ext uri="{FF2B5EF4-FFF2-40B4-BE49-F238E27FC236}">
                <a16:creationId xmlns:a16="http://schemas.microsoft.com/office/drawing/2014/main" id="{B3443ADE-1D9D-4A28-A056-276AC21D4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927100"/>
            <a:ext cx="5913238" cy="698500"/>
          </a:xfrm>
        </p:spPr>
        <p:txBody>
          <a:bodyPr anchor="ctr">
            <a:normAutofit/>
          </a:bodyPr>
          <a:lstStyle/>
          <a:p>
            <a:pPr algn="ctr"/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3. </a:t>
            </a:r>
            <a:r>
              <a:rPr lang="en-US" altLang="ko-KR" sz="2800" dirty="0" err="1">
                <a:latin typeface="DX국민시대" panose="02020600000000000000" pitchFamily="18" charset="-127"/>
                <a:ea typeface="DX국민시대" panose="02020600000000000000" pitchFamily="18" charset="-127"/>
              </a:rPr>
              <a:t>Windump</a:t>
            </a:r>
            <a:endParaRPr lang="ko-KR" altLang="en-US" sz="2800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C22B3298-BA6E-4B4B-9471-089AD99936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2380" y="1952759"/>
            <a:ext cx="5958929" cy="7737339"/>
          </a:xfrm>
        </p:spPr>
        <p:txBody>
          <a:bodyPr>
            <a:normAutofit/>
          </a:bodyPr>
          <a:lstStyle/>
          <a:p>
            <a:r>
              <a:rPr lang="en-US" altLang="ko-KR" sz="1800" b="1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Windump</a:t>
            </a:r>
            <a:r>
              <a:rPr lang="ko-KR" altLang="en-US" sz="18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는 기존 리눅스</a:t>
            </a:r>
            <a:r>
              <a:rPr lang="en-US" altLang="ko-KR" sz="18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</a:t>
            </a:r>
            <a:r>
              <a:rPr lang="ko-KR" altLang="en-US" sz="18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유닉스에서 사용했던 </a:t>
            </a:r>
            <a:r>
              <a:rPr lang="en-US" altLang="ko-KR" sz="1800" b="1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tcpdump</a:t>
            </a:r>
            <a:r>
              <a:rPr lang="ko-KR" altLang="en-US" sz="18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를 윈도우 환경에서 사용 가능하게 한 것으로 내 컴퓨터에 있는 패킷 캡처를 </a:t>
            </a:r>
            <a:endParaRPr lang="en-US" altLang="ko-KR" sz="1800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en-US" altLang="ko-KR" sz="18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CUI </a:t>
            </a:r>
            <a:r>
              <a:rPr lang="ko-KR" altLang="en-US" sz="18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환경에서 할 수 있는 툴이다</a:t>
            </a:r>
            <a:endParaRPr lang="en-US" altLang="ko-KR" sz="1800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endParaRPr lang="en-US" altLang="ko-KR" sz="1800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24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특징</a:t>
            </a:r>
            <a:endParaRPr lang="en-US" altLang="ko-KR" sz="2400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en-US" altLang="ko-KR" sz="24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</a:t>
            </a:r>
            <a:r>
              <a:rPr lang="en-US" altLang="ko-KR" sz="1800" b="1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tcpdump</a:t>
            </a:r>
            <a:r>
              <a:rPr lang="ko-KR" altLang="en-US" sz="18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와 마찬가지로 </a:t>
            </a:r>
            <a:r>
              <a:rPr lang="en-US" altLang="ko-KR" sz="1800" b="1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windump</a:t>
            </a:r>
            <a:r>
              <a:rPr lang="ko-KR" altLang="en-US" sz="18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는</a:t>
            </a:r>
            <a:r>
              <a:rPr lang="en-US" altLang="ko-KR" sz="18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8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정규표현식에 맞는 패킷 헤더를 출력한다</a:t>
            </a:r>
            <a:r>
              <a:rPr lang="en-US" altLang="ko-KR" sz="18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r>
              <a:rPr lang="en-US" altLang="ko-KR" sz="18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</a:t>
            </a:r>
            <a:r>
              <a:rPr lang="en-US" altLang="ko-KR" sz="1800" b="1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tcpdump</a:t>
            </a:r>
            <a:r>
              <a:rPr lang="ko-KR" altLang="en-US" sz="18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의 거의 모든 기능을 </a:t>
            </a:r>
            <a:r>
              <a:rPr lang="en-US" altLang="ko-KR" sz="1800" b="1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windump</a:t>
            </a:r>
            <a:r>
              <a:rPr lang="ko-KR" altLang="en-US" sz="18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에서 사용할 수 있다</a:t>
            </a:r>
            <a:endParaRPr lang="en-US" altLang="ko-KR" sz="1800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en-US" altLang="ko-KR" sz="18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</a:t>
            </a:r>
            <a:r>
              <a:rPr lang="en-US" altLang="ko-KR" sz="1800" b="1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windump</a:t>
            </a:r>
            <a:r>
              <a:rPr lang="ko-KR" altLang="en-US" sz="18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는 네트워크 인터페이스를 </a:t>
            </a:r>
            <a:r>
              <a:rPr lang="en-US" altLang="ko-KR" sz="18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promiscuous</a:t>
            </a:r>
            <a:r>
              <a:rPr lang="ko-KR" altLang="en-US" sz="18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18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mode</a:t>
            </a:r>
            <a:r>
              <a:rPr lang="ko-KR" altLang="en-US" sz="18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로 </a:t>
            </a:r>
            <a:r>
              <a:rPr lang="ko-KR" altLang="en-US" sz="1800" b="1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세팅되어</a:t>
            </a:r>
            <a:r>
              <a:rPr lang="ko-KR" altLang="en-US" sz="18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있으며 옵션을 주어 </a:t>
            </a:r>
            <a:r>
              <a:rPr lang="en-US" altLang="ko-KR" sz="18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off</a:t>
            </a:r>
            <a:r>
              <a:rPr lang="ko-KR" altLang="en-US" sz="18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할 수도 있다</a:t>
            </a:r>
            <a:endParaRPr lang="en-US" altLang="ko-KR" sz="1800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en-US" altLang="ko-KR" sz="18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</a:t>
            </a:r>
            <a:r>
              <a:rPr lang="en-US" altLang="ko-KR" sz="1800" b="1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windump</a:t>
            </a:r>
            <a:r>
              <a:rPr lang="ko-KR" altLang="en-US" sz="18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로 애플리케이션의 응답 시간을 측정하며</a:t>
            </a:r>
            <a:r>
              <a:rPr lang="en-US" altLang="ko-KR" sz="18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8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네트워크가 발생했을 때 에러의 정확한 위치를 지정한다</a:t>
            </a:r>
            <a:endParaRPr lang="en-US" altLang="ko-KR" sz="1800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en-US" altLang="ko-KR" sz="1800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24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설치 방법</a:t>
            </a:r>
            <a:endParaRPr lang="en-US" altLang="ko-KR" sz="2400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en-US" altLang="ko-KR" sz="1800" b="1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windump</a:t>
            </a:r>
            <a:r>
              <a:rPr lang="ko-KR" altLang="en-US" sz="18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는 </a:t>
            </a:r>
            <a:r>
              <a:rPr lang="en-US" altLang="ko-KR" sz="18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  <a:hlinkClick r:id="rId3" action="ppaction://hlinkfile"/>
              </a:rPr>
              <a:t>https://www.winpcap.org/windump/</a:t>
            </a:r>
            <a:r>
              <a:rPr lang="ko-KR" altLang="en-US" sz="18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에서 다운로드 가능하며 </a:t>
            </a:r>
            <a:r>
              <a:rPr lang="en-US" altLang="ko-KR" sz="1800" b="1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windump</a:t>
            </a:r>
            <a:r>
              <a:rPr lang="ko-KR" altLang="en-US" sz="18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를 설치하려면 </a:t>
            </a:r>
            <a:r>
              <a:rPr lang="en-US" altLang="ko-KR" sz="1800" b="1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winpcap</a:t>
            </a:r>
            <a:r>
              <a:rPr lang="ko-KR" altLang="en-US" sz="18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을 먼저 설치하여야 한다</a:t>
            </a:r>
            <a:r>
              <a:rPr lang="en-US" altLang="ko-KR" sz="18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 </a:t>
            </a:r>
            <a:r>
              <a:rPr lang="en-US" altLang="ko-KR" sz="18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  <a:hlinkClick r:id="rId4"/>
              </a:rPr>
              <a:t>https://www.winpcap.org/install/default.htm</a:t>
            </a:r>
            <a:endParaRPr lang="en-US" altLang="ko-KR" sz="1800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en-US" altLang="ko-KR" sz="1800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18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라이브러리 설치 후 </a:t>
            </a:r>
            <a:r>
              <a:rPr lang="en-US" altLang="ko-KR" sz="18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windump.exe</a:t>
            </a:r>
            <a:r>
              <a:rPr lang="ko-KR" altLang="en-US" sz="18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를 </a:t>
            </a:r>
            <a:r>
              <a:rPr lang="en-US" altLang="ko-KR" sz="18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system32</a:t>
            </a:r>
            <a:r>
              <a:rPr lang="ko-KR" altLang="en-US" sz="18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폴더에 넣어 두면 된다</a:t>
            </a:r>
            <a:endParaRPr lang="en-US" altLang="ko-KR" sz="1800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en-US" altLang="ko-KR" sz="1600" b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3E9B8CE0-892E-4EDC-A835-56924FCBC521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000" dirty="0" err="1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Windump</a:t>
            </a:r>
            <a:endParaRPr lang="ko-KR" altLang="en-US" sz="2000" dirty="0">
              <a:solidFill>
                <a:schemeClr val="bg1"/>
              </a:solidFill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1A3BA57-7F0B-48CE-857F-14A3DDDC6B25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44565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F221A1-287D-4574-88F0-4B1757AE783B}"/>
              </a:ext>
            </a:extLst>
          </p:cNvPr>
          <p:cNvSpPr/>
          <p:nvPr/>
        </p:nvSpPr>
        <p:spPr>
          <a:xfrm>
            <a:off x="254004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43728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제목 3">
            <a:extLst>
              <a:ext uri="{FF2B5EF4-FFF2-40B4-BE49-F238E27FC236}">
                <a16:creationId xmlns:a16="http://schemas.microsoft.com/office/drawing/2014/main" id="{B3443ADE-1D9D-4A28-A056-276AC21D4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927100"/>
            <a:ext cx="5913238" cy="698500"/>
          </a:xfrm>
        </p:spPr>
        <p:txBody>
          <a:bodyPr anchor="ctr">
            <a:normAutofit/>
          </a:bodyPr>
          <a:lstStyle/>
          <a:p>
            <a:pPr algn="ctr"/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3-1) </a:t>
            </a:r>
            <a:r>
              <a:rPr lang="en-US" altLang="ko-KR" sz="2800" dirty="0" err="1">
                <a:latin typeface="DX국민시대" panose="02020600000000000000" pitchFamily="18" charset="-127"/>
                <a:ea typeface="DX국민시대" panose="02020600000000000000" pitchFamily="18" charset="-127"/>
              </a:rPr>
              <a:t>Windump</a:t>
            </a:r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 </a:t>
            </a:r>
            <a:r>
              <a:rPr lang="ko-KR" altLang="en-US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옵션</a:t>
            </a: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3E9B8CE0-892E-4EDC-A835-56924FCBC521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000" dirty="0" err="1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Windump</a:t>
            </a:r>
            <a:endParaRPr lang="ko-KR" altLang="en-US" sz="2000" dirty="0">
              <a:solidFill>
                <a:schemeClr val="bg1"/>
              </a:solidFill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5020AD9-93A3-4AD0-895A-EB325D61FD3E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개체 틀 6">
            <a:extLst>
              <a:ext uri="{FF2B5EF4-FFF2-40B4-BE49-F238E27FC236}">
                <a16:creationId xmlns:a16="http://schemas.microsoft.com/office/drawing/2014/main" id="{D0698AD8-4B36-43A7-BF8C-B43CCB099BF7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809" y="1704323"/>
            <a:ext cx="6239187" cy="2933320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C74F907-4723-42E3-A143-9B9D4E261917}"/>
              </a:ext>
            </a:extLst>
          </p:cNvPr>
          <p:cNvSpPr txBox="1"/>
          <p:nvPr/>
        </p:nvSpPr>
        <p:spPr>
          <a:xfrm>
            <a:off x="2518225" y="4688445"/>
            <a:ext cx="29754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Windump.exe </a:t>
            </a:r>
            <a:r>
              <a:rPr lang="ko-KR" altLang="en-US" sz="1200" dirty="0"/>
              <a:t>실행 화면</a:t>
            </a:r>
          </a:p>
        </p:txBody>
      </p:sp>
      <p:sp>
        <p:nvSpPr>
          <p:cNvPr id="17" name="텍스트 개체 틀 5">
            <a:extLst>
              <a:ext uri="{FF2B5EF4-FFF2-40B4-BE49-F238E27FC236}">
                <a16:creationId xmlns:a16="http://schemas.microsoft.com/office/drawing/2014/main" id="{2907ECE9-2462-47C4-B891-66E426E79BB1}"/>
              </a:ext>
            </a:extLst>
          </p:cNvPr>
          <p:cNvSpPr txBox="1">
            <a:spLocks/>
          </p:cNvSpPr>
          <p:nvPr/>
        </p:nvSpPr>
        <p:spPr>
          <a:xfrm>
            <a:off x="364810" y="4965444"/>
            <a:ext cx="6141218" cy="4468842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-a</a:t>
            </a:r>
            <a:r>
              <a:rPr lang="ko-KR" altLang="en-US" sz="18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네트워크와 </a:t>
            </a:r>
            <a:r>
              <a:rPr lang="ko-KR" altLang="en-US" sz="18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브로드캐스트</a:t>
            </a:r>
            <a:r>
              <a:rPr lang="ko-KR" altLang="en-US" sz="18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주소를 이름으로 변경</a:t>
            </a:r>
            <a:endParaRPr lang="en-US" altLang="ko-KR" sz="1800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8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-B size </a:t>
            </a:r>
            <a:r>
              <a:rPr lang="ko-KR" altLang="en-US" sz="18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수신 버퍼크기를 </a:t>
            </a:r>
            <a:r>
              <a:rPr lang="en-US" altLang="ko-KR" sz="18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size</a:t>
            </a:r>
            <a:r>
              <a:rPr lang="ko-KR" altLang="en-US" sz="18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로 수정</a:t>
            </a:r>
            <a:endParaRPr lang="en-US" altLang="ko-KR" sz="1800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8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-c count </a:t>
            </a:r>
            <a:r>
              <a:rPr lang="ko-KR" altLang="en-US" sz="18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패킷을 </a:t>
            </a:r>
            <a:r>
              <a:rPr lang="en-US" altLang="ko-KR" sz="18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count</a:t>
            </a:r>
            <a:r>
              <a:rPr lang="ko-KR" altLang="en-US" sz="18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만큼만 수집</a:t>
            </a:r>
            <a:endParaRPr lang="en-US" altLang="ko-KR" sz="1800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8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-D</a:t>
            </a:r>
            <a:r>
              <a:rPr lang="ko-KR" altLang="en-US" sz="18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시스템에서 사용 가능한 모든 네트워크 인터페이스를 표시</a:t>
            </a:r>
            <a:endParaRPr lang="en-US" altLang="ko-KR" sz="1800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8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-e </a:t>
            </a:r>
            <a:r>
              <a:rPr lang="ko-KR" altLang="en-US" sz="18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각 출력에서 링크 레벨의 정보를 출력</a:t>
            </a:r>
            <a:endParaRPr lang="en-US" altLang="ko-KR" sz="1800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8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-F file </a:t>
            </a:r>
            <a:r>
              <a:rPr lang="en-US" altLang="ko-KR" sz="18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file</a:t>
            </a:r>
            <a:r>
              <a:rPr lang="en-US" altLang="ko-KR" sz="18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8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파일에 정의된 필터를 적용</a:t>
            </a:r>
            <a:endParaRPr lang="en-US" altLang="ko-KR" sz="1800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8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-</a:t>
            </a:r>
            <a:r>
              <a:rPr lang="en-US" altLang="ko-KR" sz="18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i</a:t>
            </a:r>
            <a:r>
              <a:rPr lang="en-US" altLang="ko-KR" sz="18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interface </a:t>
            </a:r>
            <a:r>
              <a:rPr lang="en-US" altLang="ko-KR" sz="18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interface</a:t>
            </a:r>
            <a:r>
              <a:rPr lang="en-US" altLang="ko-KR" sz="18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8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네트워크를 모니터링하는데 </a:t>
            </a:r>
            <a:r>
              <a:rPr lang="en-US" altLang="ko-KR" sz="18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interface</a:t>
            </a:r>
            <a:r>
              <a:rPr lang="ko-KR" altLang="en-US" sz="18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는 인터페이스 이름 혹은 </a:t>
            </a:r>
            <a:r>
              <a:rPr lang="en-US" altLang="ko-KR" sz="18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–D</a:t>
            </a:r>
            <a:r>
              <a:rPr lang="ko-KR" altLang="en-US" sz="18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명령어로 지정된 인터페이스 번호가 될 수 있다</a:t>
            </a:r>
            <a:r>
              <a:rPr lang="en-US" altLang="ko-KR" sz="18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</a:p>
          <a:p>
            <a:r>
              <a:rPr lang="en-US" altLang="ko-KR" sz="18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-n </a:t>
            </a:r>
            <a:r>
              <a:rPr lang="ko-KR" altLang="en-US" sz="18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주소를 이름으로 변환하지 않도록 설정</a:t>
            </a:r>
            <a:endParaRPr lang="en-US" altLang="ko-KR" sz="1800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8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-N</a:t>
            </a:r>
            <a:r>
              <a:rPr lang="ko-KR" altLang="en-US" sz="18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 sz="18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FQDN</a:t>
            </a:r>
            <a:r>
              <a:rPr lang="ko-KR" altLang="en-US" sz="18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을 출력하지 않도록 설정</a:t>
            </a:r>
            <a:endParaRPr lang="en-US" altLang="ko-KR" sz="1800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8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-q</a:t>
            </a:r>
            <a:r>
              <a:rPr lang="ko-KR" altLang="en-US" sz="18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간단한 형태로 패킷 정보를 출력</a:t>
            </a:r>
            <a:endParaRPr lang="en-US" altLang="ko-KR" sz="1800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8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-r file </a:t>
            </a:r>
            <a:r>
              <a:rPr lang="ko-KR" altLang="en-US" sz="18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덤프 파일 </a:t>
            </a:r>
            <a:r>
              <a:rPr lang="en-US" altLang="ko-KR" sz="18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file</a:t>
            </a:r>
            <a:r>
              <a:rPr lang="ko-KR" altLang="en-US" sz="18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로부터 패킷을 </a:t>
            </a:r>
            <a:r>
              <a:rPr lang="ko-KR" altLang="en-US" sz="18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읽어들임</a:t>
            </a:r>
            <a:endParaRPr lang="en-US" altLang="ko-KR" sz="1800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076510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F221A1-287D-4574-88F0-4B1757AE783B}"/>
              </a:ext>
            </a:extLst>
          </p:cNvPr>
          <p:cNvSpPr/>
          <p:nvPr/>
        </p:nvSpPr>
        <p:spPr>
          <a:xfrm>
            <a:off x="254004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제목 3">
            <a:extLst>
              <a:ext uri="{FF2B5EF4-FFF2-40B4-BE49-F238E27FC236}">
                <a16:creationId xmlns:a16="http://schemas.microsoft.com/office/drawing/2014/main" id="{B3443ADE-1D9D-4A28-A056-276AC21D4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927100"/>
            <a:ext cx="5913238" cy="698500"/>
          </a:xfrm>
        </p:spPr>
        <p:txBody>
          <a:bodyPr anchor="ctr">
            <a:normAutofit/>
          </a:bodyPr>
          <a:lstStyle/>
          <a:p>
            <a:pPr algn="ctr"/>
            <a:r>
              <a:rPr lang="ko-KR" altLang="en-US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관제 프로세스</a:t>
            </a: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3E9B8CE0-892E-4EDC-A835-56924FCBC521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000" dirty="0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1. </a:t>
            </a:r>
            <a:r>
              <a:rPr lang="ko-KR" altLang="en-US" sz="2000" dirty="0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개요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1A3BA57-7F0B-48CE-857F-14A3DDDC6B25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텍스트 개체 틀 5">
            <a:extLst>
              <a:ext uri="{FF2B5EF4-FFF2-40B4-BE49-F238E27FC236}">
                <a16:creationId xmlns:a16="http://schemas.microsoft.com/office/drawing/2014/main" id="{AAEAE2EE-165F-4268-AAC1-1F996DBC885E}"/>
              </a:ext>
            </a:extLst>
          </p:cNvPr>
          <p:cNvSpPr txBox="1">
            <a:spLocks/>
          </p:cNvSpPr>
          <p:nvPr/>
        </p:nvSpPr>
        <p:spPr>
          <a:xfrm>
            <a:off x="522431" y="2133600"/>
            <a:ext cx="5743458" cy="73101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AutoNum type="arabicPeriod" startAt="4"/>
            </a:pPr>
            <a:endParaRPr lang="en-US" altLang="ko-KR" sz="2000" dirty="0">
              <a:ea typeface="나눔스퀘어_ac Bold" panose="020B0600000101010101" pitchFamily="50" charset="-127"/>
            </a:endParaRPr>
          </a:p>
        </p:txBody>
      </p:sp>
      <p:sp>
        <p:nvSpPr>
          <p:cNvPr id="7" name="순서도: 대체 처리 6">
            <a:extLst>
              <a:ext uri="{FF2B5EF4-FFF2-40B4-BE49-F238E27FC236}">
                <a16:creationId xmlns:a16="http://schemas.microsoft.com/office/drawing/2014/main" id="{935F13F5-30A7-4C36-A78E-AF672E112F62}"/>
              </a:ext>
            </a:extLst>
          </p:cNvPr>
          <p:cNvSpPr/>
          <p:nvPr/>
        </p:nvSpPr>
        <p:spPr>
          <a:xfrm>
            <a:off x="923767" y="2104830"/>
            <a:ext cx="5010463" cy="1178388"/>
          </a:xfrm>
          <a:prstGeom prst="flowChartAlternateProcess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 dirty="0">
                <a:solidFill>
                  <a:sysClr val="windowText" lastClr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1. </a:t>
            </a:r>
            <a:r>
              <a:rPr lang="ko-KR" altLang="en-US" sz="1800" dirty="0">
                <a:solidFill>
                  <a:sysClr val="windowText" lastClr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예방 </a:t>
            </a:r>
            <a:r>
              <a:rPr lang="en-US" altLang="ko-KR" sz="1800" dirty="0">
                <a:solidFill>
                  <a:sysClr val="windowText" lastClr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(Protect)</a:t>
            </a:r>
          </a:p>
          <a:p>
            <a:r>
              <a:rPr lang="en-US" altLang="ko-KR" sz="1800" dirty="0">
                <a:solidFill>
                  <a:sysClr val="windowText" lastClr="000000"/>
                </a:solidFill>
                <a:ea typeface="나눔스퀘어_ac Bold" panose="020B0600000101010101" pitchFamily="50" charset="-127"/>
              </a:rPr>
              <a:t> - </a:t>
            </a:r>
            <a:r>
              <a:rPr lang="ko-KR" altLang="en-US" sz="1800" dirty="0">
                <a:solidFill>
                  <a:sysClr val="windowText" lastClr="000000"/>
                </a:solidFill>
                <a:ea typeface="나눔스퀘어_ac Bold" panose="020B0600000101010101" pitchFamily="50" charset="-127"/>
              </a:rPr>
              <a:t>방화벽을</a:t>
            </a:r>
            <a:r>
              <a:rPr lang="en-US" altLang="ko-KR" sz="1800" dirty="0">
                <a:solidFill>
                  <a:sysClr val="windowText" lastClr="000000"/>
                </a:solidFill>
                <a:ea typeface="나눔스퀘어_ac Bold" panose="020B0600000101010101" pitchFamily="50" charset="-127"/>
              </a:rPr>
              <a:t> </a:t>
            </a:r>
            <a:r>
              <a:rPr lang="ko-KR" altLang="en-US" sz="1800" dirty="0">
                <a:solidFill>
                  <a:sysClr val="windowText" lastClr="000000"/>
                </a:solidFill>
                <a:ea typeface="나눔스퀘어_ac Bold" panose="020B0600000101010101" pitchFamily="50" charset="-127"/>
              </a:rPr>
              <a:t>통해 외부로부터 유입되는 공격을 차단</a:t>
            </a:r>
            <a:endParaRPr lang="en-US" altLang="ko-KR" sz="1800" dirty="0">
              <a:solidFill>
                <a:sysClr val="windowText" lastClr="000000"/>
              </a:solidFill>
              <a:ea typeface="나눔스퀘어_ac Bold" panose="020B0600000101010101" pitchFamily="50" charset="-127"/>
            </a:endParaRPr>
          </a:p>
          <a:p>
            <a:r>
              <a:rPr lang="en-US" altLang="ko-KR" sz="1800" dirty="0">
                <a:solidFill>
                  <a:sysClr val="windowText" lastClr="000000"/>
                </a:solidFill>
                <a:ea typeface="나눔스퀘어_ac Bold" panose="020B0600000101010101" pitchFamily="50" charset="-127"/>
              </a:rPr>
              <a:t> - </a:t>
            </a:r>
            <a:r>
              <a:rPr lang="ko-KR" altLang="en-US" sz="1800" dirty="0">
                <a:solidFill>
                  <a:sysClr val="windowText" lastClr="000000"/>
                </a:solidFill>
                <a:ea typeface="나눔스퀘어_ac Bold" panose="020B0600000101010101" pitchFamily="50" charset="-127"/>
              </a:rPr>
              <a:t>지속적으로 구성원들에게 정보보호 교육</a:t>
            </a:r>
            <a:endParaRPr lang="en-US" altLang="ko-KR" sz="1800" dirty="0">
              <a:solidFill>
                <a:sysClr val="windowText" lastClr="000000"/>
              </a:solidFill>
              <a:ea typeface="나눔스퀘어_ac Bold" panose="020B0600000101010101" pitchFamily="50" charset="-127"/>
            </a:endParaRPr>
          </a:p>
        </p:txBody>
      </p:sp>
      <p:sp>
        <p:nvSpPr>
          <p:cNvPr id="15" name="순서도: 대체 처리 14">
            <a:extLst>
              <a:ext uri="{FF2B5EF4-FFF2-40B4-BE49-F238E27FC236}">
                <a16:creationId xmlns:a16="http://schemas.microsoft.com/office/drawing/2014/main" id="{B2BC7426-3050-44F9-B63B-0FC4C6D50766}"/>
              </a:ext>
            </a:extLst>
          </p:cNvPr>
          <p:cNvSpPr/>
          <p:nvPr/>
        </p:nvSpPr>
        <p:spPr>
          <a:xfrm>
            <a:off x="923767" y="6159739"/>
            <a:ext cx="5010463" cy="1178387"/>
          </a:xfrm>
          <a:prstGeom prst="flowChartAlternateProcess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ysClr val="windowText" lastClr="000000"/>
                </a:solidFill>
                <a:ea typeface="나눔스퀘어_ac Bold" panose="020B0600000101010101" pitchFamily="50" charset="-127"/>
              </a:rPr>
              <a:t>3.  </a:t>
            </a:r>
            <a:r>
              <a:rPr lang="ko-KR" altLang="en-US" dirty="0">
                <a:solidFill>
                  <a:sysClr val="windowText" lastClr="000000"/>
                </a:solidFill>
                <a:ea typeface="나눔스퀘어_ac Bold" panose="020B0600000101010101" pitchFamily="50" charset="-127"/>
              </a:rPr>
              <a:t>대응 </a:t>
            </a:r>
            <a:r>
              <a:rPr lang="en-US" altLang="ko-KR" dirty="0">
                <a:solidFill>
                  <a:sysClr val="windowText" lastClr="000000"/>
                </a:solidFill>
                <a:ea typeface="나눔스퀘어_ac Bold" panose="020B0600000101010101" pitchFamily="50" charset="-127"/>
              </a:rPr>
              <a:t>(Response)</a:t>
            </a:r>
          </a:p>
          <a:p>
            <a:r>
              <a:rPr lang="en-US" altLang="ko-KR" dirty="0">
                <a:solidFill>
                  <a:sysClr val="windowText" lastClr="000000"/>
                </a:solidFill>
                <a:ea typeface="나눔스퀘어_ac Bold" panose="020B0600000101010101" pitchFamily="50" charset="-127"/>
              </a:rPr>
              <a:t> - </a:t>
            </a:r>
            <a:r>
              <a:rPr lang="ko-KR" altLang="en-US" dirty="0">
                <a:solidFill>
                  <a:sysClr val="windowText" lastClr="000000"/>
                </a:solidFill>
                <a:ea typeface="나눔스퀘어_ac Bold" panose="020B0600000101010101" pitchFamily="50" charset="-127"/>
              </a:rPr>
              <a:t>방화벽을</a:t>
            </a:r>
            <a:r>
              <a:rPr lang="en-US" altLang="ko-KR" dirty="0">
                <a:solidFill>
                  <a:sysClr val="windowText" lastClr="000000"/>
                </a:solidFill>
                <a:ea typeface="나눔스퀘어_ac Bold" panose="020B0600000101010101" pitchFamily="50" charset="-127"/>
              </a:rPr>
              <a:t> </a:t>
            </a:r>
            <a:r>
              <a:rPr lang="ko-KR" altLang="en-US" dirty="0">
                <a:solidFill>
                  <a:sysClr val="windowText" lastClr="000000"/>
                </a:solidFill>
                <a:ea typeface="나눔스퀘어_ac Bold" panose="020B0600000101010101" pitchFamily="50" charset="-127"/>
              </a:rPr>
              <a:t>통해 외부로부터 유입되는 공격을 차단</a:t>
            </a:r>
            <a:endParaRPr lang="en-US" altLang="ko-KR" dirty="0">
              <a:solidFill>
                <a:sysClr val="windowText" lastClr="000000"/>
              </a:solidFill>
              <a:ea typeface="나눔스퀘어_ac Bold" panose="020B0600000101010101" pitchFamily="50" charset="-127"/>
            </a:endParaRPr>
          </a:p>
          <a:p>
            <a:r>
              <a:rPr lang="en-US" altLang="ko-KR" dirty="0">
                <a:solidFill>
                  <a:sysClr val="windowText" lastClr="000000"/>
                </a:solidFill>
                <a:ea typeface="나눔스퀘어_ac Bold" panose="020B0600000101010101" pitchFamily="50" charset="-127"/>
              </a:rPr>
              <a:t> - </a:t>
            </a:r>
            <a:r>
              <a:rPr lang="ko-KR" altLang="en-US" dirty="0">
                <a:solidFill>
                  <a:sysClr val="windowText" lastClr="000000"/>
                </a:solidFill>
                <a:ea typeface="나눔스퀘어_ac Bold" panose="020B0600000101010101" pitchFamily="50" charset="-127"/>
              </a:rPr>
              <a:t>지속적으로 구성원들에게 정보보호 교육</a:t>
            </a:r>
            <a:endParaRPr lang="en-US" altLang="ko-KR" dirty="0">
              <a:solidFill>
                <a:sysClr val="windowText" lastClr="000000"/>
              </a:solidFill>
              <a:ea typeface="나눔스퀘어_ac Bold" panose="020B0600000101010101" pitchFamily="50" charset="-127"/>
            </a:endParaRPr>
          </a:p>
        </p:txBody>
      </p:sp>
      <p:sp>
        <p:nvSpPr>
          <p:cNvPr id="17" name="순서도: 대체 처리 16">
            <a:extLst>
              <a:ext uri="{FF2B5EF4-FFF2-40B4-BE49-F238E27FC236}">
                <a16:creationId xmlns:a16="http://schemas.microsoft.com/office/drawing/2014/main" id="{ADB7D441-EA41-4461-B214-D7936E700452}"/>
              </a:ext>
            </a:extLst>
          </p:cNvPr>
          <p:cNvSpPr/>
          <p:nvPr/>
        </p:nvSpPr>
        <p:spPr>
          <a:xfrm>
            <a:off x="923767" y="8150379"/>
            <a:ext cx="5045303" cy="999078"/>
          </a:xfrm>
          <a:prstGeom prst="flowChartAlternateProcess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ysClr val="windowText" lastClr="000000"/>
                </a:solidFill>
                <a:ea typeface="나눔스퀘어_ac Bold" panose="020B0600000101010101" pitchFamily="50" charset="-127"/>
              </a:rPr>
              <a:t>4.  </a:t>
            </a:r>
            <a:r>
              <a:rPr lang="ko-KR" altLang="en-US" dirty="0">
                <a:solidFill>
                  <a:sysClr val="windowText" lastClr="000000"/>
                </a:solidFill>
                <a:ea typeface="나눔스퀘어_ac Bold" panose="020B0600000101010101" pitchFamily="50" charset="-127"/>
              </a:rPr>
              <a:t>포렌식</a:t>
            </a:r>
            <a:r>
              <a:rPr lang="en-US" altLang="ko-KR" dirty="0">
                <a:solidFill>
                  <a:sysClr val="windowText" lastClr="000000"/>
                </a:solidFill>
                <a:ea typeface="나눔스퀘어_ac Bold" panose="020B0600000101010101" pitchFamily="50" charset="-127"/>
              </a:rPr>
              <a:t>(Forensics)</a:t>
            </a:r>
          </a:p>
          <a:p>
            <a:r>
              <a:rPr lang="en-US" altLang="ko-KR" dirty="0">
                <a:solidFill>
                  <a:sysClr val="windowText" lastClr="000000"/>
                </a:solidFill>
                <a:ea typeface="나눔스퀘어_ac Bold" panose="020B0600000101010101" pitchFamily="50" charset="-127"/>
              </a:rPr>
              <a:t> - </a:t>
            </a:r>
            <a:r>
              <a:rPr lang="ko-KR" altLang="en-US" dirty="0">
                <a:solidFill>
                  <a:sysClr val="windowText" lastClr="000000"/>
                </a:solidFill>
                <a:ea typeface="나눔스퀘어_ac Bold" panose="020B0600000101010101" pitchFamily="50" charset="-127"/>
              </a:rPr>
              <a:t>침해사고 당한 시스템의 디지털 증거 수집</a:t>
            </a:r>
            <a:r>
              <a:rPr lang="en-US" altLang="ko-KR" dirty="0">
                <a:solidFill>
                  <a:sysClr val="windowText" lastClr="000000"/>
                </a:solidFill>
                <a:ea typeface="나눔스퀘어_ac Bold" panose="020B0600000101010101" pitchFamily="50" charset="-127"/>
              </a:rPr>
              <a:t>, </a:t>
            </a:r>
            <a:r>
              <a:rPr lang="ko-KR" altLang="en-US" dirty="0">
                <a:solidFill>
                  <a:sysClr val="windowText" lastClr="000000"/>
                </a:solidFill>
                <a:ea typeface="나눔스퀘어_ac Bold" panose="020B0600000101010101" pitchFamily="50" charset="-127"/>
              </a:rPr>
              <a:t>보존</a:t>
            </a:r>
            <a:endParaRPr lang="en-US" altLang="ko-KR" dirty="0">
              <a:solidFill>
                <a:sysClr val="windowText" lastClr="000000"/>
              </a:solidFill>
              <a:ea typeface="나눔스퀘어_ac Bold" panose="020B0600000101010101" pitchFamily="50" charset="-127"/>
            </a:endParaRPr>
          </a:p>
        </p:txBody>
      </p:sp>
      <p:sp>
        <p:nvSpPr>
          <p:cNvPr id="18" name="순서도: 대체 처리 17">
            <a:extLst>
              <a:ext uri="{FF2B5EF4-FFF2-40B4-BE49-F238E27FC236}">
                <a16:creationId xmlns:a16="http://schemas.microsoft.com/office/drawing/2014/main" id="{6085A51A-3DF2-4278-9785-557EEC8E9438}"/>
              </a:ext>
            </a:extLst>
          </p:cNvPr>
          <p:cNvSpPr/>
          <p:nvPr/>
        </p:nvSpPr>
        <p:spPr>
          <a:xfrm>
            <a:off x="888927" y="4210031"/>
            <a:ext cx="5045303" cy="1178388"/>
          </a:xfrm>
          <a:prstGeom prst="flowChartAlternateProcess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ysClr val="windowText" lastClr="000000"/>
                </a:solidFill>
                <a:ea typeface="나눔스퀘어_ac Bold" panose="020B0600000101010101" pitchFamily="50" charset="-127"/>
              </a:rPr>
              <a:t>2.  </a:t>
            </a:r>
            <a:r>
              <a:rPr lang="ko-KR" altLang="en-US" dirty="0">
                <a:solidFill>
                  <a:sysClr val="windowText" lastClr="000000"/>
                </a:solidFill>
                <a:ea typeface="나눔스퀘어_ac Bold" panose="020B0600000101010101" pitchFamily="50" charset="-127"/>
              </a:rPr>
              <a:t>탐지 및 분석 </a:t>
            </a:r>
            <a:r>
              <a:rPr lang="en-US" altLang="ko-KR" dirty="0">
                <a:solidFill>
                  <a:sysClr val="windowText" lastClr="000000"/>
                </a:solidFill>
                <a:ea typeface="나눔스퀘어_ac Bold" panose="020B0600000101010101" pitchFamily="50" charset="-127"/>
              </a:rPr>
              <a:t>(</a:t>
            </a:r>
            <a:r>
              <a:rPr lang="en-US" altLang="ko-KR" dirty="0" err="1">
                <a:solidFill>
                  <a:sysClr val="windowText" lastClr="000000"/>
                </a:solidFill>
                <a:ea typeface="나눔스퀘어_ac Bold" panose="020B0600000101010101" pitchFamily="50" charset="-127"/>
              </a:rPr>
              <a:t>Dection</a:t>
            </a:r>
            <a:r>
              <a:rPr lang="en-US" altLang="ko-KR" dirty="0">
                <a:solidFill>
                  <a:sysClr val="windowText" lastClr="000000"/>
                </a:solidFill>
                <a:ea typeface="나눔스퀘어_ac Bold" panose="020B0600000101010101" pitchFamily="50" charset="-127"/>
              </a:rPr>
              <a:t>/Analysis)</a:t>
            </a:r>
          </a:p>
          <a:p>
            <a:r>
              <a:rPr lang="en-US" altLang="ko-KR" dirty="0">
                <a:solidFill>
                  <a:sysClr val="windowText" lastClr="000000"/>
                </a:solidFill>
                <a:ea typeface="나눔스퀘어_ac Bold" panose="020B0600000101010101" pitchFamily="50" charset="-127"/>
              </a:rPr>
              <a:t> - </a:t>
            </a:r>
            <a:r>
              <a:rPr lang="ko-KR" altLang="en-US" dirty="0">
                <a:solidFill>
                  <a:sysClr val="windowText" lastClr="000000"/>
                </a:solidFill>
                <a:ea typeface="나눔스퀘어_ac Bold" panose="020B0600000101010101" pitchFamily="50" charset="-127"/>
              </a:rPr>
              <a:t>방화벽을 통과한 공격을 모니터링</a:t>
            </a:r>
            <a:r>
              <a:rPr lang="en-US" altLang="ko-KR" dirty="0">
                <a:solidFill>
                  <a:sysClr val="windowText" lastClr="000000"/>
                </a:solidFill>
                <a:ea typeface="나눔스퀘어_ac Bold" panose="020B0600000101010101" pitchFamily="50" charset="-127"/>
              </a:rPr>
              <a:t>, </a:t>
            </a:r>
            <a:r>
              <a:rPr lang="ko-KR" altLang="en-US" dirty="0">
                <a:solidFill>
                  <a:sysClr val="windowText" lastClr="000000"/>
                </a:solidFill>
                <a:ea typeface="나눔스퀘어_ac Bold" panose="020B0600000101010101" pitchFamily="50" charset="-127"/>
              </a:rPr>
              <a:t>탐지</a:t>
            </a:r>
            <a:r>
              <a:rPr lang="en-US" altLang="ko-KR" dirty="0">
                <a:solidFill>
                  <a:sysClr val="windowText" lastClr="000000"/>
                </a:solidFill>
                <a:ea typeface="나눔스퀘어_ac Bold" panose="020B0600000101010101" pitchFamily="50" charset="-127"/>
              </a:rPr>
              <a:t>, </a:t>
            </a:r>
            <a:r>
              <a:rPr lang="ko-KR" altLang="en-US" dirty="0">
                <a:solidFill>
                  <a:sysClr val="windowText" lastClr="000000"/>
                </a:solidFill>
                <a:ea typeface="나눔스퀘어_ac Bold" panose="020B0600000101010101" pitchFamily="50" charset="-127"/>
              </a:rPr>
              <a:t>분석</a:t>
            </a:r>
            <a:endParaRPr lang="en-US" altLang="ko-KR" dirty="0">
              <a:solidFill>
                <a:sysClr val="windowText" lastClr="000000"/>
              </a:solidFill>
              <a:ea typeface="나눔스퀘어_ac Bold" panose="020B0600000101010101" pitchFamily="50" charset="-127"/>
            </a:endParaRPr>
          </a:p>
          <a:p>
            <a:r>
              <a:rPr lang="en-US" altLang="ko-KR" dirty="0">
                <a:solidFill>
                  <a:sysClr val="windowText" lastClr="000000"/>
                </a:solidFill>
                <a:ea typeface="나눔스퀘어_ac Bold" panose="020B0600000101010101" pitchFamily="50" charset="-127"/>
              </a:rPr>
              <a:t> - IDS(</a:t>
            </a:r>
            <a:r>
              <a:rPr lang="ko-KR" altLang="en-US" dirty="0">
                <a:solidFill>
                  <a:sysClr val="windowText" lastClr="000000"/>
                </a:solidFill>
                <a:ea typeface="나눔스퀘어_ac Bold" panose="020B0600000101010101" pitchFamily="50" charset="-127"/>
              </a:rPr>
              <a:t>침입 탐지 시스템</a:t>
            </a:r>
            <a:r>
              <a:rPr lang="en-US" altLang="ko-KR" dirty="0">
                <a:solidFill>
                  <a:sysClr val="windowText" lastClr="000000"/>
                </a:solidFill>
                <a:ea typeface="나눔스퀘어_ac Bold" panose="020B0600000101010101" pitchFamily="50" charset="-127"/>
              </a:rPr>
              <a:t>)</a:t>
            </a:r>
            <a:r>
              <a:rPr lang="ko-KR" altLang="en-US" dirty="0">
                <a:solidFill>
                  <a:sysClr val="windowText" lastClr="000000"/>
                </a:solidFill>
                <a:ea typeface="나눔스퀘어_ac Bold" panose="020B0600000101010101" pitchFamily="50" charset="-127"/>
              </a:rPr>
              <a:t>이 대표적</a:t>
            </a:r>
            <a:endParaRPr lang="en-US" altLang="ko-KR" dirty="0">
              <a:solidFill>
                <a:sysClr val="windowText" lastClr="000000"/>
              </a:solidFill>
              <a:ea typeface="나눔스퀘어_ac Bold" panose="020B0600000101010101" pitchFamily="50" charset="-127"/>
            </a:endParaRPr>
          </a:p>
        </p:txBody>
      </p:sp>
      <p:sp>
        <p:nvSpPr>
          <p:cNvPr id="8" name="화살표: 아래쪽 7">
            <a:extLst>
              <a:ext uri="{FF2B5EF4-FFF2-40B4-BE49-F238E27FC236}">
                <a16:creationId xmlns:a16="http://schemas.microsoft.com/office/drawing/2014/main" id="{DFA93A4E-E048-4DEC-972C-3761787CA769}"/>
              </a:ext>
            </a:extLst>
          </p:cNvPr>
          <p:cNvSpPr/>
          <p:nvPr/>
        </p:nvSpPr>
        <p:spPr>
          <a:xfrm>
            <a:off x="3165675" y="3529249"/>
            <a:ext cx="344557" cy="503012"/>
          </a:xfrm>
          <a:prstGeom prst="down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화살표: 아래쪽 21">
            <a:extLst>
              <a:ext uri="{FF2B5EF4-FFF2-40B4-BE49-F238E27FC236}">
                <a16:creationId xmlns:a16="http://schemas.microsoft.com/office/drawing/2014/main" id="{E5AE6933-933A-44D5-9179-EE7ECD35C810}"/>
              </a:ext>
            </a:extLst>
          </p:cNvPr>
          <p:cNvSpPr/>
          <p:nvPr/>
        </p:nvSpPr>
        <p:spPr>
          <a:xfrm>
            <a:off x="3165676" y="5565469"/>
            <a:ext cx="344557" cy="503012"/>
          </a:xfrm>
          <a:prstGeom prst="down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화살표: 아래쪽 22">
            <a:extLst>
              <a:ext uri="{FF2B5EF4-FFF2-40B4-BE49-F238E27FC236}">
                <a16:creationId xmlns:a16="http://schemas.microsoft.com/office/drawing/2014/main" id="{56B7E772-2DBF-479D-B609-013F47FC8AAD}"/>
              </a:ext>
            </a:extLst>
          </p:cNvPr>
          <p:cNvSpPr/>
          <p:nvPr/>
        </p:nvSpPr>
        <p:spPr>
          <a:xfrm>
            <a:off x="3165675" y="7474177"/>
            <a:ext cx="344557" cy="503012"/>
          </a:xfrm>
          <a:prstGeom prst="down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244650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F221A1-287D-4574-88F0-4B1757AE783B}"/>
              </a:ext>
            </a:extLst>
          </p:cNvPr>
          <p:cNvSpPr/>
          <p:nvPr/>
        </p:nvSpPr>
        <p:spPr>
          <a:xfrm>
            <a:off x="309406" y="664025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43728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제목 3">
            <a:extLst>
              <a:ext uri="{FF2B5EF4-FFF2-40B4-BE49-F238E27FC236}">
                <a16:creationId xmlns:a16="http://schemas.microsoft.com/office/drawing/2014/main" id="{B3443ADE-1D9D-4A28-A056-276AC21D4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927100"/>
            <a:ext cx="5913238" cy="698500"/>
          </a:xfrm>
        </p:spPr>
        <p:txBody>
          <a:bodyPr anchor="ctr">
            <a:normAutofit/>
          </a:bodyPr>
          <a:lstStyle/>
          <a:p>
            <a:pPr algn="ctr"/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3-1) </a:t>
            </a:r>
            <a:r>
              <a:rPr lang="en-US" altLang="ko-KR" sz="2800" dirty="0" err="1">
                <a:latin typeface="DX국민시대" panose="02020600000000000000" pitchFamily="18" charset="-127"/>
                <a:ea typeface="DX국민시대" panose="02020600000000000000" pitchFamily="18" charset="-127"/>
              </a:rPr>
              <a:t>Windump</a:t>
            </a:r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 </a:t>
            </a:r>
            <a:r>
              <a:rPr lang="ko-KR" altLang="en-US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옵션</a:t>
            </a: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3E9B8CE0-892E-4EDC-A835-56924FCBC521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000" dirty="0" err="1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Windump</a:t>
            </a:r>
            <a:endParaRPr lang="ko-KR" altLang="en-US" sz="2000" dirty="0">
              <a:solidFill>
                <a:schemeClr val="bg1"/>
              </a:solidFill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5020AD9-93A3-4AD0-895A-EB325D61FD3E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텍스트 개체 틀 5">
            <a:extLst>
              <a:ext uri="{FF2B5EF4-FFF2-40B4-BE49-F238E27FC236}">
                <a16:creationId xmlns:a16="http://schemas.microsoft.com/office/drawing/2014/main" id="{2907ECE9-2462-47C4-B891-66E426E79BB1}"/>
              </a:ext>
            </a:extLst>
          </p:cNvPr>
          <p:cNvSpPr txBox="1">
            <a:spLocks/>
          </p:cNvSpPr>
          <p:nvPr/>
        </p:nvSpPr>
        <p:spPr>
          <a:xfrm>
            <a:off x="364809" y="1746050"/>
            <a:ext cx="6239186" cy="7495923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-S </a:t>
            </a:r>
            <a:r>
              <a:rPr lang="ko-KR" altLang="en-US" sz="18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절대 </a:t>
            </a:r>
            <a:r>
              <a:rPr lang="en-US" altLang="ko-KR" sz="18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TCP </a:t>
            </a:r>
            <a:r>
              <a:rPr lang="ko-KR" altLang="en-US" sz="18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일련번호를 출력</a:t>
            </a:r>
            <a:endParaRPr lang="en-US" altLang="ko-KR" sz="1800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8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-s </a:t>
            </a:r>
            <a:r>
              <a:rPr lang="en-US" altLang="ko-KR" sz="18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snaplen</a:t>
            </a:r>
            <a:r>
              <a:rPr lang="en-US" altLang="ko-KR" sz="18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8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패킷으로부터 </a:t>
            </a:r>
            <a:r>
              <a:rPr lang="en-US" altLang="ko-KR" sz="18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snaplen</a:t>
            </a:r>
            <a:r>
              <a:rPr lang="ko-KR" altLang="en-US" sz="18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만큼의 바이트를 수집 기본 수치는 </a:t>
            </a:r>
            <a:r>
              <a:rPr lang="en-US" altLang="ko-KR" sz="18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68byte</a:t>
            </a:r>
          </a:p>
          <a:p>
            <a:r>
              <a:rPr lang="en-US" altLang="ko-KR" sz="18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-t </a:t>
            </a:r>
            <a:r>
              <a:rPr lang="ko-KR" altLang="en-US" sz="18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각</a:t>
            </a:r>
            <a:r>
              <a:rPr lang="en-US" altLang="ko-KR" sz="18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ko-KR" altLang="en-US" sz="18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라인에 시간을 출력하지 않음</a:t>
            </a:r>
            <a:endParaRPr lang="en-US" altLang="ko-KR" sz="1800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8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-w file </a:t>
            </a:r>
            <a:r>
              <a:rPr lang="ko-KR" altLang="en-US" sz="18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결과를 파일에 출력</a:t>
            </a:r>
            <a:endParaRPr lang="en-US" altLang="ko-KR" sz="1800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8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-X</a:t>
            </a:r>
            <a:r>
              <a:rPr lang="ko-KR" altLang="en-US" sz="18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각 패킷을 </a:t>
            </a:r>
            <a:r>
              <a:rPr lang="en-US" altLang="ko-KR" sz="18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hex </a:t>
            </a:r>
            <a:r>
              <a:rPr lang="ko-KR" altLang="en-US" sz="18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형태와 </a:t>
            </a:r>
            <a:r>
              <a:rPr lang="en-US" altLang="ko-KR" sz="18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ascii</a:t>
            </a:r>
            <a:r>
              <a:rPr lang="ko-KR" altLang="en-US" sz="18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형태로 출력</a:t>
            </a:r>
            <a:endParaRPr lang="en-US" altLang="ko-KR" sz="1800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8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-x</a:t>
            </a:r>
            <a:r>
              <a:rPr lang="ko-KR" altLang="en-US" sz="18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각 패킷을 </a:t>
            </a:r>
            <a:r>
              <a:rPr lang="en-US" altLang="ko-KR" sz="18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hex </a:t>
            </a:r>
            <a:r>
              <a:rPr lang="ko-KR" altLang="en-US" sz="18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형태로 출력</a:t>
            </a:r>
            <a:endParaRPr lang="en-US" altLang="ko-KR" sz="1800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endParaRPr lang="en-US" altLang="ko-KR" sz="1800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ko-KR" altLang="en-US" sz="18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이외에도 다양한 옵션이 있으며 </a:t>
            </a:r>
            <a:r>
              <a:rPr lang="en-US" altLang="ko-KR" sz="18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tcpdump</a:t>
            </a:r>
            <a:r>
              <a:rPr lang="ko-KR" altLang="en-US" sz="18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와 같다</a:t>
            </a:r>
            <a:r>
              <a:rPr lang="en-US" altLang="ko-KR" sz="18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</a:p>
          <a:p>
            <a:r>
              <a:rPr lang="ko-KR" altLang="en-US" sz="18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더욱 다양한 구문과 예제</a:t>
            </a:r>
            <a:r>
              <a:rPr lang="en-US" altLang="ko-KR" sz="18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, </a:t>
            </a:r>
            <a:r>
              <a:rPr lang="ko-KR" altLang="en-US" sz="18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설명은</a:t>
            </a:r>
            <a:endParaRPr lang="en-US" altLang="ko-KR" sz="1800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8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  <a:hlinkClick r:id="rId3"/>
              </a:rPr>
              <a:t>https://www.winpcap.org/windump/docs/manual.htm</a:t>
            </a:r>
            <a:r>
              <a:rPr lang="ko-KR" altLang="en-US" sz="18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을 참고하길 바란다</a:t>
            </a:r>
            <a:r>
              <a:rPr lang="en-US" altLang="ko-KR" sz="18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</a:p>
          <a:p>
            <a:endParaRPr lang="en-US" altLang="ko-KR" sz="1800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4980743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F221A1-287D-4574-88F0-4B1757AE783B}"/>
              </a:ext>
            </a:extLst>
          </p:cNvPr>
          <p:cNvSpPr/>
          <p:nvPr/>
        </p:nvSpPr>
        <p:spPr>
          <a:xfrm>
            <a:off x="254004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43728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제목 3">
            <a:extLst>
              <a:ext uri="{FF2B5EF4-FFF2-40B4-BE49-F238E27FC236}">
                <a16:creationId xmlns:a16="http://schemas.microsoft.com/office/drawing/2014/main" id="{B3443ADE-1D9D-4A28-A056-276AC21D4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927100"/>
            <a:ext cx="5913238" cy="698500"/>
          </a:xfrm>
        </p:spPr>
        <p:txBody>
          <a:bodyPr anchor="ctr">
            <a:normAutofit/>
          </a:bodyPr>
          <a:lstStyle/>
          <a:p>
            <a:pPr algn="ctr"/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3-1) </a:t>
            </a:r>
            <a:r>
              <a:rPr lang="en-US" altLang="ko-KR" sz="2800" dirty="0" err="1">
                <a:latin typeface="DX국민시대" panose="02020600000000000000" pitchFamily="18" charset="-127"/>
                <a:ea typeface="DX국민시대" panose="02020600000000000000" pitchFamily="18" charset="-127"/>
              </a:rPr>
              <a:t>Windump</a:t>
            </a:r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 </a:t>
            </a:r>
            <a:r>
              <a:rPr lang="ko-KR" altLang="en-US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사용 예제</a:t>
            </a: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3E9B8CE0-892E-4EDC-A835-56924FCBC521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000" dirty="0" err="1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Windump</a:t>
            </a:r>
            <a:endParaRPr lang="ko-KR" altLang="en-US" sz="2000" dirty="0">
              <a:solidFill>
                <a:schemeClr val="bg1"/>
              </a:solidFill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5020AD9-93A3-4AD0-895A-EB325D61FD3E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텍스트 개체 틀 5">
            <a:extLst>
              <a:ext uri="{FF2B5EF4-FFF2-40B4-BE49-F238E27FC236}">
                <a16:creationId xmlns:a16="http://schemas.microsoft.com/office/drawing/2014/main" id="{D0975FF9-B554-41FD-937B-0344C9660043}"/>
              </a:ext>
            </a:extLst>
          </p:cNvPr>
          <p:cNvSpPr txBox="1">
            <a:spLocks/>
          </p:cNvSpPr>
          <p:nvPr/>
        </p:nvSpPr>
        <p:spPr>
          <a:xfrm>
            <a:off x="364809" y="8131824"/>
            <a:ext cx="6141218" cy="444883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D:\&gt;Windump.exe -D</a:t>
            </a:r>
            <a:endParaRPr lang="ko-KR" altLang="en-US" sz="1800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8327F33-2BA4-4324-853B-A1B476A764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931" y="1704322"/>
            <a:ext cx="6159096" cy="608984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756BA68-DB49-40B1-9203-CDAC712F8EE3}"/>
              </a:ext>
            </a:extLst>
          </p:cNvPr>
          <p:cNvSpPr txBox="1"/>
          <p:nvPr/>
        </p:nvSpPr>
        <p:spPr>
          <a:xfrm>
            <a:off x="364809" y="8794234"/>
            <a:ext cx="52752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‘Windump.exe –D’</a:t>
            </a:r>
            <a:r>
              <a:rPr lang="ko-KR" altLang="en-US" sz="2000" dirty="0"/>
              <a:t> 인터페이스 리스트 확인</a:t>
            </a:r>
          </a:p>
        </p:txBody>
      </p:sp>
    </p:spTree>
    <p:extLst>
      <p:ext uri="{BB962C8B-B14F-4D97-AF65-F5344CB8AC3E}">
        <p14:creationId xmlns:p14="http://schemas.microsoft.com/office/powerpoint/2010/main" val="412401976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F221A1-287D-4574-88F0-4B1757AE783B}"/>
              </a:ext>
            </a:extLst>
          </p:cNvPr>
          <p:cNvSpPr/>
          <p:nvPr/>
        </p:nvSpPr>
        <p:spPr>
          <a:xfrm>
            <a:off x="254004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43728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제목 3">
            <a:extLst>
              <a:ext uri="{FF2B5EF4-FFF2-40B4-BE49-F238E27FC236}">
                <a16:creationId xmlns:a16="http://schemas.microsoft.com/office/drawing/2014/main" id="{B3443ADE-1D9D-4A28-A056-276AC21D4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927100"/>
            <a:ext cx="5913238" cy="698500"/>
          </a:xfrm>
        </p:spPr>
        <p:txBody>
          <a:bodyPr anchor="ctr">
            <a:normAutofit/>
          </a:bodyPr>
          <a:lstStyle/>
          <a:p>
            <a:pPr algn="ctr"/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3-1) </a:t>
            </a:r>
            <a:r>
              <a:rPr lang="en-US" altLang="ko-KR" sz="2800" dirty="0" err="1">
                <a:latin typeface="DX국민시대" panose="02020600000000000000" pitchFamily="18" charset="-127"/>
                <a:ea typeface="DX국민시대" panose="02020600000000000000" pitchFamily="18" charset="-127"/>
              </a:rPr>
              <a:t>Windump</a:t>
            </a:r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 </a:t>
            </a:r>
            <a:r>
              <a:rPr lang="ko-KR" altLang="en-US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사용 예제</a:t>
            </a: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3E9B8CE0-892E-4EDC-A835-56924FCBC521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000" dirty="0" err="1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Windump</a:t>
            </a:r>
            <a:endParaRPr lang="ko-KR" altLang="en-US" sz="2000" dirty="0">
              <a:solidFill>
                <a:schemeClr val="bg1"/>
              </a:solidFill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5020AD9-93A3-4AD0-895A-EB325D61FD3E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756BA68-DB49-40B1-9203-CDAC712F8EE3}"/>
              </a:ext>
            </a:extLst>
          </p:cNvPr>
          <p:cNvSpPr txBox="1"/>
          <p:nvPr/>
        </p:nvSpPr>
        <p:spPr>
          <a:xfrm>
            <a:off x="472380" y="8919422"/>
            <a:ext cx="52752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‘‘Windump.exe –n’ </a:t>
            </a:r>
            <a:r>
              <a:rPr lang="en-US" altLang="ko-KR" sz="2000" dirty="0" err="1"/>
              <a:t>ip</a:t>
            </a:r>
            <a:r>
              <a:rPr lang="ko-KR" altLang="en-US" sz="2000" dirty="0"/>
              <a:t>를 </a:t>
            </a:r>
            <a:r>
              <a:rPr lang="en-US" altLang="ko-KR" sz="2000" dirty="0"/>
              <a:t>name</a:t>
            </a:r>
            <a:r>
              <a:rPr lang="ko-KR" altLang="en-US" sz="2000" dirty="0"/>
              <a:t>으로 변환 금지</a:t>
            </a:r>
          </a:p>
        </p:txBody>
      </p:sp>
      <p:pic>
        <p:nvPicPr>
          <p:cNvPr id="10" name="그림 개체 틀 8">
            <a:extLst>
              <a:ext uri="{FF2B5EF4-FFF2-40B4-BE49-F238E27FC236}">
                <a16:creationId xmlns:a16="http://schemas.microsoft.com/office/drawing/2014/main" id="{B0A85120-957D-4AFD-A60D-8426F40278F1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380" y="1676402"/>
            <a:ext cx="6033647" cy="6488284"/>
          </a:xfrm>
        </p:spPr>
      </p:pic>
      <p:sp>
        <p:nvSpPr>
          <p:cNvPr id="17" name="텍스트 개체 틀 5">
            <a:extLst>
              <a:ext uri="{FF2B5EF4-FFF2-40B4-BE49-F238E27FC236}">
                <a16:creationId xmlns:a16="http://schemas.microsoft.com/office/drawing/2014/main" id="{2E208CCA-6C75-4FA2-A828-79A11B00609C}"/>
              </a:ext>
            </a:extLst>
          </p:cNvPr>
          <p:cNvSpPr txBox="1">
            <a:spLocks/>
          </p:cNvSpPr>
          <p:nvPr/>
        </p:nvSpPr>
        <p:spPr>
          <a:xfrm>
            <a:off x="472380" y="8349351"/>
            <a:ext cx="5958928" cy="444883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D:\&gt;Windump.exe -n</a:t>
            </a:r>
            <a:endParaRPr lang="ko-KR" altLang="en-US" sz="1800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351285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43728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제목 3">
            <a:extLst>
              <a:ext uri="{FF2B5EF4-FFF2-40B4-BE49-F238E27FC236}">
                <a16:creationId xmlns:a16="http://schemas.microsoft.com/office/drawing/2014/main" id="{B3443ADE-1D9D-4A28-A056-276AC21D4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927100"/>
            <a:ext cx="5913238" cy="698500"/>
          </a:xfrm>
        </p:spPr>
        <p:txBody>
          <a:bodyPr anchor="ctr">
            <a:normAutofit/>
          </a:bodyPr>
          <a:lstStyle/>
          <a:p>
            <a:pPr algn="ctr"/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3-1) </a:t>
            </a:r>
            <a:r>
              <a:rPr lang="en-US" altLang="ko-KR" sz="2800" dirty="0" err="1">
                <a:latin typeface="DX국민시대" panose="02020600000000000000" pitchFamily="18" charset="-127"/>
                <a:ea typeface="DX국민시대" panose="02020600000000000000" pitchFamily="18" charset="-127"/>
              </a:rPr>
              <a:t>Windump</a:t>
            </a:r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 </a:t>
            </a:r>
            <a:r>
              <a:rPr lang="ko-KR" altLang="en-US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사용 예제</a:t>
            </a: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3E9B8CE0-892E-4EDC-A835-56924FCBC521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000" dirty="0" err="1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Windump</a:t>
            </a:r>
            <a:endParaRPr lang="ko-KR" altLang="en-US" sz="2000" dirty="0">
              <a:solidFill>
                <a:schemeClr val="bg1"/>
              </a:solidFill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5020AD9-93A3-4AD0-895A-EB325D61FD3E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텍스트 개체 틀 5">
            <a:extLst>
              <a:ext uri="{FF2B5EF4-FFF2-40B4-BE49-F238E27FC236}">
                <a16:creationId xmlns:a16="http://schemas.microsoft.com/office/drawing/2014/main" id="{020D91C4-B946-4237-9569-4F869861505D}"/>
              </a:ext>
            </a:extLst>
          </p:cNvPr>
          <p:cNvSpPr txBox="1">
            <a:spLocks/>
          </p:cNvSpPr>
          <p:nvPr/>
        </p:nvSpPr>
        <p:spPr>
          <a:xfrm>
            <a:off x="336203" y="8489245"/>
            <a:ext cx="6169824" cy="40011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D:\&gt;Windump.exe –</a:t>
            </a:r>
            <a:r>
              <a:rPr lang="en-US" altLang="ko-KR" sz="18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i</a:t>
            </a:r>
            <a:r>
              <a:rPr lang="en-US" altLang="ko-KR" sz="18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4 host 192.168.0.42 and port 443</a:t>
            </a:r>
            <a:endParaRPr lang="ko-KR" altLang="en-US" sz="1800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D8F3F8-9BA1-44CB-ABFB-91813FE64264}"/>
              </a:ext>
            </a:extLst>
          </p:cNvPr>
          <p:cNvSpPr txBox="1"/>
          <p:nvPr/>
        </p:nvSpPr>
        <p:spPr>
          <a:xfrm>
            <a:off x="336202" y="9049216"/>
            <a:ext cx="5846883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‘</a:t>
            </a:r>
            <a:r>
              <a:rPr lang="en-US" altLang="ko-KR" sz="2000" dirty="0"/>
              <a:t>Windump.exe –I 4 host 192.168.0.42 and port 443’ </a:t>
            </a:r>
          </a:p>
          <a:p>
            <a:r>
              <a:rPr lang="en-US" altLang="ko-KR" dirty="0"/>
              <a:t>4</a:t>
            </a:r>
            <a:r>
              <a:rPr lang="ko-KR" altLang="en-US" dirty="0"/>
              <a:t>번 </a:t>
            </a:r>
            <a:r>
              <a:rPr lang="en-US" altLang="ko-KR" dirty="0"/>
              <a:t>NIC</a:t>
            </a:r>
            <a:r>
              <a:rPr lang="ko-KR" altLang="en-US" dirty="0"/>
              <a:t>의 </a:t>
            </a:r>
            <a:r>
              <a:rPr lang="en-US" altLang="ko-KR" dirty="0"/>
              <a:t>192.168.0.42 </a:t>
            </a:r>
            <a:r>
              <a:rPr lang="en-US" altLang="ko-KR" dirty="0" err="1"/>
              <a:t>ip</a:t>
            </a:r>
            <a:r>
              <a:rPr lang="ko-KR" altLang="en-US" dirty="0"/>
              <a:t>와 </a:t>
            </a:r>
            <a:r>
              <a:rPr lang="en-US" altLang="ko-KR" dirty="0"/>
              <a:t>443</a:t>
            </a:r>
            <a:r>
              <a:rPr lang="ko-KR" altLang="en-US" dirty="0"/>
              <a:t>번 포트 패킷 모니터링</a:t>
            </a:r>
          </a:p>
        </p:txBody>
      </p:sp>
      <p:pic>
        <p:nvPicPr>
          <p:cNvPr id="21" name="그림 개체 틀 20">
            <a:extLst>
              <a:ext uri="{FF2B5EF4-FFF2-40B4-BE49-F238E27FC236}">
                <a16:creationId xmlns:a16="http://schemas.microsoft.com/office/drawing/2014/main" id="{3BC788D6-7FFF-43C6-83A7-FEEFDE8780EC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203" y="1625600"/>
            <a:ext cx="6169825" cy="6703784"/>
          </a:xfrm>
        </p:spPr>
      </p:pic>
    </p:spTree>
    <p:extLst>
      <p:ext uri="{BB962C8B-B14F-4D97-AF65-F5344CB8AC3E}">
        <p14:creationId xmlns:p14="http://schemas.microsoft.com/office/powerpoint/2010/main" val="313201703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사각형: 둥근 위쪽 모서리 24">
            <a:extLst>
              <a:ext uri="{FF2B5EF4-FFF2-40B4-BE49-F238E27FC236}">
                <a16:creationId xmlns:a16="http://schemas.microsoft.com/office/drawing/2014/main" id="{1898EFCF-EF1C-40AB-BA71-A382CFBBA3B4}"/>
              </a:ext>
            </a:extLst>
          </p:cNvPr>
          <p:cNvSpPr/>
          <p:nvPr/>
        </p:nvSpPr>
        <p:spPr>
          <a:xfrm rot="16200000">
            <a:off x="2724152" y="2076457"/>
            <a:ext cx="2298698" cy="546099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7" name="제목 36">
            <a:extLst>
              <a:ext uri="{FF2B5EF4-FFF2-40B4-BE49-F238E27FC236}">
                <a16:creationId xmlns:a16="http://schemas.microsoft.com/office/drawing/2014/main" id="{9F4B6E55-904B-464D-918A-13440A5DEE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33531" y="4130500"/>
            <a:ext cx="4933945" cy="1352903"/>
          </a:xfrm>
        </p:spPr>
        <p:txBody>
          <a:bodyPr anchor="ctr">
            <a:norm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2. </a:t>
            </a:r>
            <a:r>
              <a:rPr lang="en-US" altLang="ko-KR" sz="3200" dirty="0" err="1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WireShark</a:t>
            </a:r>
            <a:endParaRPr lang="en-US" altLang="ko-KR" sz="3050" dirty="0">
              <a:solidFill>
                <a:schemeClr val="bg1"/>
              </a:solidFill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5157175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C3661A93-3991-4913-94F3-62BD06023FE5}"/>
              </a:ext>
            </a:extLst>
          </p:cNvPr>
          <p:cNvSpPr/>
          <p:nvPr/>
        </p:nvSpPr>
        <p:spPr>
          <a:xfrm>
            <a:off x="254004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sp>
        <p:nvSpPr>
          <p:cNvPr id="13" name="사각형: 둥근 위쪽 모서리 12">
            <a:extLst>
              <a:ext uri="{FF2B5EF4-FFF2-40B4-BE49-F238E27FC236}">
                <a16:creationId xmlns:a16="http://schemas.microsoft.com/office/drawing/2014/main" id="{4970B356-884D-4505-A465-39E0CB9344B0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092274C3-3F70-4386-A0E3-60BF0C5FEED0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sz="2000" dirty="0">
                <a:solidFill>
                  <a:prstClr val="white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10.3</a:t>
            </a:r>
            <a:r>
              <a:rPr lang="ko-KR" altLang="en-US" sz="2000" dirty="0">
                <a:solidFill>
                  <a:prstClr val="white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 </a:t>
            </a:r>
            <a:r>
              <a:rPr lang="en-US" altLang="ko-KR" sz="2000" dirty="0">
                <a:solidFill>
                  <a:prstClr val="white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Wireshark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B863F2B-21ED-448C-B9E9-BA83394EBDB1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제목 4">
            <a:extLst>
              <a:ext uri="{FF2B5EF4-FFF2-40B4-BE49-F238E27FC236}">
                <a16:creationId xmlns:a16="http://schemas.microsoft.com/office/drawing/2014/main" id="{435FE9A8-9CE6-4A55-BED9-90ACB77D5D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488" y="914401"/>
            <a:ext cx="5915025" cy="719099"/>
          </a:xfrm>
        </p:spPr>
        <p:txBody>
          <a:bodyPr>
            <a:normAutofit/>
          </a:bodyPr>
          <a:lstStyle/>
          <a:p>
            <a:pPr algn="ctr"/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10.3.1 Wireshark</a:t>
            </a:r>
            <a:r>
              <a:rPr lang="ko-KR" altLang="en-US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란</a:t>
            </a:r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?</a:t>
            </a:r>
            <a:endParaRPr lang="ko-KR" altLang="en-US" sz="2800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65F6B49-F820-42BB-BBF5-01A3A04129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71487" y="1968498"/>
            <a:ext cx="5902671" cy="6953782"/>
          </a:xfrm>
        </p:spPr>
        <p:txBody>
          <a:bodyPr/>
          <a:lstStyle/>
          <a:p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Wireshark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는 무료 오픈 툴로서 네트워크 상의 패킷을 분석해서 보여주는 도구 입니다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유닉스와 윈도우에서 둘 다 사용이 가능하며 실시간으로 패킷 확인이 가능하여 유용합니다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패킷을 캡쳐 하기 위해 </a:t>
            </a:r>
            <a:r>
              <a:rPr lang="en-US" altLang="ko-KR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pcap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네트워크 라이브러리를 사용합니다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다운로드 경로는 다음과 같습니다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pPr marL="0" indent="0">
              <a:buNone/>
            </a:pP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https://www.wireshark.org/</a:t>
            </a:r>
          </a:p>
        </p:txBody>
      </p:sp>
    </p:spTree>
    <p:extLst>
      <p:ext uri="{BB962C8B-B14F-4D97-AF65-F5344CB8AC3E}">
        <p14:creationId xmlns:p14="http://schemas.microsoft.com/office/powerpoint/2010/main" val="200565858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F221A1-287D-4574-88F0-4B1757AE783B}"/>
              </a:ext>
            </a:extLst>
          </p:cNvPr>
          <p:cNvSpPr/>
          <p:nvPr/>
        </p:nvSpPr>
        <p:spPr>
          <a:xfrm>
            <a:off x="254004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제목 3">
            <a:extLst>
              <a:ext uri="{FF2B5EF4-FFF2-40B4-BE49-F238E27FC236}">
                <a16:creationId xmlns:a16="http://schemas.microsoft.com/office/drawing/2014/main" id="{B3443ADE-1D9D-4A28-A056-276AC21D4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927100"/>
            <a:ext cx="5913238" cy="698500"/>
          </a:xfrm>
        </p:spPr>
        <p:txBody>
          <a:bodyPr anchor="ctr">
            <a:normAutofit/>
          </a:bodyPr>
          <a:lstStyle/>
          <a:p>
            <a:pPr algn="ctr"/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10.3.2</a:t>
            </a:r>
            <a:r>
              <a:rPr lang="ko-KR" altLang="en-US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 메인 화면</a:t>
            </a:r>
          </a:p>
        </p:txBody>
      </p:sp>
      <p:pic>
        <p:nvPicPr>
          <p:cNvPr id="5" name="그림 개체 틀 4">
            <a:extLst>
              <a:ext uri="{FF2B5EF4-FFF2-40B4-BE49-F238E27FC236}">
                <a16:creationId xmlns:a16="http://schemas.microsoft.com/office/drawing/2014/main" id="{6670F99A-8489-42E7-BA6C-F397DA11ECFD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2" b="952"/>
          <a:stretch>
            <a:fillRect/>
          </a:stretch>
        </p:blipFill>
        <p:spPr>
          <a:xfrm>
            <a:off x="473075" y="1968500"/>
            <a:ext cx="5911850" cy="4686300"/>
          </a:xfrm>
          <a:ln>
            <a:solidFill>
              <a:srgbClr val="B7D7D8"/>
            </a:solidFill>
          </a:ln>
        </p:spPr>
      </p:pic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C22B3298-BA6E-4B4B-9471-089AD99936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2380" y="6962066"/>
            <a:ext cx="5913238" cy="2270834"/>
          </a:xfrm>
        </p:spPr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메뉴</a:t>
            </a:r>
            <a:endParaRPr lang="en-US" altLang="ko-KR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457200" indent="-457200">
              <a:buAutoNum type="arabicPeriod"/>
            </a:pP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아이콘</a:t>
            </a:r>
            <a:endParaRPr lang="en-US" altLang="ko-KR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457200" indent="-457200">
              <a:buAutoNum type="arabicPeriod"/>
            </a:pP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디스플레이 필터</a:t>
            </a:r>
            <a:endParaRPr lang="en-US" altLang="ko-KR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457200" indent="-457200">
              <a:buAutoNum type="arabicPeriod"/>
            </a:pP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패킷 목록 패널</a:t>
            </a:r>
            <a:endParaRPr lang="en-US" altLang="ko-KR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457200" indent="-457200">
              <a:buAutoNum type="arabicPeriod"/>
            </a:pP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패킷 상세 패널</a:t>
            </a:r>
            <a:endParaRPr lang="en-US" altLang="ko-KR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457200" indent="-457200">
              <a:buAutoNum type="arabicPeriod"/>
            </a:pP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정밀 분석 패널</a:t>
            </a: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3E9B8CE0-892E-4EDC-A835-56924FCBC521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sz="2000" dirty="0">
                <a:solidFill>
                  <a:prstClr val="white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10.3</a:t>
            </a:r>
            <a:r>
              <a:rPr lang="ko-KR" altLang="en-US" sz="2000" dirty="0">
                <a:solidFill>
                  <a:prstClr val="white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 </a:t>
            </a:r>
            <a:r>
              <a:rPr lang="en-US" altLang="ko-KR" sz="2000" dirty="0">
                <a:solidFill>
                  <a:prstClr val="white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Wireshark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5020AD9-93A3-4AD0-895A-EB325D61FD3E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393132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C3661A93-3991-4913-94F3-62BD06023FE5}"/>
              </a:ext>
            </a:extLst>
          </p:cNvPr>
          <p:cNvSpPr/>
          <p:nvPr/>
        </p:nvSpPr>
        <p:spPr>
          <a:xfrm>
            <a:off x="254004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sp>
        <p:nvSpPr>
          <p:cNvPr id="13" name="사각형: 둥근 위쪽 모서리 12">
            <a:extLst>
              <a:ext uri="{FF2B5EF4-FFF2-40B4-BE49-F238E27FC236}">
                <a16:creationId xmlns:a16="http://schemas.microsoft.com/office/drawing/2014/main" id="{4970B356-884D-4505-A465-39E0CB9344B0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092274C3-3F70-4386-A0E3-60BF0C5FEED0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sz="2000" dirty="0">
                <a:solidFill>
                  <a:prstClr val="white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10.3</a:t>
            </a:r>
            <a:r>
              <a:rPr lang="ko-KR" altLang="en-US" sz="2000" dirty="0">
                <a:solidFill>
                  <a:prstClr val="white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 </a:t>
            </a:r>
            <a:r>
              <a:rPr lang="en-US" altLang="ko-KR" sz="2000" dirty="0">
                <a:solidFill>
                  <a:prstClr val="white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Wireshark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B863F2B-21ED-448C-B9E9-BA83394EBDB1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제목 4">
            <a:extLst>
              <a:ext uri="{FF2B5EF4-FFF2-40B4-BE49-F238E27FC236}">
                <a16:creationId xmlns:a16="http://schemas.microsoft.com/office/drawing/2014/main" id="{435FE9A8-9CE6-4A55-BED9-90ACB77D5D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488" y="914401"/>
            <a:ext cx="5915025" cy="719099"/>
          </a:xfrm>
        </p:spPr>
        <p:txBody>
          <a:bodyPr>
            <a:normAutofit/>
          </a:bodyPr>
          <a:lstStyle/>
          <a:p>
            <a:pPr algn="ctr"/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10.3.2 </a:t>
            </a:r>
            <a:r>
              <a:rPr lang="ko-KR" altLang="en-US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메인 화면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65F6B49-F820-42BB-BBF5-01A3A04129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71487" y="1968498"/>
            <a:ext cx="5902671" cy="6953782"/>
          </a:xfrm>
        </p:spPr>
        <p:txBody>
          <a:bodyPr/>
          <a:lstStyle/>
          <a:p>
            <a:pPr marL="457200" indent="-457200">
              <a:buAutoNum type="arabicPeriod"/>
            </a:pP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메뉴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457200" indent="-457200">
              <a:buAutoNum type="arabicPeriod"/>
            </a:pP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아이콘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457200" indent="-457200">
              <a:buAutoNum type="arabicPeriod"/>
            </a:pP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디스플레이 필터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lvl="1"/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캡쳐 된 로그 정보에서 데이터를 찾는 경우 사용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lvl="1"/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필터 옵션을 모를 때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Expression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버튼 선택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457200" indent="-457200">
              <a:buAutoNum type="arabicPeriod"/>
            </a:pP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패킷 목록 패널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lvl="1"/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현재 수집된 패킷을 출력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lvl="1"/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패킷 번호를 포함한 컬럼이 있는데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패킷이 수집된 시간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발신지와 목적지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프로토콜 패킷에서 발견된 기본적인 정보 출력한다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pPr marL="457200" indent="-457200">
              <a:buAutoNum type="arabicPeriod"/>
            </a:pP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패킷 상세 패널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lvl="1"/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패킷에 대한 정보를 계층적으로 출력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lvl="1"/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각 패킷에 대한 정보를 보여주기 위해 축약되거나 확장될 수 도 있다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pPr marL="457200" indent="-457200">
              <a:buAutoNum type="arabicPeriod"/>
            </a:pP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정밀 분석 패널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lvl="1"/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가공되지 않은 형태인 가장 원시적인 형태의 패킷을 표시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lvl="1"/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패킷이 회선을 따라 지나다니는 것처럼 보인다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원시적인 실제 정보를 다루기 쉽고 보기 좋게 나타내지는 않는다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pPr marL="457200" indent="-457200">
              <a:buAutoNum type="arabicPeriod"/>
            </a:pP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455159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F221A1-287D-4574-88F0-4B1757AE783B}"/>
              </a:ext>
            </a:extLst>
          </p:cNvPr>
          <p:cNvSpPr/>
          <p:nvPr/>
        </p:nvSpPr>
        <p:spPr>
          <a:xfrm>
            <a:off x="254004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제목 3">
            <a:extLst>
              <a:ext uri="{FF2B5EF4-FFF2-40B4-BE49-F238E27FC236}">
                <a16:creationId xmlns:a16="http://schemas.microsoft.com/office/drawing/2014/main" id="{B3443ADE-1D9D-4A28-A056-276AC21D4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927100"/>
            <a:ext cx="5913238" cy="698500"/>
          </a:xfrm>
        </p:spPr>
        <p:txBody>
          <a:bodyPr anchor="ctr">
            <a:normAutofit/>
          </a:bodyPr>
          <a:lstStyle/>
          <a:p>
            <a:pPr algn="ctr"/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10.3.3 </a:t>
            </a:r>
            <a:r>
              <a:rPr lang="ko-KR" altLang="en-US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메뉴</a:t>
            </a:r>
          </a:p>
        </p:txBody>
      </p:sp>
      <p:pic>
        <p:nvPicPr>
          <p:cNvPr id="7" name="그림 개체 틀 6">
            <a:extLst>
              <a:ext uri="{FF2B5EF4-FFF2-40B4-BE49-F238E27FC236}">
                <a16:creationId xmlns:a16="http://schemas.microsoft.com/office/drawing/2014/main" id="{C15987AA-6444-405A-AED3-85C85E91896F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43" b="1943"/>
          <a:stretch>
            <a:fillRect/>
          </a:stretch>
        </p:blipFill>
        <p:spPr>
          <a:xfrm>
            <a:off x="473075" y="1968500"/>
            <a:ext cx="5911850" cy="4686300"/>
          </a:xfrm>
          <a:ln>
            <a:solidFill>
              <a:srgbClr val="B7D7D8"/>
            </a:solidFill>
          </a:ln>
        </p:spPr>
      </p:pic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C22B3298-BA6E-4B4B-9471-089AD99936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2380" y="6962066"/>
            <a:ext cx="5913238" cy="2270834"/>
          </a:xfrm>
        </p:spPr>
        <p:txBody>
          <a:bodyPr>
            <a:normAutofit/>
          </a:bodyPr>
          <a:lstStyle/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상단은 메뉴들을 나타내며 </a:t>
            </a:r>
            <a:endParaRPr lang="en-US" altLang="ko-KR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[ File | Edit | View | GO | Capture | Analyze | Statistics | Telephony | Wireless | Tools | Help ] </a:t>
            </a:r>
          </a:p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총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11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개의 메뉴로 구성되어 있습니다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3E9B8CE0-892E-4EDC-A835-56924FCBC521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sz="2000" dirty="0">
                <a:solidFill>
                  <a:prstClr val="white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10.3</a:t>
            </a:r>
            <a:r>
              <a:rPr lang="ko-KR" altLang="en-US" sz="2000" dirty="0">
                <a:solidFill>
                  <a:prstClr val="white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 </a:t>
            </a:r>
            <a:r>
              <a:rPr lang="en-US" altLang="ko-KR" sz="2000" dirty="0">
                <a:solidFill>
                  <a:prstClr val="white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Wireshark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5020AD9-93A3-4AD0-895A-EB325D61FD3E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747697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F221A1-287D-4574-88F0-4B1757AE783B}"/>
              </a:ext>
            </a:extLst>
          </p:cNvPr>
          <p:cNvSpPr/>
          <p:nvPr/>
        </p:nvSpPr>
        <p:spPr>
          <a:xfrm>
            <a:off x="254004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제목 3">
            <a:extLst>
              <a:ext uri="{FF2B5EF4-FFF2-40B4-BE49-F238E27FC236}">
                <a16:creationId xmlns:a16="http://schemas.microsoft.com/office/drawing/2014/main" id="{B3443ADE-1D9D-4A28-A056-276AC21D4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927100"/>
            <a:ext cx="5913238" cy="698500"/>
          </a:xfrm>
        </p:spPr>
        <p:txBody>
          <a:bodyPr anchor="ctr">
            <a:normAutofit/>
          </a:bodyPr>
          <a:lstStyle/>
          <a:p>
            <a:pPr algn="ctr"/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국민시대" panose="02020600000000000000" pitchFamily="18" charset="-127"/>
                <a:ea typeface="DX국민시대" panose="02020600000000000000" pitchFamily="18" charset="-127"/>
                <a:cs typeface="+mj-cs"/>
              </a:rPr>
              <a:t>10.3.3 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국민시대" panose="02020600000000000000" pitchFamily="18" charset="-127"/>
                <a:ea typeface="DX국민시대" panose="02020600000000000000" pitchFamily="18" charset="-127"/>
                <a:cs typeface="+mj-cs"/>
              </a:rPr>
              <a:t>메뉴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국민시대" panose="02020600000000000000" pitchFamily="18" charset="-127"/>
                <a:ea typeface="DX국민시대" panose="02020600000000000000" pitchFamily="18" charset="-127"/>
                <a:cs typeface="+mj-cs"/>
              </a:rPr>
              <a:t>(File)</a:t>
            </a:r>
            <a:endParaRPr lang="ko-KR" altLang="en-US" sz="2800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pic>
        <p:nvPicPr>
          <p:cNvPr id="18" name="그림 개체 틀 17">
            <a:extLst>
              <a:ext uri="{FF2B5EF4-FFF2-40B4-BE49-F238E27FC236}">
                <a16:creationId xmlns:a16="http://schemas.microsoft.com/office/drawing/2014/main" id="{E30710A5-DBD0-4B08-A750-999A502F7A5A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7" b="1447"/>
          <a:stretch>
            <a:fillRect/>
          </a:stretch>
        </p:blipFill>
        <p:spPr>
          <a:xfrm>
            <a:off x="473075" y="1968500"/>
            <a:ext cx="5911850" cy="4686300"/>
          </a:xfrm>
          <a:ln>
            <a:solidFill>
              <a:srgbClr val="B7D7D8"/>
            </a:solidFill>
          </a:ln>
        </p:spPr>
      </p:pic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C22B3298-BA6E-4B4B-9471-089AD99936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2380" y="6962066"/>
            <a:ext cx="5913238" cy="2270834"/>
          </a:xfrm>
        </p:spPr>
        <p:txBody>
          <a:bodyPr>
            <a:normAutofit/>
          </a:bodyPr>
          <a:lstStyle/>
          <a:p>
            <a:r>
              <a:rPr kumimoji="0" lang="en-US" altLang="ko-KR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File : </a:t>
            </a:r>
            <a:r>
              <a:rPr kumimoji="0" lang="ko-KR" alt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캡쳐 파일들을 열고 합치고 전체나 일부를 저장</a:t>
            </a:r>
            <a:r>
              <a:rPr kumimoji="0" lang="en-US" altLang="ko-KR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/ </a:t>
            </a:r>
            <a:r>
              <a:rPr kumimoji="0" lang="ko-KR" alt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프린트 </a:t>
            </a:r>
            <a:r>
              <a:rPr kumimoji="0" lang="en-US" altLang="ko-KR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/</a:t>
            </a:r>
            <a:r>
              <a:rPr kumimoji="0" lang="ko-KR" altLang="en-US" sz="2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익스포트</a:t>
            </a:r>
            <a:r>
              <a:rPr kumimoji="0" lang="ko-KR" alt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 하는 아이템들</a:t>
            </a:r>
            <a:r>
              <a:rPr lang="en-US" altLang="ko-KR" sz="21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</a:t>
            </a:r>
            <a:r>
              <a:rPr kumimoji="0" lang="ko-KR" alt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 </a:t>
            </a:r>
            <a:r>
              <a:rPr kumimoji="0" lang="en-US" altLang="ko-KR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Ethereal</a:t>
            </a:r>
            <a:r>
              <a:rPr kumimoji="0" lang="ko-KR" alt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를 종료하는 아이템들을 제공한다</a:t>
            </a:r>
            <a:r>
              <a:rPr kumimoji="0" lang="en-US" altLang="ko-KR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.</a:t>
            </a:r>
          </a:p>
          <a:p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3E9B8CE0-892E-4EDC-A835-56924FCBC521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국민시대" panose="02020600000000000000" pitchFamily="18" charset="-127"/>
                <a:ea typeface="DX국민시대" panose="02020600000000000000" pitchFamily="18" charset="-127"/>
                <a:cs typeface="+mn-cs"/>
              </a:rPr>
              <a:t>10.3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국민시대" panose="02020600000000000000" pitchFamily="18" charset="-127"/>
                <a:ea typeface="DX국민시대" panose="02020600000000000000" pitchFamily="18" charset="-127"/>
                <a:cs typeface="+mn-cs"/>
              </a:rPr>
              <a:t>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국민시대" panose="02020600000000000000" pitchFamily="18" charset="-127"/>
                <a:ea typeface="DX국민시대" panose="02020600000000000000" pitchFamily="18" charset="-127"/>
                <a:cs typeface="+mn-cs"/>
              </a:rPr>
              <a:t>Wireshark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5020AD9-93A3-4AD0-895A-EB325D61FD3E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11017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F221A1-287D-4574-88F0-4B1757AE783B}"/>
              </a:ext>
            </a:extLst>
          </p:cNvPr>
          <p:cNvSpPr/>
          <p:nvPr/>
        </p:nvSpPr>
        <p:spPr>
          <a:xfrm>
            <a:off x="254004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제목 3">
            <a:extLst>
              <a:ext uri="{FF2B5EF4-FFF2-40B4-BE49-F238E27FC236}">
                <a16:creationId xmlns:a16="http://schemas.microsoft.com/office/drawing/2014/main" id="{B3443ADE-1D9D-4A28-A056-276AC21D4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927100"/>
            <a:ext cx="5913238" cy="698500"/>
          </a:xfrm>
        </p:spPr>
        <p:txBody>
          <a:bodyPr anchor="ctr">
            <a:normAutofit/>
          </a:bodyPr>
          <a:lstStyle/>
          <a:p>
            <a:pPr algn="ctr"/>
            <a:r>
              <a:rPr lang="ko-KR" altLang="en-US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사이버 위협 경보 단계</a:t>
            </a: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3E9B8CE0-892E-4EDC-A835-56924FCBC521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000" dirty="0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1. </a:t>
            </a:r>
            <a:r>
              <a:rPr lang="ko-KR" altLang="en-US" sz="2000" dirty="0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개요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1A3BA57-7F0B-48CE-857F-14A3DDDC6B25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텍스트 개체 틀 5">
            <a:extLst>
              <a:ext uri="{FF2B5EF4-FFF2-40B4-BE49-F238E27FC236}">
                <a16:creationId xmlns:a16="http://schemas.microsoft.com/office/drawing/2014/main" id="{AAEAE2EE-165F-4268-AAC1-1F996DBC885E}"/>
              </a:ext>
            </a:extLst>
          </p:cNvPr>
          <p:cNvSpPr txBox="1">
            <a:spLocks/>
          </p:cNvSpPr>
          <p:nvPr/>
        </p:nvSpPr>
        <p:spPr>
          <a:xfrm>
            <a:off x="522431" y="2133600"/>
            <a:ext cx="5743458" cy="73101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AutoNum type="arabicPeriod" startAt="4"/>
            </a:pPr>
            <a:endParaRPr lang="en-US" altLang="ko-KR" sz="2000" dirty="0">
              <a:ea typeface="나눔스퀘어_ac Bold" panose="020B0600000101010101" pitchFamily="50" charset="-127"/>
            </a:endParaRPr>
          </a:p>
        </p:txBody>
      </p:sp>
      <p:graphicFrame>
        <p:nvGraphicFramePr>
          <p:cNvPr id="4" name="표 5">
            <a:extLst>
              <a:ext uri="{FF2B5EF4-FFF2-40B4-BE49-F238E27FC236}">
                <a16:creationId xmlns:a16="http://schemas.microsoft.com/office/drawing/2014/main" id="{870AAEC6-CDE1-4C4E-A8BD-3927D176EF5F}"/>
              </a:ext>
            </a:extLst>
          </p:cNvPr>
          <p:cNvGraphicFramePr>
            <a:graphicFrameLocks noGrp="1"/>
          </p:cNvGraphicFramePr>
          <p:nvPr/>
        </p:nvGraphicFramePr>
        <p:xfrm>
          <a:off x="708285" y="2255526"/>
          <a:ext cx="5452672" cy="58768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0771">
                  <a:extLst>
                    <a:ext uri="{9D8B030D-6E8A-4147-A177-3AD203B41FA5}">
                      <a16:colId xmlns:a16="http://schemas.microsoft.com/office/drawing/2014/main" val="389046587"/>
                    </a:ext>
                  </a:extLst>
                </a:gridCol>
                <a:gridCol w="4721901">
                  <a:extLst>
                    <a:ext uri="{9D8B030D-6E8A-4147-A177-3AD203B41FA5}">
                      <a16:colId xmlns:a16="http://schemas.microsoft.com/office/drawing/2014/main" val="921795987"/>
                    </a:ext>
                  </a:extLst>
                </a:gridCol>
              </a:tblGrid>
              <a:tr h="3483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단계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5924111"/>
                  </a:ext>
                </a:extLst>
              </a:tr>
              <a:tr h="10506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정상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DX국민시대" panose="02020600000000000000" pitchFamily="18" charset="-127"/>
                          <a:ea typeface="DX국민시대" panose="02020600000000000000" pitchFamily="18" charset="-127"/>
                        </a:rPr>
                        <a:t>•</a:t>
                      </a:r>
                      <a:r>
                        <a:rPr lang="ko-KR" altLang="en-US" dirty="0"/>
                        <a:t>위험도가 낮은 악성코드와 보안 취약점이 탐지되는 상태</a:t>
                      </a:r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r>
                        <a:rPr lang="en-US" altLang="ko-KR" dirty="0">
                          <a:latin typeface="DX국민시대" panose="02020600000000000000" pitchFamily="18" charset="-127"/>
                          <a:ea typeface="DX국민시대" panose="02020600000000000000" pitchFamily="18" charset="-127"/>
                        </a:rPr>
                        <a:t>•</a:t>
                      </a:r>
                      <a:r>
                        <a:rPr lang="ko-KR" altLang="en-US" dirty="0"/>
                        <a:t>보안정책을 점검하여 위협요소를 차단하고 최신 패치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업데이트를 유지하며 지속 보안 모니터링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5106438"/>
                  </a:ext>
                </a:extLst>
              </a:tr>
              <a:tr h="10506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관심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DX국민시대" panose="02020600000000000000" pitchFamily="18" charset="-127"/>
                          <a:ea typeface="DX국민시대" panose="02020600000000000000" pitchFamily="18" charset="-127"/>
                        </a:rPr>
                        <a:t>•</a:t>
                      </a:r>
                      <a:r>
                        <a:rPr lang="ko-KR" altLang="en-US" sz="135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위험도가 높은 악성코드 및 보안 취약점이 출현</a:t>
                      </a:r>
                      <a:r>
                        <a:rPr lang="en-US" altLang="ko-KR" sz="135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35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공격 예상</a:t>
                      </a:r>
                      <a:endParaRPr lang="en-US" altLang="ko-KR" sz="135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endParaRPr lang="en-US" altLang="ko-KR" dirty="0">
                        <a:latin typeface="DX국민시대" panose="02020600000000000000" pitchFamily="18" charset="-127"/>
                        <a:ea typeface="DX국민시대" panose="02020600000000000000" pitchFamily="18" charset="-127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DX국민시대" panose="02020600000000000000" pitchFamily="18" charset="-127"/>
                          <a:ea typeface="DX국민시대" panose="02020600000000000000" pitchFamily="18" charset="-127"/>
                        </a:rPr>
                        <a:t>•</a:t>
                      </a:r>
                      <a:r>
                        <a:rPr lang="ko-KR" altLang="en-US" sz="135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내부 구성원 상황 전파 및 시스템 장애가 발생하지 않는 한에서 포트 차단 및 해당 위협에 대한 점검</a:t>
                      </a:r>
                      <a:r>
                        <a:rPr lang="en-US" altLang="ko-KR" sz="135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35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보안 패치 수행</a:t>
                      </a:r>
                      <a:endParaRPr lang="en-US" altLang="ko-KR" sz="135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9579388"/>
                  </a:ext>
                </a:extLst>
              </a:tr>
              <a:tr h="10506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주의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DX국민시대" panose="02020600000000000000" pitchFamily="18" charset="-127"/>
                          <a:ea typeface="DX국민시대" panose="02020600000000000000" pitchFamily="18" charset="-127"/>
                        </a:rPr>
                        <a:t>•</a:t>
                      </a:r>
                      <a:r>
                        <a:rPr lang="ko-KR" altLang="en-US" sz="135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위험도가 높은 악성코드 및 취약점으로 피해 발생한 상태</a:t>
                      </a:r>
                      <a:endParaRPr lang="en-US" altLang="ko-KR" dirty="0"/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DX국민시대" panose="02020600000000000000" pitchFamily="18" charset="-127"/>
                        <a:ea typeface="DX국민시대" panose="02020600000000000000" pitchFamily="18" charset="-127"/>
                      </a:endParaRP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DX국민시대" panose="02020600000000000000" pitchFamily="18" charset="-127"/>
                          <a:ea typeface="DX국민시대" panose="02020600000000000000" pitchFamily="18" charset="-127"/>
                        </a:rPr>
                        <a:t>•</a:t>
                      </a:r>
                      <a:r>
                        <a:rPr lang="ko-KR" altLang="en-US" sz="135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상황 전파</a:t>
                      </a:r>
                      <a:r>
                        <a:rPr lang="en-US" altLang="ko-KR" sz="135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35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장애가 발생하지 않는 한에서 포트 차단 및 모든 시스템 보안 점검 및 패치</a:t>
                      </a:r>
                      <a:r>
                        <a:rPr lang="en-US" altLang="ko-KR" sz="135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35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외부 기관 협조 하 위협제거 활동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6184268"/>
                  </a:ext>
                </a:extLst>
              </a:tr>
              <a:tr h="10506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경계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DX국민시대" panose="02020600000000000000" pitchFamily="18" charset="-127"/>
                          <a:ea typeface="DX국민시대" panose="02020600000000000000" pitchFamily="18" charset="-127"/>
                        </a:rPr>
                        <a:t>•</a:t>
                      </a:r>
                      <a:r>
                        <a:rPr lang="ko-KR" altLang="en-US" sz="135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위험도가 높은 악성코드 및 보안 취약점으로 피해 증가</a:t>
                      </a:r>
                      <a:endParaRPr lang="en-US" altLang="ko-KR" sz="135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35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DX국민시대" panose="02020600000000000000" pitchFamily="18" charset="-127"/>
                          <a:ea typeface="DX국민시대" panose="02020600000000000000" pitchFamily="18" charset="-127"/>
                        </a:rPr>
                        <a:t>•</a:t>
                      </a:r>
                      <a:r>
                        <a:rPr lang="ko-KR" altLang="en-US" sz="135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상황전파 및 모든 정보 자산에 대한 지속적 점검</a:t>
                      </a:r>
                      <a:r>
                        <a:rPr lang="en-US" altLang="ko-KR" sz="135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35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정보 자산 최소화하여 운영</a:t>
                      </a:r>
                      <a:endParaRPr lang="en-US" altLang="ko-KR" sz="135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0725087"/>
                  </a:ext>
                </a:extLst>
              </a:tr>
              <a:tr h="10506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심각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DX국민시대" panose="02020600000000000000" pitchFamily="18" charset="-127"/>
                          <a:ea typeface="DX국민시대" panose="02020600000000000000" pitchFamily="18" charset="-127"/>
                        </a:rPr>
                        <a:t>•</a:t>
                      </a:r>
                      <a:r>
                        <a:rPr lang="ko-KR" altLang="en-US" sz="135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국가 및 다수 국가 기관 등의 주요 정보통신망에서 장애 발생 시 발령 가능</a:t>
                      </a:r>
                      <a:r>
                        <a:rPr lang="en-US" altLang="ko-KR" sz="135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35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DX국민시대" panose="02020600000000000000" pitchFamily="18" charset="-127"/>
                          <a:ea typeface="DX국민시대" panose="02020600000000000000" pitchFamily="18" charset="-127"/>
                        </a:rPr>
                        <a:t>•</a:t>
                      </a:r>
                      <a:r>
                        <a:rPr lang="ko-KR" altLang="en-US" sz="135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상황전파 및 모든 정보자산 점검</a:t>
                      </a:r>
                      <a:r>
                        <a:rPr lang="en-US" altLang="ko-KR" sz="135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35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감염된 시스템 을 네트워크에서 물리적으로 분리 하는 등 즉각적인 보안 조치 실시</a:t>
                      </a:r>
                      <a:endParaRPr lang="en-US" altLang="ko-KR" sz="135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4202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5541128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C3661A93-3991-4913-94F3-62BD06023FE5}"/>
              </a:ext>
            </a:extLst>
          </p:cNvPr>
          <p:cNvSpPr/>
          <p:nvPr/>
        </p:nvSpPr>
        <p:spPr>
          <a:xfrm>
            <a:off x="254004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sp>
        <p:nvSpPr>
          <p:cNvPr id="13" name="사각형: 둥근 위쪽 모서리 12">
            <a:extLst>
              <a:ext uri="{FF2B5EF4-FFF2-40B4-BE49-F238E27FC236}">
                <a16:creationId xmlns:a16="http://schemas.microsoft.com/office/drawing/2014/main" id="{4970B356-884D-4505-A465-39E0CB9344B0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092274C3-3F70-4386-A0E3-60BF0C5FEED0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sz="2000" dirty="0">
                <a:solidFill>
                  <a:prstClr val="white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10.3</a:t>
            </a:r>
            <a:r>
              <a:rPr lang="ko-KR" altLang="en-US" sz="2000" dirty="0">
                <a:solidFill>
                  <a:prstClr val="white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 </a:t>
            </a:r>
            <a:r>
              <a:rPr lang="en-US" altLang="ko-KR" sz="2000" dirty="0">
                <a:solidFill>
                  <a:prstClr val="white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Wireshark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B863F2B-21ED-448C-B9E9-BA83394EBDB1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제목 4">
            <a:extLst>
              <a:ext uri="{FF2B5EF4-FFF2-40B4-BE49-F238E27FC236}">
                <a16:creationId xmlns:a16="http://schemas.microsoft.com/office/drawing/2014/main" id="{435FE9A8-9CE6-4A55-BED9-90ACB77D5D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488" y="914401"/>
            <a:ext cx="5915025" cy="719099"/>
          </a:xfrm>
        </p:spPr>
        <p:txBody>
          <a:bodyPr>
            <a:normAutofit/>
          </a:bodyPr>
          <a:lstStyle/>
          <a:p>
            <a:pPr algn="ctr"/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국민시대" panose="02020600000000000000" pitchFamily="18" charset="-127"/>
                <a:ea typeface="DX국민시대" panose="02020600000000000000" pitchFamily="18" charset="-127"/>
                <a:cs typeface="+mj-cs"/>
              </a:rPr>
              <a:t>10.3.3 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국민시대" panose="02020600000000000000" pitchFamily="18" charset="-127"/>
                <a:ea typeface="DX국민시대" panose="02020600000000000000" pitchFamily="18" charset="-127"/>
                <a:cs typeface="+mj-cs"/>
              </a:rPr>
              <a:t>메뉴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국민시대" panose="02020600000000000000" pitchFamily="18" charset="-127"/>
                <a:ea typeface="DX국민시대" panose="02020600000000000000" pitchFamily="18" charset="-127"/>
                <a:cs typeface="+mj-cs"/>
              </a:rPr>
              <a:t>(File)</a:t>
            </a:r>
            <a:endParaRPr lang="ko-KR" altLang="en-US" sz="2800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65F6B49-F820-42BB-BBF5-01A3A04129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71487" y="1968498"/>
            <a:ext cx="5902671" cy="6953782"/>
          </a:xfrm>
        </p:spPr>
        <p:txBody>
          <a:bodyPr>
            <a:normAutofit lnSpcReduction="10000"/>
          </a:bodyPr>
          <a:lstStyle/>
          <a:p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Open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저장된 파일을 열 때 사용한다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Open Recent :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최근에 열었던 파일을 열 때 사용한다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Merge :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저장되어 있는 캡처 파일을 하나로 합 칠 때 사용한다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Import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from Hex Dump :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새롭게 일시적으로 캡처를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hex dump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로 포함하여 텍스트 파일로 가져 올 수 있다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Close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현재 캡처하고 있는 화면을 닫는다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Save :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현재 캡처 된 파일을 저장한다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Save as :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현재 캡처 된 파일을 다른 이름으로 저장 한다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 </a:t>
            </a:r>
          </a:p>
          <a:p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File Set :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현재 보고 있는 캡처 파일의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Filename/Created/Last Modified/Size/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저장경로를 볼 수 있다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r>
              <a:rPr lang="en-US" altLang="ko-KR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Explort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Specified Packets :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지정된 패킷을 저장 한다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 </a:t>
            </a:r>
          </a:p>
          <a:p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Export Packet Dissection :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현재 캡처 된 패킷을 다양한 형식으로 저장한다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Export Objects :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현재 파일에서 캡처 된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HTTP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등 리스트를 보여 준다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Print :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출력 할 때 사용한다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284108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F221A1-287D-4574-88F0-4B1757AE783B}"/>
              </a:ext>
            </a:extLst>
          </p:cNvPr>
          <p:cNvSpPr/>
          <p:nvPr/>
        </p:nvSpPr>
        <p:spPr>
          <a:xfrm>
            <a:off x="254004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제목 3">
            <a:extLst>
              <a:ext uri="{FF2B5EF4-FFF2-40B4-BE49-F238E27FC236}">
                <a16:creationId xmlns:a16="http://schemas.microsoft.com/office/drawing/2014/main" id="{B3443ADE-1D9D-4A28-A056-276AC21D4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927100"/>
            <a:ext cx="5913238" cy="698500"/>
          </a:xfrm>
        </p:spPr>
        <p:txBody>
          <a:bodyPr anchor="ctr">
            <a:normAutofit/>
          </a:bodyPr>
          <a:lstStyle/>
          <a:p>
            <a:pPr algn="ctr"/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국민시대" panose="02020600000000000000" pitchFamily="18" charset="-127"/>
                <a:ea typeface="DX국민시대" panose="02020600000000000000" pitchFamily="18" charset="-127"/>
                <a:cs typeface="+mj-cs"/>
              </a:rPr>
              <a:t>10.3.3 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국민시대" panose="02020600000000000000" pitchFamily="18" charset="-127"/>
                <a:ea typeface="DX국민시대" panose="02020600000000000000" pitchFamily="18" charset="-127"/>
                <a:cs typeface="+mj-cs"/>
              </a:rPr>
              <a:t>메뉴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국민시대" panose="02020600000000000000" pitchFamily="18" charset="-127"/>
                <a:ea typeface="DX국민시대" panose="02020600000000000000" pitchFamily="18" charset="-127"/>
                <a:cs typeface="+mj-cs"/>
              </a:rPr>
              <a:t>(Edit)</a:t>
            </a:r>
            <a:endParaRPr lang="ko-KR" altLang="en-US" sz="2800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pic>
        <p:nvPicPr>
          <p:cNvPr id="5" name="그림 개체 틀 4">
            <a:extLst>
              <a:ext uri="{FF2B5EF4-FFF2-40B4-BE49-F238E27FC236}">
                <a16:creationId xmlns:a16="http://schemas.microsoft.com/office/drawing/2014/main" id="{1A009A13-315A-4404-B708-53067E197FBB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7" b="1447"/>
          <a:stretch>
            <a:fillRect/>
          </a:stretch>
        </p:blipFill>
        <p:spPr>
          <a:xfrm>
            <a:off x="473075" y="1968500"/>
            <a:ext cx="5911850" cy="4686300"/>
          </a:xfrm>
          <a:ln>
            <a:solidFill>
              <a:srgbClr val="B7D7D8"/>
            </a:solidFill>
          </a:ln>
        </p:spPr>
      </p:pic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C22B3298-BA6E-4B4B-9471-089AD99936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2380" y="6962066"/>
            <a:ext cx="5913238" cy="2270834"/>
          </a:xfrm>
        </p:spPr>
        <p:txBody>
          <a:bodyPr>
            <a:normAutofit/>
          </a:bodyPr>
          <a:lstStyle/>
          <a:p>
            <a:pPr marR="0" lvl="0" algn="l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Edit : </a:t>
            </a:r>
            <a:r>
              <a:rPr kumimoji="0" lang="ko-KR" alt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패킷을 찾거나 표시합니다</a:t>
            </a:r>
            <a:r>
              <a:rPr kumimoji="0" lang="en-US" altLang="ko-KR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. </a:t>
            </a:r>
            <a:r>
              <a:rPr kumimoji="0" lang="ko-KR" alt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프로그램의 속성 설정 </a:t>
            </a:r>
            <a:r>
              <a:rPr kumimoji="0" lang="en-US" altLang="ko-KR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( </a:t>
            </a:r>
            <a:r>
              <a:rPr kumimoji="0" lang="ko-KR" alt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예를 들어 </a:t>
            </a:r>
            <a:r>
              <a:rPr kumimoji="0" lang="en-US" altLang="ko-KR" sz="2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ssl</a:t>
            </a:r>
            <a:r>
              <a:rPr kumimoji="0" lang="en-US" altLang="ko-KR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 </a:t>
            </a:r>
            <a:r>
              <a:rPr kumimoji="0" lang="ko-KR" alt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패킷을 보기 위한 개인키 등록 등</a:t>
            </a:r>
            <a:r>
              <a:rPr kumimoji="0" lang="en-US" altLang="ko-KR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)</a:t>
            </a:r>
          </a:p>
          <a:p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3E9B8CE0-892E-4EDC-A835-56924FCBC521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sz="2000" dirty="0">
                <a:solidFill>
                  <a:prstClr val="white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10.3</a:t>
            </a:r>
            <a:r>
              <a:rPr lang="ko-KR" altLang="en-US" sz="2000" dirty="0">
                <a:solidFill>
                  <a:prstClr val="white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 </a:t>
            </a:r>
            <a:r>
              <a:rPr lang="en-US" altLang="ko-KR" sz="2000" dirty="0">
                <a:solidFill>
                  <a:prstClr val="white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Wireshark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5020AD9-93A3-4AD0-895A-EB325D61FD3E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698180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C3661A93-3991-4913-94F3-62BD06023FE5}"/>
              </a:ext>
            </a:extLst>
          </p:cNvPr>
          <p:cNvSpPr/>
          <p:nvPr/>
        </p:nvSpPr>
        <p:spPr>
          <a:xfrm>
            <a:off x="254004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sp>
        <p:nvSpPr>
          <p:cNvPr id="13" name="사각형: 둥근 위쪽 모서리 12">
            <a:extLst>
              <a:ext uri="{FF2B5EF4-FFF2-40B4-BE49-F238E27FC236}">
                <a16:creationId xmlns:a16="http://schemas.microsoft.com/office/drawing/2014/main" id="{4970B356-884D-4505-A465-39E0CB9344B0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092274C3-3F70-4386-A0E3-60BF0C5FEED0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2000" dirty="0">
                <a:solidFill>
                  <a:prstClr val="white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10.3</a:t>
            </a:r>
            <a:r>
              <a:rPr lang="ko-KR" altLang="en-US" sz="2000" dirty="0">
                <a:solidFill>
                  <a:prstClr val="white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 </a:t>
            </a:r>
            <a:r>
              <a:rPr lang="en-US" altLang="ko-KR" sz="2000" dirty="0">
                <a:solidFill>
                  <a:prstClr val="white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Wireshark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B863F2B-21ED-448C-B9E9-BA83394EBDB1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제목 4">
            <a:extLst>
              <a:ext uri="{FF2B5EF4-FFF2-40B4-BE49-F238E27FC236}">
                <a16:creationId xmlns:a16="http://schemas.microsoft.com/office/drawing/2014/main" id="{435FE9A8-9CE6-4A55-BED9-90ACB77D5D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488" y="914401"/>
            <a:ext cx="5915025" cy="719099"/>
          </a:xfrm>
        </p:spPr>
        <p:txBody>
          <a:bodyPr>
            <a:normAutofit/>
          </a:bodyPr>
          <a:lstStyle/>
          <a:p>
            <a:pPr algn="ctr"/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국민시대" panose="02020600000000000000" pitchFamily="18" charset="-127"/>
                <a:ea typeface="DX국민시대" panose="02020600000000000000" pitchFamily="18" charset="-127"/>
                <a:cs typeface="+mj-cs"/>
              </a:rPr>
              <a:t>10.3.3 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국민시대" panose="02020600000000000000" pitchFamily="18" charset="-127"/>
                <a:ea typeface="DX국민시대" panose="02020600000000000000" pitchFamily="18" charset="-127"/>
                <a:cs typeface="+mj-cs"/>
              </a:rPr>
              <a:t>메뉴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국민시대" panose="02020600000000000000" pitchFamily="18" charset="-127"/>
                <a:ea typeface="DX국민시대" panose="02020600000000000000" pitchFamily="18" charset="-127"/>
                <a:cs typeface="+mj-cs"/>
              </a:rPr>
              <a:t>(Edit)</a:t>
            </a:r>
            <a:endParaRPr lang="ko-KR" altLang="en-US" sz="2800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65F6B49-F820-42BB-BBF5-01A3A04129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71487" y="1968498"/>
            <a:ext cx="5902671" cy="6953782"/>
          </a:xfrm>
        </p:spPr>
        <p:txBody>
          <a:bodyPr>
            <a:normAutofit lnSpcReduction="10000"/>
          </a:bodyPr>
          <a:lstStyle/>
          <a:p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Copy &gt; </a:t>
            </a:r>
            <a:r>
              <a:rPr lang="en-US" altLang="ko-KR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Descrption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: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클립보드에 선택된 항목의 상세정보의 설명을 복사 한다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Copy &gt; </a:t>
            </a:r>
            <a:r>
              <a:rPr lang="en-US" altLang="ko-KR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Fildname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클립보드에 선택된 항목의 상세정보의 필드 네임을 복사 한다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Copy &gt; value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클립보드에 선택된 항목의 상세 정보의 값을 복사 한다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Copy &gt; as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Filter :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클립보드에 복사된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Display filter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를 만들기 위해 선택된 항목의 상세 정보를 사용한다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Find packet :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특정 패킷을 찾을 수 있다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Find Next :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찾은 패킷의 다음으로 이동한다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Find previous :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찾은 패킷의 이전으로 이동한다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Mark Packet(toggle) :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특정 패킷을 사용자 임의로 지정할 수 있다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.(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여러 개 복수 선택 가능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</a:p>
          <a:p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Find Next Mark :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임의로 지정된 패킷 중 다음 패킷으로 이동한다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Find Previous Mark :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임의로 지정된 패킷 중 이전 패킷으로 이동한다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Unmark All Packets :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지정된 모든 마크 패킷을 원상태로 되돌린다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3680988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C3661A93-3991-4913-94F3-62BD06023FE5}"/>
              </a:ext>
            </a:extLst>
          </p:cNvPr>
          <p:cNvSpPr/>
          <p:nvPr/>
        </p:nvSpPr>
        <p:spPr>
          <a:xfrm>
            <a:off x="254004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sp>
        <p:nvSpPr>
          <p:cNvPr id="13" name="사각형: 둥근 위쪽 모서리 12">
            <a:extLst>
              <a:ext uri="{FF2B5EF4-FFF2-40B4-BE49-F238E27FC236}">
                <a16:creationId xmlns:a16="http://schemas.microsoft.com/office/drawing/2014/main" id="{4970B356-884D-4505-A465-39E0CB9344B0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092274C3-3F70-4386-A0E3-60BF0C5FEED0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sz="2000" dirty="0">
                <a:solidFill>
                  <a:prstClr val="white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10.3</a:t>
            </a:r>
            <a:r>
              <a:rPr lang="ko-KR" altLang="en-US" sz="2000" dirty="0">
                <a:solidFill>
                  <a:prstClr val="white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 </a:t>
            </a:r>
            <a:r>
              <a:rPr lang="en-US" altLang="ko-KR" sz="2000" dirty="0">
                <a:solidFill>
                  <a:prstClr val="white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Wireshark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B863F2B-21ED-448C-B9E9-BA83394EBDB1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제목 4">
            <a:extLst>
              <a:ext uri="{FF2B5EF4-FFF2-40B4-BE49-F238E27FC236}">
                <a16:creationId xmlns:a16="http://schemas.microsoft.com/office/drawing/2014/main" id="{435FE9A8-9CE6-4A55-BED9-90ACB77D5D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488" y="914401"/>
            <a:ext cx="5915025" cy="719099"/>
          </a:xfrm>
        </p:spPr>
        <p:txBody>
          <a:bodyPr>
            <a:normAutofit/>
          </a:bodyPr>
          <a:lstStyle/>
          <a:p>
            <a:pPr algn="ctr"/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국민시대" panose="02020600000000000000" pitchFamily="18" charset="-127"/>
                <a:ea typeface="DX국민시대" panose="02020600000000000000" pitchFamily="18" charset="-127"/>
                <a:cs typeface="+mj-cs"/>
              </a:rPr>
              <a:t>10.3.3 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국민시대" panose="02020600000000000000" pitchFamily="18" charset="-127"/>
                <a:ea typeface="DX국민시대" panose="02020600000000000000" pitchFamily="18" charset="-127"/>
                <a:cs typeface="+mj-cs"/>
              </a:rPr>
              <a:t>메뉴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국민시대" panose="02020600000000000000" pitchFamily="18" charset="-127"/>
                <a:ea typeface="DX국민시대" panose="02020600000000000000" pitchFamily="18" charset="-127"/>
                <a:cs typeface="+mj-cs"/>
              </a:rPr>
              <a:t>(Edit)</a:t>
            </a:r>
            <a:endParaRPr lang="ko-KR" altLang="en-US" sz="2800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65F6B49-F820-42BB-BBF5-01A3A04129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71487" y="1968498"/>
            <a:ext cx="5902671" cy="6953782"/>
          </a:xfrm>
        </p:spPr>
        <p:txBody>
          <a:bodyPr>
            <a:normAutofit lnSpcReduction="10000"/>
          </a:bodyPr>
          <a:lstStyle/>
          <a:p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Ignore Packet(toggle) :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지정된 패킷은 무시되어 어떠한 정보도 화면에 표시되지 않는다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.(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지정된 패킷에는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Ignore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라고 표시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</a:p>
          <a:p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Ignore All Displayed Packets :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화면상에 표시된 모든 패킷을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Ignore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한다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Un-Ignore All Packets : Ignore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된 패킷을 원상태로 되돌린다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 </a:t>
            </a:r>
          </a:p>
          <a:p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Set Time Reference(toggle) :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지정된 패킷을 기준으로 패킷 시간을 표시한다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.(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지정된 패킷에 *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ref*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 표시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 패킷을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초로 하여 </a:t>
            </a:r>
            <a:r>
              <a:rPr lang="ko-KR" altLang="en-US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다음패킷의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Time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을 표시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</a:p>
          <a:p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Find Next Reference : ref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로 지정된 패킷의 다음 패킷으로 이동한다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Find Previous Reference : ref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로 지정된 패킷의 이전 패킷으로 이동한다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Time Shift :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패킷의 시간을 재설정 및 이동을 시킬 수 있다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Packet Comment :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지정된 패킷에 대한 설명을 추가 시킬 수 있다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Configuration Profiles... :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여러 환경설정 등을 여러 가지 분류로 각각 저장할 수 있다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Preferences.. :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캡처 화면이나 윈도우 창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폰트 등을 상세하게 설정할 수 있다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3669169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F221A1-287D-4574-88F0-4B1757AE783B}"/>
              </a:ext>
            </a:extLst>
          </p:cNvPr>
          <p:cNvSpPr/>
          <p:nvPr/>
        </p:nvSpPr>
        <p:spPr>
          <a:xfrm>
            <a:off x="254004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제목 3">
            <a:extLst>
              <a:ext uri="{FF2B5EF4-FFF2-40B4-BE49-F238E27FC236}">
                <a16:creationId xmlns:a16="http://schemas.microsoft.com/office/drawing/2014/main" id="{B3443ADE-1D9D-4A28-A056-276AC21D4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927100"/>
            <a:ext cx="5913238" cy="698500"/>
          </a:xfrm>
        </p:spPr>
        <p:txBody>
          <a:bodyPr anchor="ctr">
            <a:normAutofit/>
          </a:bodyPr>
          <a:lstStyle/>
          <a:p>
            <a:pPr algn="ctr"/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국민시대" panose="02020600000000000000" pitchFamily="18" charset="-127"/>
                <a:ea typeface="DX국민시대" panose="02020600000000000000" pitchFamily="18" charset="-127"/>
                <a:cs typeface="+mj-cs"/>
              </a:rPr>
              <a:t>10.3.3 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국민시대" panose="02020600000000000000" pitchFamily="18" charset="-127"/>
                <a:ea typeface="DX국민시대" panose="02020600000000000000" pitchFamily="18" charset="-127"/>
                <a:cs typeface="+mj-cs"/>
              </a:rPr>
              <a:t>메뉴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국민시대" panose="02020600000000000000" pitchFamily="18" charset="-127"/>
                <a:ea typeface="DX국민시대" panose="02020600000000000000" pitchFamily="18" charset="-127"/>
                <a:cs typeface="+mj-cs"/>
              </a:rPr>
              <a:t>(View)</a:t>
            </a:r>
            <a:endParaRPr lang="ko-KR" altLang="en-US" sz="2800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pic>
        <p:nvPicPr>
          <p:cNvPr id="5" name="그림 개체 틀 4">
            <a:extLst>
              <a:ext uri="{FF2B5EF4-FFF2-40B4-BE49-F238E27FC236}">
                <a16:creationId xmlns:a16="http://schemas.microsoft.com/office/drawing/2014/main" id="{948AAD13-DB93-4EEC-BC16-EA20ED20E14D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2" b="952"/>
          <a:stretch>
            <a:fillRect/>
          </a:stretch>
        </p:blipFill>
        <p:spPr>
          <a:xfrm>
            <a:off x="473075" y="1968500"/>
            <a:ext cx="5911850" cy="4686300"/>
          </a:xfrm>
          <a:ln>
            <a:solidFill>
              <a:srgbClr val="B7D7D8"/>
            </a:solidFill>
          </a:ln>
        </p:spPr>
      </p:pic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C22B3298-BA6E-4B4B-9471-089AD99936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2380" y="6962066"/>
            <a:ext cx="5913238" cy="2270834"/>
          </a:xfrm>
        </p:spPr>
        <p:txBody>
          <a:bodyPr>
            <a:normAutofit/>
          </a:bodyPr>
          <a:lstStyle/>
          <a:p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View : </a:t>
            </a:r>
            <a:r>
              <a:rPr lang="en-US" altLang="ko-KR" sz="20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wireshark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플랫폼의 보이는 모양 설정 합니다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3E9B8CE0-892E-4EDC-A835-56924FCBC521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sz="2000" dirty="0">
                <a:solidFill>
                  <a:prstClr val="white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10.3</a:t>
            </a:r>
            <a:r>
              <a:rPr lang="ko-KR" altLang="en-US" sz="2000" dirty="0">
                <a:solidFill>
                  <a:prstClr val="white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 </a:t>
            </a:r>
            <a:r>
              <a:rPr lang="en-US" altLang="ko-KR" sz="2000" dirty="0">
                <a:solidFill>
                  <a:prstClr val="white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Wireshark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5020AD9-93A3-4AD0-895A-EB325D61FD3E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941891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C3661A93-3991-4913-94F3-62BD06023FE5}"/>
              </a:ext>
            </a:extLst>
          </p:cNvPr>
          <p:cNvSpPr/>
          <p:nvPr/>
        </p:nvSpPr>
        <p:spPr>
          <a:xfrm>
            <a:off x="254004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sp>
        <p:nvSpPr>
          <p:cNvPr id="13" name="사각형: 둥근 위쪽 모서리 12">
            <a:extLst>
              <a:ext uri="{FF2B5EF4-FFF2-40B4-BE49-F238E27FC236}">
                <a16:creationId xmlns:a16="http://schemas.microsoft.com/office/drawing/2014/main" id="{4970B356-884D-4505-A465-39E0CB9344B0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092274C3-3F70-4386-A0E3-60BF0C5FEED0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2000" dirty="0">
                <a:solidFill>
                  <a:prstClr val="white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10.3</a:t>
            </a:r>
            <a:r>
              <a:rPr lang="ko-KR" altLang="en-US" sz="2000" dirty="0">
                <a:solidFill>
                  <a:prstClr val="white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 </a:t>
            </a:r>
            <a:r>
              <a:rPr lang="en-US" altLang="ko-KR" sz="2000" dirty="0">
                <a:solidFill>
                  <a:prstClr val="white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Wireshark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B863F2B-21ED-448C-B9E9-BA83394EBDB1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제목 4">
            <a:extLst>
              <a:ext uri="{FF2B5EF4-FFF2-40B4-BE49-F238E27FC236}">
                <a16:creationId xmlns:a16="http://schemas.microsoft.com/office/drawing/2014/main" id="{435FE9A8-9CE6-4A55-BED9-90ACB77D5D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488" y="914401"/>
            <a:ext cx="5915025" cy="719099"/>
          </a:xfrm>
        </p:spPr>
        <p:txBody>
          <a:bodyPr>
            <a:normAutofit/>
          </a:bodyPr>
          <a:lstStyle/>
          <a:p>
            <a:pPr algn="ctr"/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국민시대" panose="02020600000000000000" pitchFamily="18" charset="-127"/>
                <a:ea typeface="DX국민시대" panose="02020600000000000000" pitchFamily="18" charset="-127"/>
                <a:cs typeface="+mj-cs"/>
              </a:rPr>
              <a:t>10.3.3 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국민시대" panose="02020600000000000000" pitchFamily="18" charset="-127"/>
                <a:ea typeface="DX국민시대" panose="02020600000000000000" pitchFamily="18" charset="-127"/>
                <a:cs typeface="+mj-cs"/>
              </a:rPr>
              <a:t>메뉴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국민시대" panose="02020600000000000000" pitchFamily="18" charset="-127"/>
                <a:ea typeface="DX국민시대" panose="02020600000000000000" pitchFamily="18" charset="-127"/>
                <a:cs typeface="+mj-cs"/>
              </a:rPr>
              <a:t>(View)</a:t>
            </a:r>
            <a:endParaRPr lang="ko-KR" altLang="en-US" sz="2800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65F6B49-F820-42BB-BBF5-01A3A04129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71487" y="1968498"/>
            <a:ext cx="5902671" cy="6953782"/>
          </a:xfrm>
        </p:spPr>
        <p:txBody>
          <a:bodyPr>
            <a:normAutofit fontScale="92500"/>
          </a:bodyPr>
          <a:lstStyle/>
          <a:p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Main Toolbar :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바로가기 단축창을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on/off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할 수 있다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 </a:t>
            </a:r>
          </a:p>
          <a:p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Filter Toolbar : Filter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창을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on/off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할 수 있다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 </a:t>
            </a:r>
          </a:p>
          <a:p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Wireless Toolbar : Wireless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창을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on/off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할 수 있다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 </a:t>
            </a:r>
          </a:p>
          <a:p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Status Bar :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창 아래 보이는 패킷 파일의 대한 정보를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on/off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할 수 있다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 </a:t>
            </a:r>
          </a:p>
          <a:p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Packet List : Packet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 보이는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List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창을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on/off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할 수 있다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 </a:t>
            </a:r>
          </a:p>
          <a:p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Packet Details : Packet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의 정보를 확인할 수 있는 창을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on/off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할 수 있다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 </a:t>
            </a:r>
          </a:p>
          <a:p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Packet Bytes : Packet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의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16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진수 및 데이터 창을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on/off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할 수 있다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 </a:t>
            </a:r>
          </a:p>
          <a:p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Time Display format : Packet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의 시간 정보 표시를 임의로 바꿀 수 있다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 </a:t>
            </a:r>
          </a:p>
          <a:p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Name Resolution : Wireshark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MAC, Network, Transport address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의 프로토콜의 이름 풀이를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on/off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할 수 있다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 </a:t>
            </a:r>
          </a:p>
          <a:p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Colorize Packet List :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패킷 별 지정해 놓은 색상을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on/off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할 수 있다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 </a:t>
            </a:r>
          </a:p>
          <a:p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Zoom In /Zoom Out :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글씨 크기를 조정할 수 있다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 </a:t>
            </a:r>
          </a:p>
          <a:p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Normal Size :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원래 상태의 사이즈로 돌아온다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01914586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C3661A93-3991-4913-94F3-62BD06023FE5}"/>
              </a:ext>
            </a:extLst>
          </p:cNvPr>
          <p:cNvSpPr/>
          <p:nvPr/>
        </p:nvSpPr>
        <p:spPr>
          <a:xfrm>
            <a:off x="254004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sp>
        <p:nvSpPr>
          <p:cNvPr id="13" name="사각형: 둥근 위쪽 모서리 12">
            <a:extLst>
              <a:ext uri="{FF2B5EF4-FFF2-40B4-BE49-F238E27FC236}">
                <a16:creationId xmlns:a16="http://schemas.microsoft.com/office/drawing/2014/main" id="{4970B356-884D-4505-A465-39E0CB9344B0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092274C3-3F70-4386-A0E3-60BF0C5FEED0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2000" dirty="0">
                <a:solidFill>
                  <a:prstClr val="white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10.3</a:t>
            </a:r>
            <a:r>
              <a:rPr lang="ko-KR" altLang="en-US" sz="2000" dirty="0">
                <a:solidFill>
                  <a:prstClr val="white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 </a:t>
            </a:r>
            <a:r>
              <a:rPr lang="en-US" altLang="ko-KR" sz="2000" dirty="0">
                <a:solidFill>
                  <a:prstClr val="white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Wireshark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B863F2B-21ED-448C-B9E9-BA83394EBDB1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제목 4">
            <a:extLst>
              <a:ext uri="{FF2B5EF4-FFF2-40B4-BE49-F238E27FC236}">
                <a16:creationId xmlns:a16="http://schemas.microsoft.com/office/drawing/2014/main" id="{435FE9A8-9CE6-4A55-BED9-90ACB77D5D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488" y="914401"/>
            <a:ext cx="5915025" cy="719099"/>
          </a:xfrm>
        </p:spPr>
        <p:txBody>
          <a:bodyPr>
            <a:normAutofit/>
          </a:bodyPr>
          <a:lstStyle/>
          <a:p>
            <a:pPr algn="ctr"/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국민시대" panose="02020600000000000000" pitchFamily="18" charset="-127"/>
                <a:ea typeface="DX국민시대" panose="02020600000000000000" pitchFamily="18" charset="-127"/>
                <a:cs typeface="+mj-cs"/>
              </a:rPr>
              <a:t>10.3.3 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국민시대" panose="02020600000000000000" pitchFamily="18" charset="-127"/>
                <a:ea typeface="DX국민시대" panose="02020600000000000000" pitchFamily="18" charset="-127"/>
                <a:cs typeface="+mj-cs"/>
              </a:rPr>
              <a:t>메뉴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국민시대" panose="02020600000000000000" pitchFamily="18" charset="-127"/>
                <a:ea typeface="DX국민시대" panose="02020600000000000000" pitchFamily="18" charset="-127"/>
                <a:cs typeface="+mj-cs"/>
              </a:rPr>
              <a:t>(View)</a:t>
            </a:r>
            <a:endParaRPr lang="ko-KR" altLang="en-US" sz="2800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65F6B49-F820-42BB-BBF5-01A3A04129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71487" y="1968498"/>
            <a:ext cx="5902671" cy="6953782"/>
          </a:xfrm>
        </p:spPr>
        <p:txBody>
          <a:bodyPr/>
          <a:lstStyle/>
          <a:p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Resize All Columns :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현재 사이즈에 맞춰 재배열한다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 </a:t>
            </a:r>
          </a:p>
          <a:p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Displayed Columns : Packet List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에 표시할 항목을 선택 할 수 있다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 </a:t>
            </a:r>
          </a:p>
          <a:p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Expand Subtrees : Packet Details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창에 선택된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Packet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의 정보를 펼칠 수 있다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Expand All : Packet Details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창의 모든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Packet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의 정보를 펼친다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 </a:t>
            </a:r>
          </a:p>
          <a:p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Collapse All : Packet Details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창의 모든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Packet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의 정보를 접는다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 </a:t>
            </a:r>
          </a:p>
          <a:p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Colorize Conversation :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모든 패킷의 색상을 바꿀 수 있다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 </a:t>
            </a:r>
          </a:p>
          <a:p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Reset Coloring 1-10 : 1-10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에 저장된 패킷 색상을 원상태로 되돌린다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 </a:t>
            </a:r>
          </a:p>
          <a:p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Coloring Rules .. :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패킷에 대한 색상을 임의의 색으로 바꿀 수 있다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Show Packet in New Window :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선택된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Packet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의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Details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창과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bytes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창을 한 번에 열 수 있다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Reload :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패킷의 최 상단 패킷으로 이동한다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023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F221A1-287D-4574-88F0-4B1757AE783B}"/>
              </a:ext>
            </a:extLst>
          </p:cNvPr>
          <p:cNvSpPr/>
          <p:nvPr/>
        </p:nvSpPr>
        <p:spPr>
          <a:xfrm>
            <a:off x="254004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제목 3">
            <a:extLst>
              <a:ext uri="{FF2B5EF4-FFF2-40B4-BE49-F238E27FC236}">
                <a16:creationId xmlns:a16="http://schemas.microsoft.com/office/drawing/2014/main" id="{B3443ADE-1D9D-4A28-A056-276AC21D4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927100"/>
            <a:ext cx="5913238" cy="698500"/>
          </a:xfrm>
        </p:spPr>
        <p:txBody>
          <a:bodyPr anchor="ctr">
            <a:normAutofit/>
          </a:bodyPr>
          <a:lstStyle/>
          <a:p>
            <a:pPr algn="ctr"/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국민시대" panose="02020600000000000000" pitchFamily="18" charset="-127"/>
                <a:ea typeface="DX국민시대" panose="02020600000000000000" pitchFamily="18" charset="-127"/>
                <a:cs typeface="+mj-cs"/>
              </a:rPr>
              <a:t>10.3.3 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국민시대" panose="02020600000000000000" pitchFamily="18" charset="-127"/>
                <a:ea typeface="DX국민시대" panose="02020600000000000000" pitchFamily="18" charset="-127"/>
                <a:cs typeface="+mj-cs"/>
              </a:rPr>
              <a:t>메뉴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국민시대" panose="02020600000000000000" pitchFamily="18" charset="-127"/>
                <a:ea typeface="DX국민시대" panose="02020600000000000000" pitchFamily="18" charset="-127"/>
                <a:cs typeface="+mj-cs"/>
              </a:rPr>
              <a:t>(Go)</a:t>
            </a:r>
            <a:endParaRPr lang="ko-KR" altLang="en-US" sz="2800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pic>
        <p:nvPicPr>
          <p:cNvPr id="5" name="그림 개체 틀 4">
            <a:extLst>
              <a:ext uri="{FF2B5EF4-FFF2-40B4-BE49-F238E27FC236}">
                <a16:creationId xmlns:a16="http://schemas.microsoft.com/office/drawing/2014/main" id="{0BFBFA6D-90FD-49F9-846B-1BE9D00CA25C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2" b="952"/>
          <a:stretch>
            <a:fillRect/>
          </a:stretch>
        </p:blipFill>
        <p:spPr>
          <a:xfrm>
            <a:off x="473075" y="1968500"/>
            <a:ext cx="5911850" cy="4686300"/>
          </a:xfrm>
          <a:ln>
            <a:solidFill>
              <a:srgbClr val="B7D7D8"/>
            </a:solidFill>
          </a:ln>
        </p:spPr>
      </p:pic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C22B3298-BA6E-4B4B-9471-089AD99936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2380" y="6962066"/>
            <a:ext cx="5913238" cy="2270834"/>
          </a:xfrm>
        </p:spPr>
        <p:txBody>
          <a:bodyPr>
            <a:normAutofit/>
          </a:bodyPr>
          <a:lstStyle/>
          <a:p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Go :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캡쳐 된 데이터를 특정 위치로 이동시킵니다</a:t>
            </a: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3E9B8CE0-892E-4EDC-A835-56924FCBC521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000" dirty="0">
                <a:solidFill>
                  <a:prstClr val="white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10.3</a:t>
            </a:r>
            <a:r>
              <a:rPr lang="ko-KR" altLang="en-US" sz="2000" dirty="0">
                <a:solidFill>
                  <a:prstClr val="white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 </a:t>
            </a:r>
            <a:r>
              <a:rPr lang="en-US" altLang="ko-KR" sz="2000" dirty="0">
                <a:solidFill>
                  <a:prstClr val="white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Wireshark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5020AD9-93A3-4AD0-895A-EB325D61FD3E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91016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C3661A93-3991-4913-94F3-62BD06023FE5}"/>
              </a:ext>
            </a:extLst>
          </p:cNvPr>
          <p:cNvSpPr/>
          <p:nvPr/>
        </p:nvSpPr>
        <p:spPr>
          <a:xfrm>
            <a:off x="254004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sp>
        <p:nvSpPr>
          <p:cNvPr id="13" name="사각형: 둥근 위쪽 모서리 12">
            <a:extLst>
              <a:ext uri="{FF2B5EF4-FFF2-40B4-BE49-F238E27FC236}">
                <a16:creationId xmlns:a16="http://schemas.microsoft.com/office/drawing/2014/main" id="{4970B356-884D-4505-A465-39E0CB9344B0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092274C3-3F70-4386-A0E3-60BF0C5FEED0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sz="2000" dirty="0">
                <a:solidFill>
                  <a:prstClr val="white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10.3</a:t>
            </a:r>
            <a:r>
              <a:rPr lang="ko-KR" altLang="en-US" sz="2000" dirty="0">
                <a:solidFill>
                  <a:prstClr val="white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 </a:t>
            </a:r>
            <a:r>
              <a:rPr lang="en-US" altLang="ko-KR" sz="2000" dirty="0">
                <a:solidFill>
                  <a:prstClr val="white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Wireshark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B863F2B-21ED-448C-B9E9-BA83394EBDB1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제목 4">
            <a:extLst>
              <a:ext uri="{FF2B5EF4-FFF2-40B4-BE49-F238E27FC236}">
                <a16:creationId xmlns:a16="http://schemas.microsoft.com/office/drawing/2014/main" id="{435FE9A8-9CE6-4A55-BED9-90ACB77D5D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488" y="914401"/>
            <a:ext cx="5915025" cy="719099"/>
          </a:xfrm>
        </p:spPr>
        <p:txBody>
          <a:bodyPr>
            <a:normAutofit/>
          </a:bodyPr>
          <a:lstStyle/>
          <a:p>
            <a:pPr algn="ctr"/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국민시대" panose="02020600000000000000" pitchFamily="18" charset="-127"/>
                <a:ea typeface="DX국민시대" panose="02020600000000000000" pitchFamily="18" charset="-127"/>
                <a:cs typeface="+mj-cs"/>
              </a:rPr>
              <a:t>10.3.3 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국민시대" panose="02020600000000000000" pitchFamily="18" charset="-127"/>
                <a:ea typeface="DX국민시대" panose="02020600000000000000" pitchFamily="18" charset="-127"/>
                <a:cs typeface="+mj-cs"/>
              </a:rPr>
              <a:t>메뉴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국민시대" panose="02020600000000000000" pitchFamily="18" charset="-127"/>
                <a:ea typeface="DX국민시대" panose="02020600000000000000" pitchFamily="18" charset="-127"/>
                <a:cs typeface="+mj-cs"/>
              </a:rPr>
              <a:t>(Go)</a:t>
            </a:r>
            <a:endParaRPr lang="ko-KR" altLang="en-US" sz="2800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65F6B49-F820-42BB-BBF5-01A3A04129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71487" y="1968498"/>
            <a:ext cx="5902671" cy="6953782"/>
          </a:xfrm>
        </p:spPr>
        <p:txBody>
          <a:bodyPr/>
          <a:lstStyle/>
          <a:p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Back :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이전에 선택된 패킷으로 돌아간다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 </a:t>
            </a:r>
          </a:p>
          <a:p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Forward :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돌아오기 전에 선택되었던 앞의 패킷으로 돌아간다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 </a:t>
            </a:r>
          </a:p>
          <a:p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Go to Packet… : Packet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의 앞부분에 써 있는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Number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로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Packet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을 찾을 수 있다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Go to Corresponding Packet :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현재 선택된 프로토콜 필드의 해당 패킷으로 이동한다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 </a:t>
            </a:r>
          </a:p>
          <a:p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Previous Packet :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선택된 패킷을 가운데 화면으로 고정시키고 한 칸 위로 이동한다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 </a:t>
            </a:r>
          </a:p>
          <a:p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Next Packet :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선택된 패킷을 가운데 화면으로 고정시키고 한 칸 아래로 이동한다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 </a:t>
            </a:r>
          </a:p>
          <a:p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First Packet :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모든 패킷의 가장 상단 패킷으로 이동한다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 </a:t>
            </a:r>
          </a:p>
          <a:p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Last Packet :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모든 패킷의 가장 하단 패킷으로 이동한다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 </a:t>
            </a:r>
          </a:p>
          <a:p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Previous Packet In Conversation :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현재 대화에서 이전 패킷으로 이동한다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.(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키보드 포커스가 없어도 이전 패킷으로 이동 가능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</a:p>
          <a:p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Next Packet In Conversation :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현재 대화에서 다음 패킷으로 이동한다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 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1280413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F221A1-287D-4574-88F0-4B1757AE783B}"/>
              </a:ext>
            </a:extLst>
          </p:cNvPr>
          <p:cNvSpPr/>
          <p:nvPr/>
        </p:nvSpPr>
        <p:spPr>
          <a:xfrm>
            <a:off x="254004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제목 3">
            <a:extLst>
              <a:ext uri="{FF2B5EF4-FFF2-40B4-BE49-F238E27FC236}">
                <a16:creationId xmlns:a16="http://schemas.microsoft.com/office/drawing/2014/main" id="{B3443ADE-1D9D-4A28-A056-276AC21D4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927100"/>
            <a:ext cx="5913238" cy="698500"/>
          </a:xfrm>
        </p:spPr>
        <p:txBody>
          <a:bodyPr anchor="ctr">
            <a:normAutofit/>
          </a:bodyPr>
          <a:lstStyle/>
          <a:p>
            <a:pPr algn="ctr"/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국민시대" panose="02020600000000000000" pitchFamily="18" charset="-127"/>
                <a:ea typeface="DX국민시대" panose="02020600000000000000" pitchFamily="18" charset="-127"/>
                <a:cs typeface="+mj-cs"/>
              </a:rPr>
              <a:t>10.3.3 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국민시대" panose="02020600000000000000" pitchFamily="18" charset="-127"/>
                <a:ea typeface="DX국민시대" panose="02020600000000000000" pitchFamily="18" charset="-127"/>
                <a:cs typeface="+mj-cs"/>
              </a:rPr>
              <a:t>메뉴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국민시대" panose="02020600000000000000" pitchFamily="18" charset="-127"/>
                <a:ea typeface="DX국민시대" panose="02020600000000000000" pitchFamily="18" charset="-127"/>
                <a:cs typeface="+mj-cs"/>
              </a:rPr>
              <a:t>(Capture)</a:t>
            </a:r>
            <a:endParaRPr lang="ko-KR" altLang="en-US" sz="2800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pic>
        <p:nvPicPr>
          <p:cNvPr id="5" name="그림 개체 틀 4">
            <a:extLst>
              <a:ext uri="{FF2B5EF4-FFF2-40B4-BE49-F238E27FC236}">
                <a16:creationId xmlns:a16="http://schemas.microsoft.com/office/drawing/2014/main" id="{25716F5C-4A90-4BCD-B009-54C653A0D5D5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2" b="952"/>
          <a:stretch>
            <a:fillRect/>
          </a:stretch>
        </p:blipFill>
        <p:spPr>
          <a:xfrm>
            <a:off x="473075" y="1968500"/>
            <a:ext cx="5911850" cy="4686300"/>
          </a:xfrm>
          <a:ln>
            <a:solidFill>
              <a:srgbClr val="B7D7D8"/>
            </a:solidFill>
          </a:ln>
        </p:spPr>
      </p:pic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C22B3298-BA6E-4B4B-9471-089AD99936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2380" y="6962066"/>
            <a:ext cx="5913238" cy="2270834"/>
          </a:xfrm>
        </p:spPr>
        <p:txBody>
          <a:bodyPr>
            <a:normAutofit/>
          </a:bodyPr>
          <a:lstStyle/>
          <a:p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Capture :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캡쳐 필터 옵션을 설정하고 캡쳐를 시작 합니다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 </a:t>
            </a:r>
          </a:p>
          <a:p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3E9B8CE0-892E-4EDC-A835-56924FCBC521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dirty="0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소제목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5020AD9-93A3-4AD0-895A-EB325D61FD3E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41616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>
            <a:extLst>
              <a:ext uri="{FF2B5EF4-FFF2-40B4-BE49-F238E27FC236}">
                <a16:creationId xmlns:a16="http://schemas.microsoft.com/office/drawing/2014/main" id="{12A34401-599B-45B7-85F2-254DBEDFA9A0}"/>
              </a:ext>
            </a:extLst>
          </p:cNvPr>
          <p:cNvSpPr/>
          <p:nvPr/>
        </p:nvSpPr>
        <p:spPr>
          <a:xfrm>
            <a:off x="254004" y="241297"/>
            <a:ext cx="6349993" cy="9397999"/>
          </a:xfrm>
          <a:prstGeom prst="rect">
            <a:avLst/>
          </a:prstGeom>
          <a:solidFill>
            <a:schemeClr val="bg1">
              <a:alpha val="2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sp>
        <p:nvSpPr>
          <p:cNvPr id="25" name="사각형: 둥근 위쪽 모서리 24">
            <a:extLst>
              <a:ext uri="{FF2B5EF4-FFF2-40B4-BE49-F238E27FC236}">
                <a16:creationId xmlns:a16="http://schemas.microsoft.com/office/drawing/2014/main" id="{1898EFCF-EF1C-40AB-BA71-A382CFBBA3B4}"/>
              </a:ext>
            </a:extLst>
          </p:cNvPr>
          <p:cNvSpPr/>
          <p:nvPr/>
        </p:nvSpPr>
        <p:spPr>
          <a:xfrm rot="16200000">
            <a:off x="2724152" y="-57143"/>
            <a:ext cx="2298698" cy="546099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7" name="제목 36">
            <a:extLst>
              <a:ext uri="{FF2B5EF4-FFF2-40B4-BE49-F238E27FC236}">
                <a16:creationId xmlns:a16="http://schemas.microsoft.com/office/drawing/2014/main" id="{9F4B6E55-904B-464D-918A-13440A5DEE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34125" y="1996900"/>
            <a:ext cx="5133351" cy="1352903"/>
          </a:xfrm>
        </p:spPr>
        <p:txBody>
          <a:bodyPr anchor="ctr">
            <a:norm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4. </a:t>
            </a:r>
            <a:r>
              <a:rPr lang="ko-KR" altLang="en-US" dirty="0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웹 방화벽</a:t>
            </a:r>
          </a:p>
        </p:txBody>
      </p:sp>
      <p:sp>
        <p:nvSpPr>
          <p:cNvPr id="38" name="부제목 37">
            <a:extLst>
              <a:ext uri="{FF2B5EF4-FFF2-40B4-BE49-F238E27FC236}">
                <a16:creationId xmlns:a16="http://schemas.microsoft.com/office/drawing/2014/main" id="{F900AFB5-8FB4-429A-A1A5-D8BC883ECC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79568" y="4009144"/>
            <a:ext cx="4841870" cy="842224"/>
          </a:xfrm>
        </p:spPr>
        <p:txBody>
          <a:bodyPr/>
          <a:lstStyle/>
          <a:p>
            <a:pPr algn="r"/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4735929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C3661A93-3991-4913-94F3-62BD06023FE5}"/>
              </a:ext>
            </a:extLst>
          </p:cNvPr>
          <p:cNvSpPr/>
          <p:nvPr/>
        </p:nvSpPr>
        <p:spPr>
          <a:xfrm>
            <a:off x="254004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sp>
        <p:nvSpPr>
          <p:cNvPr id="13" name="사각형: 둥근 위쪽 모서리 12">
            <a:extLst>
              <a:ext uri="{FF2B5EF4-FFF2-40B4-BE49-F238E27FC236}">
                <a16:creationId xmlns:a16="http://schemas.microsoft.com/office/drawing/2014/main" id="{4970B356-884D-4505-A465-39E0CB9344B0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092274C3-3F70-4386-A0E3-60BF0C5FEED0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국민시대" panose="02020600000000000000" pitchFamily="18" charset="-127"/>
                <a:ea typeface="DX국민시대" panose="02020600000000000000" pitchFamily="18" charset="-127"/>
                <a:cs typeface="+mn-cs"/>
              </a:rPr>
              <a:t>소제목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B863F2B-21ED-448C-B9E9-BA83394EBDB1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제목 4">
            <a:extLst>
              <a:ext uri="{FF2B5EF4-FFF2-40B4-BE49-F238E27FC236}">
                <a16:creationId xmlns:a16="http://schemas.microsoft.com/office/drawing/2014/main" id="{435FE9A8-9CE6-4A55-BED9-90ACB77D5D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488" y="914401"/>
            <a:ext cx="5915025" cy="719099"/>
          </a:xfrm>
        </p:spPr>
        <p:txBody>
          <a:bodyPr>
            <a:normAutofit/>
          </a:bodyPr>
          <a:lstStyle/>
          <a:p>
            <a:pPr algn="ctr"/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국민시대" panose="02020600000000000000" pitchFamily="18" charset="-127"/>
                <a:ea typeface="DX국민시대" panose="02020600000000000000" pitchFamily="18" charset="-127"/>
                <a:cs typeface="+mj-cs"/>
              </a:rPr>
              <a:t>10.3.3 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국민시대" panose="02020600000000000000" pitchFamily="18" charset="-127"/>
                <a:ea typeface="DX국민시대" panose="02020600000000000000" pitchFamily="18" charset="-127"/>
                <a:cs typeface="+mj-cs"/>
              </a:rPr>
              <a:t>메뉴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국민시대" panose="02020600000000000000" pitchFamily="18" charset="-127"/>
                <a:ea typeface="DX국민시대" panose="02020600000000000000" pitchFamily="18" charset="-127"/>
                <a:cs typeface="+mj-cs"/>
              </a:rPr>
              <a:t>(Capture)</a:t>
            </a:r>
            <a:endParaRPr lang="ko-KR" altLang="en-US" sz="2800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65F6B49-F820-42BB-BBF5-01A3A04129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71487" y="1968498"/>
            <a:ext cx="5902671" cy="6953782"/>
          </a:xfrm>
        </p:spPr>
        <p:txBody>
          <a:bodyPr/>
          <a:lstStyle/>
          <a:p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Options... : Capture Options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창이 떠 다양한 설정을 한다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.(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위의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capture option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창과 동일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</a:p>
          <a:p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Start :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캡처를 시작한다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 </a:t>
            </a:r>
          </a:p>
          <a:p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Stop :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캡처를 그만둔다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 </a:t>
            </a:r>
          </a:p>
          <a:p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Restart :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캡처를 다시 시작한다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 </a:t>
            </a:r>
          </a:p>
          <a:p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Capture Filters :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캡처 된 패킷 중 필터 옵션을 설정하여 임의의 패킷만 선택하여 볼 수 있다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 </a:t>
            </a:r>
          </a:p>
          <a:p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Refresh Interfaces :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인터페이스를 새로 고침 한다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5597019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F221A1-287D-4574-88F0-4B1757AE783B}"/>
              </a:ext>
            </a:extLst>
          </p:cNvPr>
          <p:cNvSpPr/>
          <p:nvPr/>
        </p:nvSpPr>
        <p:spPr>
          <a:xfrm>
            <a:off x="254004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제목 3">
            <a:extLst>
              <a:ext uri="{FF2B5EF4-FFF2-40B4-BE49-F238E27FC236}">
                <a16:creationId xmlns:a16="http://schemas.microsoft.com/office/drawing/2014/main" id="{B3443ADE-1D9D-4A28-A056-276AC21D4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927100"/>
            <a:ext cx="5913238" cy="698500"/>
          </a:xfrm>
        </p:spPr>
        <p:txBody>
          <a:bodyPr anchor="ctr">
            <a:normAutofit/>
          </a:bodyPr>
          <a:lstStyle/>
          <a:p>
            <a:pPr algn="ctr"/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국민시대" panose="02020600000000000000" pitchFamily="18" charset="-127"/>
                <a:ea typeface="DX국민시대" panose="02020600000000000000" pitchFamily="18" charset="-127"/>
                <a:cs typeface="+mj-cs"/>
              </a:rPr>
              <a:t>10.3.3 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국민시대" panose="02020600000000000000" pitchFamily="18" charset="-127"/>
                <a:ea typeface="DX국민시대" panose="02020600000000000000" pitchFamily="18" charset="-127"/>
                <a:cs typeface="+mj-cs"/>
              </a:rPr>
              <a:t>메뉴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국민시대" panose="02020600000000000000" pitchFamily="18" charset="-127"/>
                <a:ea typeface="DX국민시대" panose="02020600000000000000" pitchFamily="18" charset="-127"/>
                <a:cs typeface="+mj-cs"/>
              </a:rPr>
              <a:t>(Analyze)</a:t>
            </a:r>
            <a:endParaRPr lang="ko-KR" altLang="en-US" sz="2800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pic>
        <p:nvPicPr>
          <p:cNvPr id="5" name="그림 개체 틀 4">
            <a:extLst>
              <a:ext uri="{FF2B5EF4-FFF2-40B4-BE49-F238E27FC236}">
                <a16:creationId xmlns:a16="http://schemas.microsoft.com/office/drawing/2014/main" id="{40DA5C91-1E8E-4FD6-8CA5-102A6FA06D2E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2" b="952"/>
          <a:stretch>
            <a:fillRect/>
          </a:stretch>
        </p:blipFill>
        <p:spPr>
          <a:xfrm>
            <a:off x="473075" y="1968500"/>
            <a:ext cx="5911850" cy="4686300"/>
          </a:xfrm>
          <a:ln>
            <a:solidFill>
              <a:srgbClr val="B7D7D8"/>
            </a:solidFill>
          </a:ln>
        </p:spPr>
      </p:pic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C22B3298-BA6E-4B4B-9471-089AD99936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2380" y="6962066"/>
            <a:ext cx="5913238" cy="2270834"/>
          </a:xfrm>
        </p:spPr>
        <p:txBody>
          <a:bodyPr>
            <a:normAutofit/>
          </a:bodyPr>
          <a:lstStyle/>
          <a:p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Analyze :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분석 옵션 설정 한다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3E9B8CE0-892E-4EDC-A835-56924FCBC521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dirty="0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소제목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5020AD9-93A3-4AD0-895A-EB325D61FD3E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230203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C3661A93-3991-4913-94F3-62BD06023FE5}"/>
              </a:ext>
            </a:extLst>
          </p:cNvPr>
          <p:cNvSpPr/>
          <p:nvPr/>
        </p:nvSpPr>
        <p:spPr>
          <a:xfrm>
            <a:off x="254004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sp>
        <p:nvSpPr>
          <p:cNvPr id="13" name="사각형: 둥근 위쪽 모서리 12">
            <a:extLst>
              <a:ext uri="{FF2B5EF4-FFF2-40B4-BE49-F238E27FC236}">
                <a16:creationId xmlns:a16="http://schemas.microsoft.com/office/drawing/2014/main" id="{4970B356-884D-4505-A465-39E0CB9344B0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092274C3-3F70-4386-A0E3-60BF0C5FEED0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국민시대" panose="02020600000000000000" pitchFamily="18" charset="-127"/>
                <a:ea typeface="DX국민시대" panose="02020600000000000000" pitchFamily="18" charset="-127"/>
                <a:cs typeface="+mn-cs"/>
              </a:rPr>
              <a:t>소제목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B863F2B-21ED-448C-B9E9-BA83394EBDB1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제목 4">
            <a:extLst>
              <a:ext uri="{FF2B5EF4-FFF2-40B4-BE49-F238E27FC236}">
                <a16:creationId xmlns:a16="http://schemas.microsoft.com/office/drawing/2014/main" id="{435FE9A8-9CE6-4A55-BED9-90ACB77D5D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488" y="914401"/>
            <a:ext cx="5915025" cy="719099"/>
          </a:xfrm>
        </p:spPr>
        <p:txBody>
          <a:bodyPr>
            <a:normAutofit/>
          </a:bodyPr>
          <a:lstStyle/>
          <a:p>
            <a:pPr algn="ctr"/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국민시대" panose="02020600000000000000" pitchFamily="18" charset="-127"/>
                <a:ea typeface="DX국민시대" panose="02020600000000000000" pitchFamily="18" charset="-127"/>
                <a:cs typeface="+mj-cs"/>
              </a:rPr>
              <a:t>10.3.3 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국민시대" panose="02020600000000000000" pitchFamily="18" charset="-127"/>
                <a:ea typeface="DX국민시대" panose="02020600000000000000" pitchFamily="18" charset="-127"/>
                <a:cs typeface="+mj-cs"/>
              </a:rPr>
              <a:t>메뉴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국민시대" panose="02020600000000000000" pitchFamily="18" charset="-127"/>
                <a:ea typeface="DX국민시대" panose="02020600000000000000" pitchFamily="18" charset="-127"/>
                <a:cs typeface="+mj-cs"/>
              </a:rPr>
              <a:t>(Analyze)</a:t>
            </a:r>
            <a:endParaRPr lang="ko-KR" altLang="en-US" sz="2800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65F6B49-F820-42BB-BBF5-01A3A04129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71487" y="1968497"/>
            <a:ext cx="5902671" cy="7353301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Display Filters... :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미리 설정되어 있는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Filter Option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을 화면에 표시해준다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 </a:t>
            </a:r>
          </a:p>
          <a:p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Display Filter Macros... :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여러 긴 문장의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Filter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명령어를 매크로로 지정하여 편하게 쓸 수 있다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Apply as Column :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패킷의 세부 내용을 선택된 프로토콜 목록을 컬럼 창으로 추가한다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 </a:t>
            </a:r>
          </a:p>
          <a:p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Apply as Filter :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현재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display filter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와 변경된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filter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로 바꾼다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 </a:t>
            </a:r>
          </a:p>
          <a:p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Prepare a Filter :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변경된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filter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 아닌 현재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display filter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로 변경된다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 </a:t>
            </a:r>
          </a:p>
          <a:p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Enabled Protocol... : </a:t>
            </a:r>
            <a:r>
              <a:rPr lang="en-US" altLang="ko-KR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wireshark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 지원하는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Protocol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을 확인하고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on/off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할 수 있다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Decode As... :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임의의 패킷을 원하는 패킷으로 변경할 수 있다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 </a:t>
            </a:r>
          </a:p>
          <a:p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User Specified Decodes... :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사용자가 임의로 변경한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Packet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을 확인할 수 있다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 </a:t>
            </a:r>
          </a:p>
          <a:p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Follow TCP Stream : TCP Packet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의 데이터 부분만 모아서 보기 쉽게 화면에 표시해준다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 </a:t>
            </a:r>
          </a:p>
          <a:p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Follow UDP Stream : UDP Packet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의 데이터 부분만 모아서 보기 쉽게 화면에 표시해준다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 </a:t>
            </a:r>
          </a:p>
          <a:p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Follow SSL Stream : SSL Packet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의 데이터 부분만 모아서 보기 쉽게 화면에 표시해준다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Expert Info : Packet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의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Errors, Warnings, Notes, Chats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를 한 번에 확인할 수 있다</a:t>
            </a:r>
          </a:p>
          <a:p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Conversation Filter :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다양한 프로토콜에 대한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Conversation filter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를 불러온다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29342070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F221A1-287D-4574-88F0-4B1757AE783B}"/>
              </a:ext>
            </a:extLst>
          </p:cNvPr>
          <p:cNvSpPr/>
          <p:nvPr/>
        </p:nvSpPr>
        <p:spPr>
          <a:xfrm>
            <a:off x="254004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제목 3">
            <a:extLst>
              <a:ext uri="{FF2B5EF4-FFF2-40B4-BE49-F238E27FC236}">
                <a16:creationId xmlns:a16="http://schemas.microsoft.com/office/drawing/2014/main" id="{B3443ADE-1D9D-4A28-A056-276AC21D4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927100"/>
            <a:ext cx="5913238" cy="698500"/>
          </a:xfrm>
        </p:spPr>
        <p:txBody>
          <a:bodyPr anchor="ctr">
            <a:normAutofit/>
          </a:bodyPr>
          <a:lstStyle/>
          <a:p>
            <a:pPr algn="ctr"/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국민시대" panose="02020600000000000000" pitchFamily="18" charset="-127"/>
                <a:ea typeface="DX국민시대" panose="02020600000000000000" pitchFamily="18" charset="-127"/>
                <a:cs typeface="+mj-cs"/>
              </a:rPr>
              <a:t>10.3.3 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국민시대" panose="02020600000000000000" pitchFamily="18" charset="-127"/>
                <a:ea typeface="DX국민시대" panose="02020600000000000000" pitchFamily="18" charset="-127"/>
                <a:cs typeface="+mj-cs"/>
              </a:rPr>
              <a:t>메뉴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국민시대" panose="02020600000000000000" pitchFamily="18" charset="-127"/>
                <a:ea typeface="DX국민시대" panose="02020600000000000000" pitchFamily="18" charset="-127"/>
                <a:cs typeface="+mj-cs"/>
              </a:rPr>
              <a:t>(Statistics)</a:t>
            </a:r>
            <a:endParaRPr lang="ko-KR" altLang="en-US" sz="2800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pic>
        <p:nvPicPr>
          <p:cNvPr id="5" name="그림 개체 틀 4">
            <a:extLst>
              <a:ext uri="{FF2B5EF4-FFF2-40B4-BE49-F238E27FC236}">
                <a16:creationId xmlns:a16="http://schemas.microsoft.com/office/drawing/2014/main" id="{2D75ED2A-6D30-4E4F-B545-26DE18143B07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2" b="952"/>
          <a:stretch>
            <a:fillRect/>
          </a:stretch>
        </p:blipFill>
        <p:spPr>
          <a:xfrm>
            <a:off x="473075" y="1968500"/>
            <a:ext cx="5911850" cy="4686300"/>
          </a:xfrm>
          <a:ln>
            <a:solidFill>
              <a:srgbClr val="B7D7D8"/>
            </a:solidFill>
          </a:ln>
        </p:spPr>
      </p:pic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C22B3298-BA6E-4B4B-9471-089AD99936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2380" y="6962066"/>
            <a:ext cx="5913238" cy="2270834"/>
          </a:xfrm>
        </p:spPr>
        <p:txBody>
          <a:bodyPr>
            <a:normAutofit/>
          </a:bodyPr>
          <a:lstStyle/>
          <a:p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Statistics : </a:t>
            </a:r>
            <a:r>
              <a:rPr lang="en-US" altLang="ko-KR" sz="20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wireshark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통계 데이터를 확인 합니다</a:t>
            </a: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3E9B8CE0-892E-4EDC-A835-56924FCBC521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dirty="0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소제목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5020AD9-93A3-4AD0-895A-EB325D61FD3E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308422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C3661A93-3991-4913-94F3-62BD06023FE5}"/>
              </a:ext>
            </a:extLst>
          </p:cNvPr>
          <p:cNvSpPr/>
          <p:nvPr/>
        </p:nvSpPr>
        <p:spPr>
          <a:xfrm>
            <a:off x="254004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sp>
        <p:nvSpPr>
          <p:cNvPr id="13" name="사각형: 둥근 위쪽 모서리 12">
            <a:extLst>
              <a:ext uri="{FF2B5EF4-FFF2-40B4-BE49-F238E27FC236}">
                <a16:creationId xmlns:a16="http://schemas.microsoft.com/office/drawing/2014/main" id="{4970B356-884D-4505-A465-39E0CB9344B0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092274C3-3F70-4386-A0E3-60BF0C5FEED0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국민시대" panose="02020600000000000000" pitchFamily="18" charset="-127"/>
                <a:ea typeface="DX국민시대" panose="02020600000000000000" pitchFamily="18" charset="-127"/>
                <a:cs typeface="+mn-cs"/>
              </a:rPr>
              <a:t>소제목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B863F2B-21ED-448C-B9E9-BA83394EBDB1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제목 4">
            <a:extLst>
              <a:ext uri="{FF2B5EF4-FFF2-40B4-BE49-F238E27FC236}">
                <a16:creationId xmlns:a16="http://schemas.microsoft.com/office/drawing/2014/main" id="{435FE9A8-9CE6-4A55-BED9-90ACB77D5D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488" y="914401"/>
            <a:ext cx="5915025" cy="719099"/>
          </a:xfrm>
        </p:spPr>
        <p:txBody>
          <a:bodyPr>
            <a:normAutofit/>
          </a:bodyPr>
          <a:lstStyle/>
          <a:p>
            <a:pPr algn="ctr"/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국민시대" panose="02020600000000000000" pitchFamily="18" charset="-127"/>
                <a:ea typeface="DX국민시대" panose="02020600000000000000" pitchFamily="18" charset="-127"/>
                <a:cs typeface="+mj-cs"/>
              </a:rPr>
              <a:t>10.3.3 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국민시대" panose="02020600000000000000" pitchFamily="18" charset="-127"/>
                <a:ea typeface="DX국민시대" panose="02020600000000000000" pitchFamily="18" charset="-127"/>
                <a:cs typeface="+mj-cs"/>
              </a:rPr>
              <a:t>메뉴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국민시대" panose="02020600000000000000" pitchFamily="18" charset="-127"/>
                <a:ea typeface="DX국민시대" panose="02020600000000000000" pitchFamily="18" charset="-127"/>
                <a:cs typeface="+mj-cs"/>
              </a:rPr>
              <a:t>(Statistics)</a:t>
            </a:r>
            <a:endParaRPr lang="ko-KR" altLang="en-US" sz="2800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65F6B49-F820-42BB-BBF5-01A3A04129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71487" y="1968498"/>
            <a:ext cx="5902671" cy="6953782"/>
          </a:xfrm>
        </p:spPr>
        <p:txBody>
          <a:bodyPr>
            <a:normAutofit lnSpcReduction="10000"/>
          </a:bodyPr>
          <a:lstStyle/>
          <a:p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Capture File Properties :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캡처한 파일의 캡처 파일속성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시간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필터정보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디스플레이 필터 정보 등 전반적인 정보를 확인 할 수 있다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Protocol Hierarchy :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각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OSI Layer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별로 세부적인 데이터 트래픽 사용량을 확인 할 수 있다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Conversations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두 호스트 간의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Ethernet, IPv4, TCP, UDP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등 다양한 기능에 대하여 트래픽 양을 확인 할 수 있다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Endpoints : </a:t>
            </a:r>
            <a:r>
              <a:rPr lang="en-US" altLang="ko-KR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Converfsations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 특정 두 호스트 간의 트래픽 통신 양에 대해서 확인 할 수 있다면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Endpoints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는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Wireshark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 활성화한 인터페이스에서 장치 별로 주고 받은 데이터에 대한 통계 정보를 확인 할 수 있다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또한 다양한 기능들에 대하여 트래픽 양을 확인 할 수 있다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Packet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Length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전송 된 패킷 별 사이즈에 대한 정보를 출력한다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패킷 별 사이즈는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MTU(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최대 전송 사이즈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적용 되기에 매우 큰 사이즈는 대부분 조각화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(Fragmentation)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되기 때문에 가시화되지 않는다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I/O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Graphs :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기본적인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GUI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그래프에 대한 정보는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‘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디스플레이 필터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’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별로 적용이 도니다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대부분 특정 프로토콜이 과다한 활동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(DOS,DDOS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같은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 일어날 경우 쉽게 인지 할 수 있다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1511518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C3661A93-3991-4913-94F3-62BD06023FE5}"/>
              </a:ext>
            </a:extLst>
          </p:cNvPr>
          <p:cNvSpPr/>
          <p:nvPr/>
        </p:nvSpPr>
        <p:spPr>
          <a:xfrm>
            <a:off x="254004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sp>
        <p:nvSpPr>
          <p:cNvPr id="13" name="사각형: 둥근 위쪽 모서리 12">
            <a:extLst>
              <a:ext uri="{FF2B5EF4-FFF2-40B4-BE49-F238E27FC236}">
                <a16:creationId xmlns:a16="http://schemas.microsoft.com/office/drawing/2014/main" id="{4970B356-884D-4505-A465-39E0CB9344B0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092274C3-3F70-4386-A0E3-60BF0C5FEED0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국민시대" panose="02020600000000000000" pitchFamily="18" charset="-127"/>
                <a:ea typeface="DX국민시대" panose="02020600000000000000" pitchFamily="18" charset="-127"/>
                <a:cs typeface="+mn-cs"/>
              </a:rPr>
              <a:t>소제목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B863F2B-21ED-448C-B9E9-BA83394EBDB1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제목 4">
            <a:extLst>
              <a:ext uri="{FF2B5EF4-FFF2-40B4-BE49-F238E27FC236}">
                <a16:creationId xmlns:a16="http://schemas.microsoft.com/office/drawing/2014/main" id="{435FE9A8-9CE6-4A55-BED9-90ACB77D5D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488" y="914401"/>
            <a:ext cx="5915025" cy="719099"/>
          </a:xfrm>
        </p:spPr>
        <p:txBody>
          <a:bodyPr>
            <a:normAutofit/>
          </a:bodyPr>
          <a:lstStyle/>
          <a:p>
            <a:pPr algn="ctr"/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국민시대" panose="02020600000000000000" pitchFamily="18" charset="-127"/>
                <a:ea typeface="DX국민시대" panose="02020600000000000000" pitchFamily="18" charset="-127"/>
                <a:cs typeface="+mj-cs"/>
              </a:rPr>
              <a:t>10.3.3 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국민시대" panose="02020600000000000000" pitchFamily="18" charset="-127"/>
                <a:ea typeface="DX국민시대" panose="02020600000000000000" pitchFamily="18" charset="-127"/>
                <a:cs typeface="+mj-cs"/>
              </a:rPr>
              <a:t>메뉴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국민시대" panose="02020600000000000000" pitchFamily="18" charset="-127"/>
                <a:ea typeface="DX국민시대" panose="02020600000000000000" pitchFamily="18" charset="-127"/>
                <a:cs typeface="+mj-cs"/>
              </a:rPr>
              <a:t>(Statistics)</a:t>
            </a:r>
            <a:endParaRPr lang="ko-KR" altLang="en-US" sz="2800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65F6B49-F820-42BB-BBF5-01A3A04129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71487" y="1968498"/>
            <a:ext cx="5902671" cy="6953782"/>
          </a:xfrm>
        </p:spPr>
        <p:txBody>
          <a:bodyPr>
            <a:normAutofit fontScale="92500"/>
          </a:bodyPr>
          <a:lstStyle/>
          <a:p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Service Response Time :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보다 정밀한 검사가 가능한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16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개의 프로토콜이 제공됩니다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BOOTP-DHCP : DHCP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프로토콜별 통계 창을 보여준다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ONC-RPC Programs : ONC-RPC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프로그램 통계를 보여준다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ANCP : ANCP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프로토콜별 통계 창을 보여준다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BACnet : instance id/</a:t>
            </a:r>
            <a:r>
              <a:rPr lang="en-US" altLang="ko-KR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ip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/object type/service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별로 정렬한다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r>
              <a:rPr lang="en-US" altLang="ko-KR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Collectd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... : </a:t>
            </a:r>
            <a:r>
              <a:rPr lang="en-US" altLang="ko-KR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Collectd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에 대한 통계 창을 보여준다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Flow Graph :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전체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Packet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에 대한 흐름을 그래프로 한눈에 확인 할 수 있다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 (TCP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연결 과정을 한눈에 볼 수 있다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.)</a:t>
            </a:r>
          </a:p>
          <a:p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HTTP : HTTP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분석을 위하여 다양한 정보를 제공한다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HTTP &gt; Packet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Counter : Packet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Counter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는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HTTP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응답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요청에 대한 패킷의 통계를 나타낸다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HTTP &gt; </a:t>
            </a:r>
            <a:r>
              <a:rPr lang="en-US" altLang="ko-KR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Reqeusts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: </a:t>
            </a:r>
            <a:r>
              <a:rPr lang="en-US" altLang="ko-KR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Reqeusts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는 어떠한 사이트를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‘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요청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＇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하였는지 나타낸다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HTTP &gt; Load Distribution :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웹 서버 호스트 별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HTTP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통신에 대한 분산 통계를 집계 한다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0676829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C3661A93-3991-4913-94F3-62BD06023FE5}"/>
              </a:ext>
            </a:extLst>
          </p:cNvPr>
          <p:cNvSpPr/>
          <p:nvPr/>
        </p:nvSpPr>
        <p:spPr>
          <a:xfrm>
            <a:off x="254004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sp>
        <p:nvSpPr>
          <p:cNvPr id="13" name="사각형: 둥근 위쪽 모서리 12">
            <a:extLst>
              <a:ext uri="{FF2B5EF4-FFF2-40B4-BE49-F238E27FC236}">
                <a16:creationId xmlns:a16="http://schemas.microsoft.com/office/drawing/2014/main" id="{4970B356-884D-4505-A465-39E0CB9344B0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092274C3-3F70-4386-A0E3-60BF0C5FEED0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국민시대" panose="02020600000000000000" pitchFamily="18" charset="-127"/>
                <a:ea typeface="DX국민시대" panose="02020600000000000000" pitchFamily="18" charset="-127"/>
                <a:cs typeface="+mn-cs"/>
              </a:rPr>
              <a:t>소제목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B863F2B-21ED-448C-B9E9-BA83394EBDB1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제목 4">
            <a:extLst>
              <a:ext uri="{FF2B5EF4-FFF2-40B4-BE49-F238E27FC236}">
                <a16:creationId xmlns:a16="http://schemas.microsoft.com/office/drawing/2014/main" id="{435FE9A8-9CE6-4A55-BED9-90ACB77D5D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488" y="914401"/>
            <a:ext cx="5915025" cy="719099"/>
          </a:xfrm>
        </p:spPr>
        <p:txBody>
          <a:bodyPr>
            <a:normAutofit/>
          </a:bodyPr>
          <a:lstStyle/>
          <a:p>
            <a:pPr algn="ctr"/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국민시대" panose="02020600000000000000" pitchFamily="18" charset="-127"/>
                <a:ea typeface="DX국민시대" panose="02020600000000000000" pitchFamily="18" charset="-127"/>
                <a:cs typeface="+mj-cs"/>
              </a:rPr>
              <a:t>10.3.3 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국민시대" panose="02020600000000000000" pitchFamily="18" charset="-127"/>
                <a:ea typeface="DX국민시대" panose="02020600000000000000" pitchFamily="18" charset="-127"/>
                <a:cs typeface="+mj-cs"/>
              </a:rPr>
              <a:t>메뉴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국민시대" panose="02020600000000000000" pitchFamily="18" charset="-127"/>
                <a:ea typeface="DX국민시대" panose="02020600000000000000" pitchFamily="18" charset="-127"/>
                <a:cs typeface="+mj-cs"/>
              </a:rPr>
              <a:t>(Statistics)</a:t>
            </a:r>
            <a:endParaRPr lang="ko-KR" altLang="en-US" sz="2800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65F6B49-F820-42BB-BBF5-01A3A04129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71487" y="1968498"/>
            <a:ext cx="5902671" cy="6953782"/>
          </a:xfrm>
        </p:spPr>
        <p:txBody>
          <a:bodyPr/>
          <a:lstStyle/>
          <a:p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IPv4 :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네트워크 패킷의 출발지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목적지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IP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주소에 대한 통계를 갖는다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Sametime :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같은 시간에 온 메시지에 대한 통계를 보여준다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 </a:t>
            </a:r>
          </a:p>
          <a:p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TCP Stream Graph : TCP Packet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에 대한 다양한 그래프를 확인 할 수 있다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 </a:t>
            </a:r>
          </a:p>
          <a:p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UDP Multicast Streams :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멀티캐스트로 사용한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UDP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를 확인 할 수 있다</a:t>
            </a:r>
          </a:p>
        </p:txBody>
      </p:sp>
    </p:spTree>
    <p:extLst>
      <p:ext uri="{BB962C8B-B14F-4D97-AF65-F5344CB8AC3E}">
        <p14:creationId xmlns:p14="http://schemas.microsoft.com/office/powerpoint/2010/main" val="341555658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F221A1-287D-4574-88F0-4B1757AE783B}"/>
              </a:ext>
            </a:extLst>
          </p:cNvPr>
          <p:cNvSpPr/>
          <p:nvPr/>
        </p:nvSpPr>
        <p:spPr>
          <a:xfrm>
            <a:off x="254004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제목 3">
            <a:extLst>
              <a:ext uri="{FF2B5EF4-FFF2-40B4-BE49-F238E27FC236}">
                <a16:creationId xmlns:a16="http://schemas.microsoft.com/office/drawing/2014/main" id="{B3443ADE-1D9D-4A28-A056-276AC21D4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927100"/>
            <a:ext cx="5913238" cy="698500"/>
          </a:xfrm>
        </p:spPr>
        <p:txBody>
          <a:bodyPr anchor="ctr">
            <a:normAutofit/>
          </a:bodyPr>
          <a:lstStyle/>
          <a:p>
            <a:pPr algn="ctr"/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국민시대" panose="02020600000000000000" pitchFamily="18" charset="-127"/>
                <a:ea typeface="DX국민시대" panose="02020600000000000000" pitchFamily="18" charset="-127"/>
                <a:cs typeface="+mj-cs"/>
              </a:rPr>
              <a:t>10.3.3 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국민시대" panose="02020600000000000000" pitchFamily="18" charset="-127"/>
                <a:ea typeface="DX국민시대" panose="02020600000000000000" pitchFamily="18" charset="-127"/>
                <a:cs typeface="+mj-cs"/>
              </a:rPr>
              <a:t>메뉴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국민시대" panose="02020600000000000000" pitchFamily="18" charset="-127"/>
                <a:ea typeface="DX국민시대" panose="02020600000000000000" pitchFamily="18" charset="-127"/>
                <a:cs typeface="+mj-cs"/>
              </a:rPr>
              <a:t>(Telephony)</a:t>
            </a:r>
            <a:endParaRPr lang="ko-KR" altLang="en-US" sz="2800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pic>
        <p:nvPicPr>
          <p:cNvPr id="5" name="그림 개체 틀 4">
            <a:extLst>
              <a:ext uri="{FF2B5EF4-FFF2-40B4-BE49-F238E27FC236}">
                <a16:creationId xmlns:a16="http://schemas.microsoft.com/office/drawing/2014/main" id="{AEF4AD48-5BB8-473C-BFFC-9BA04888F4DD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2" b="952"/>
          <a:stretch>
            <a:fillRect/>
          </a:stretch>
        </p:blipFill>
        <p:spPr>
          <a:xfrm>
            <a:off x="473075" y="1968500"/>
            <a:ext cx="5911850" cy="4686300"/>
          </a:xfrm>
          <a:ln>
            <a:solidFill>
              <a:srgbClr val="B7D7D8"/>
            </a:solidFill>
          </a:ln>
        </p:spPr>
      </p:pic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C22B3298-BA6E-4B4B-9471-089AD99936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2380" y="6962066"/>
            <a:ext cx="5913238" cy="2270834"/>
          </a:xfrm>
        </p:spPr>
        <p:txBody>
          <a:bodyPr>
            <a:normAutofit/>
          </a:bodyPr>
          <a:lstStyle/>
          <a:p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Telephony : </a:t>
            </a:r>
            <a:r>
              <a:rPr lang="en-US" altLang="ko-KR" sz="20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wireshark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에서 지원 되는 다양한 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Telephony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의 패킷들을 확인 할 수 있습니다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3E9B8CE0-892E-4EDC-A835-56924FCBC521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dirty="0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소제목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5020AD9-93A3-4AD0-895A-EB325D61FD3E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269605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F221A1-287D-4574-88F0-4B1757AE783B}"/>
              </a:ext>
            </a:extLst>
          </p:cNvPr>
          <p:cNvSpPr/>
          <p:nvPr/>
        </p:nvSpPr>
        <p:spPr>
          <a:xfrm>
            <a:off x="254004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제목 3">
            <a:extLst>
              <a:ext uri="{FF2B5EF4-FFF2-40B4-BE49-F238E27FC236}">
                <a16:creationId xmlns:a16="http://schemas.microsoft.com/office/drawing/2014/main" id="{B3443ADE-1D9D-4A28-A056-276AC21D4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927100"/>
            <a:ext cx="5913238" cy="698500"/>
          </a:xfrm>
        </p:spPr>
        <p:txBody>
          <a:bodyPr anchor="ctr">
            <a:normAutofit/>
          </a:bodyPr>
          <a:lstStyle/>
          <a:p>
            <a:pPr algn="ctr"/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국민시대" panose="02020600000000000000" pitchFamily="18" charset="-127"/>
                <a:ea typeface="DX국민시대" panose="02020600000000000000" pitchFamily="18" charset="-127"/>
                <a:cs typeface="+mj-cs"/>
              </a:rPr>
              <a:t>10.3.3 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국민시대" panose="02020600000000000000" pitchFamily="18" charset="-127"/>
                <a:ea typeface="DX국민시대" panose="02020600000000000000" pitchFamily="18" charset="-127"/>
                <a:cs typeface="+mj-cs"/>
              </a:rPr>
              <a:t>메뉴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국민시대" panose="02020600000000000000" pitchFamily="18" charset="-127"/>
                <a:ea typeface="DX국민시대" panose="02020600000000000000" pitchFamily="18" charset="-127"/>
                <a:cs typeface="+mj-cs"/>
              </a:rPr>
              <a:t>(Wireless)</a:t>
            </a:r>
            <a:endParaRPr lang="ko-KR" altLang="en-US" sz="2800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pic>
        <p:nvPicPr>
          <p:cNvPr id="5" name="그림 개체 틀 4">
            <a:extLst>
              <a:ext uri="{FF2B5EF4-FFF2-40B4-BE49-F238E27FC236}">
                <a16:creationId xmlns:a16="http://schemas.microsoft.com/office/drawing/2014/main" id="{2FAE5A42-38C6-4DAF-9530-BA69F441D58F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2" b="952"/>
          <a:stretch>
            <a:fillRect/>
          </a:stretch>
        </p:blipFill>
        <p:spPr>
          <a:xfrm>
            <a:off x="473075" y="1968500"/>
            <a:ext cx="5911850" cy="4686300"/>
          </a:xfrm>
          <a:ln>
            <a:solidFill>
              <a:srgbClr val="B7D7D8"/>
            </a:solidFill>
          </a:ln>
        </p:spPr>
      </p:pic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C22B3298-BA6E-4B4B-9471-089AD99936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2380" y="6962066"/>
            <a:ext cx="5913238" cy="2270834"/>
          </a:xfrm>
        </p:spPr>
        <p:txBody>
          <a:bodyPr>
            <a:normAutofit/>
          </a:bodyPr>
          <a:lstStyle/>
          <a:p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Wireless :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무선 통신을 볼 수 있습니다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3E9B8CE0-892E-4EDC-A835-56924FCBC521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dirty="0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소제목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5020AD9-93A3-4AD0-895A-EB325D61FD3E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901749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F221A1-287D-4574-88F0-4B1757AE783B}"/>
              </a:ext>
            </a:extLst>
          </p:cNvPr>
          <p:cNvSpPr/>
          <p:nvPr/>
        </p:nvSpPr>
        <p:spPr>
          <a:xfrm>
            <a:off x="254004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제목 3">
            <a:extLst>
              <a:ext uri="{FF2B5EF4-FFF2-40B4-BE49-F238E27FC236}">
                <a16:creationId xmlns:a16="http://schemas.microsoft.com/office/drawing/2014/main" id="{B3443ADE-1D9D-4A28-A056-276AC21D4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927100"/>
            <a:ext cx="5913238" cy="698500"/>
          </a:xfrm>
        </p:spPr>
        <p:txBody>
          <a:bodyPr anchor="ctr">
            <a:normAutofit/>
          </a:bodyPr>
          <a:lstStyle/>
          <a:p>
            <a:pPr algn="ctr"/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국민시대" panose="02020600000000000000" pitchFamily="18" charset="-127"/>
                <a:ea typeface="DX국민시대" panose="02020600000000000000" pitchFamily="18" charset="-127"/>
                <a:cs typeface="+mj-cs"/>
              </a:rPr>
              <a:t>10.3.3 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국민시대" panose="02020600000000000000" pitchFamily="18" charset="-127"/>
                <a:ea typeface="DX국민시대" panose="02020600000000000000" pitchFamily="18" charset="-127"/>
                <a:cs typeface="+mj-cs"/>
              </a:rPr>
              <a:t>메뉴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국민시대" panose="02020600000000000000" pitchFamily="18" charset="-127"/>
                <a:ea typeface="DX국민시대" panose="02020600000000000000" pitchFamily="18" charset="-127"/>
                <a:cs typeface="+mj-cs"/>
              </a:rPr>
              <a:t>(Tools)</a:t>
            </a:r>
            <a:endParaRPr lang="ko-KR" altLang="en-US" sz="2800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pic>
        <p:nvPicPr>
          <p:cNvPr id="7" name="그림 개체 틀 6">
            <a:extLst>
              <a:ext uri="{FF2B5EF4-FFF2-40B4-BE49-F238E27FC236}">
                <a16:creationId xmlns:a16="http://schemas.microsoft.com/office/drawing/2014/main" id="{F72C45CD-908B-49BC-9B90-590F7B323006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2" b="952"/>
          <a:stretch>
            <a:fillRect/>
          </a:stretch>
        </p:blipFill>
        <p:spPr>
          <a:xfrm>
            <a:off x="473075" y="1968500"/>
            <a:ext cx="5911850" cy="4686300"/>
          </a:xfrm>
          <a:ln>
            <a:solidFill>
              <a:srgbClr val="B7D7D8"/>
            </a:solidFill>
          </a:ln>
        </p:spPr>
      </p:pic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C22B3298-BA6E-4B4B-9471-089AD99936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2380" y="6962066"/>
            <a:ext cx="5913238" cy="2270834"/>
          </a:xfrm>
        </p:spPr>
        <p:txBody>
          <a:bodyPr>
            <a:normAutofit/>
          </a:bodyPr>
          <a:lstStyle/>
          <a:p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Tools : </a:t>
            </a:r>
            <a:r>
              <a:rPr lang="en-US" altLang="ko-KR" sz="20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wireshark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 지원하는 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tool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을 이용 할 수 있습니다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3E9B8CE0-892E-4EDC-A835-56924FCBC521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dirty="0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소제목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5020AD9-93A3-4AD0-895A-EB325D61FD3E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65651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사각형: 둥근 위쪽 모서리 24">
            <a:extLst>
              <a:ext uri="{FF2B5EF4-FFF2-40B4-BE49-F238E27FC236}">
                <a16:creationId xmlns:a16="http://schemas.microsoft.com/office/drawing/2014/main" id="{1898EFCF-EF1C-40AB-BA71-A382CFBBA3B4}"/>
              </a:ext>
            </a:extLst>
          </p:cNvPr>
          <p:cNvSpPr/>
          <p:nvPr/>
        </p:nvSpPr>
        <p:spPr>
          <a:xfrm rot="16200000">
            <a:off x="2724152" y="2076457"/>
            <a:ext cx="2298698" cy="546099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7" name="제목 36">
            <a:extLst>
              <a:ext uri="{FF2B5EF4-FFF2-40B4-BE49-F238E27FC236}">
                <a16:creationId xmlns:a16="http://schemas.microsoft.com/office/drawing/2014/main" id="{9F4B6E55-904B-464D-918A-13440A5DEE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33531" y="4130500"/>
            <a:ext cx="4933945" cy="1352903"/>
          </a:xfrm>
        </p:spPr>
        <p:txBody>
          <a:bodyPr anchor="ctr">
            <a:norm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1. </a:t>
            </a:r>
            <a:r>
              <a:rPr lang="ko-KR" altLang="en-US" sz="3200" dirty="0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웹 방화벽</a:t>
            </a:r>
            <a:endParaRPr lang="en-US" altLang="ko-KR" sz="3050" dirty="0">
              <a:solidFill>
                <a:schemeClr val="bg1"/>
              </a:solidFill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4286613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C3661A93-3991-4913-94F3-62BD06023FE5}"/>
              </a:ext>
            </a:extLst>
          </p:cNvPr>
          <p:cNvSpPr/>
          <p:nvPr/>
        </p:nvSpPr>
        <p:spPr>
          <a:xfrm>
            <a:off x="254004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sp>
        <p:nvSpPr>
          <p:cNvPr id="13" name="사각형: 둥근 위쪽 모서리 12">
            <a:extLst>
              <a:ext uri="{FF2B5EF4-FFF2-40B4-BE49-F238E27FC236}">
                <a16:creationId xmlns:a16="http://schemas.microsoft.com/office/drawing/2014/main" id="{4970B356-884D-4505-A465-39E0CB9344B0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092274C3-3F70-4386-A0E3-60BF0C5FEED0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국민시대" panose="02020600000000000000" pitchFamily="18" charset="-127"/>
                <a:ea typeface="DX국민시대" panose="02020600000000000000" pitchFamily="18" charset="-127"/>
                <a:cs typeface="+mn-cs"/>
              </a:rPr>
              <a:t>소제목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B863F2B-21ED-448C-B9E9-BA83394EBDB1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제목 4">
            <a:extLst>
              <a:ext uri="{FF2B5EF4-FFF2-40B4-BE49-F238E27FC236}">
                <a16:creationId xmlns:a16="http://schemas.microsoft.com/office/drawing/2014/main" id="{435FE9A8-9CE6-4A55-BED9-90ACB77D5D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488" y="914401"/>
            <a:ext cx="5915025" cy="719099"/>
          </a:xfrm>
        </p:spPr>
        <p:txBody>
          <a:bodyPr>
            <a:normAutofit/>
          </a:bodyPr>
          <a:lstStyle/>
          <a:p>
            <a:pPr algn="ctr"/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국민시대" panose="02020600000000000000" pitchFamily="18" charset="-127"/>
                <a:ea typeface="DX국민시대" panose="02020600000000000000" pitchFamily="18" charset="-127"/>
                <a:cs typeface="+mj-cs"/>
              </a:rPr>
              <a:t>10.3.3 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국민시대" panose="02020600000000000000" pitchFamily="18" charset="-127"/>
                <a:ea typeface="DX국민시대" panose="02020600000000000000" pitchFamily="18" charset="-127"/>
                <a:cs typeface="+mj-cs"/>
              </a:rPr>
              <a:t>메뉴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국민시대" panose="02020600000000000000" pitchFamily="18" charset="-127"/>
                <a:ea typeface="DX국민시대" panose="02020600000000000000" pitchFamily="18" charset="-127"/>
                <a:cs typeface="+mj-cs"/>
              </a:rPr>
              <a:t>(Tools)</a:t>
            </a:r>
            <a:endParaRPr lang="ko-KR" altLang="en-US" sz="2800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65F6B49-F820-42BB-BBF5-01A3A04129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71487" y="1968498"/>
            <a:ext cx="5902671" cy="6953782"/>
          </a:xfrm>
        </p:spPr>
        <p:txBody>
          <a:bodyPr/>
          <a:lstStyle/>
          <a:p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Firewall ACL Rules :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많은 다양한 방화벽 제품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(Cisco IOS, Linux </a:t>
            </a:r>
            <a:r>
              <a:rPr lang="en-US" altLang="ko-KR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Netfilter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en-US" altLang="ko-KR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OpenBSD,Windows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Firewall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등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에 대한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ACL rule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의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command-line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을 만든다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 </a:t>
            </a:r>
          </a:p>
          <a:p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Lua :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규칙들이 외부 인터페이스에 적용되는데 </a:t>
            </a:r>
            <a:r>
              <a:rPr lang="ko-KR" altLang="en-US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루아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인터프리터로 작업 할 수 있도록 해준다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5683117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F221A1-287D-4574-88F0-4B1757AE783B}"/>
              </a:ext>
            </a:extLst>
          </p:cNvPr>
          <p:cNvSpPr/>
          <p:nvPr/>
        </p:nvSpPr>
        <p:spPr>
          <a:xfrm>
            <a:off x="254004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제목 3">
            <a:extLst>
              <a:ext uri="{FF2B5EF4-FFF2-40B4-BE49-F238E27FC236}">
                <a16:creationId xmlns:a16="http://schemas.microsoft.com/office/drawing/2014/main" id="{B3443ADE-1D9D-4A28-A056-276AC21D4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927100"/>
            <a:ext cx="5913238" cy="698500"/>
          </a:xfrm>
        </p:spPr>
        <p:txBody>
          <a:bodyPr anchor="ctr">
            <a:normAutofit/>
          </a:bodyPr>
          <a:lstStyle/>
          <a:p>
            <a:pPr algn="ctr"/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국민시대" panose="02020600000000000000" pitchFamily="18" charset="-127"/>
                <a:ea typeface="DX국민시대" panose="02020600000000000000" pitchFamily="18" charset="-127"/>
                <a:cs typeface="+mj-cs"/>
              </a:rPr>
              <a:t>10.3.3 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국민시대" panose="02020600000000000000" pitchFamily="18" charset="-127"/>
                <a:ea typeface="DX국민시대" panose="02020600000000000000" pitchFamily="18" charset="-127"/>
                <a:cs typeface="+mj-cs"/>
              </a:rPr>
              <a:t>메뉴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국민시대" panose="02020600000000000000" pitchFamily="18" charset="-127"/>
                <a:ea typeface="DX국민시대" panose="02020600000000000000" pitchFamily="18" charset="-127"/>
                <a:cs typeface="+mj-cs"/>
              </a:rPr>
              <a:t>(Help)</a:t>
            </a:r>
            <a:endParaRPr lang="ko-KR" altLang="en-US" sz="2800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pic>
        <p:nvPicPr>
          <p:cNvPr id="5" name="그림 개체 틀 4">
            <a:extLst>
              <a:ext uri="{FF2B5EF4-FFF2-40B4-BE49-F238E27FC236}">
                <a16:creationId xmlns:a16="http://schemas.microsoft.com/office/drawing/2014/main" id="{3F697D11-21B3-481C-8B2A-C7CA8CAD5FAA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2" b="952"/>
          <a:stretch>
            <a:fillRect/>
          </a:stretch>
        </p:blipFill>
        <p:spPr>
          <a:xfrm>
            <a:off x="473075" y="1968500"/>
            <a:ext cx="5911850" cy="4686300"/>
          </a:xfrm>
          <a:ln>
            <a:solidFill>
              <a:srgbClr val="B7D7D8"/>
            </a:solidFill>
          </a:ln>
        </p:spPr>
      </p:pic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C22B3298-BA6E-4B4B-9471-089AD99936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2380" y="6962066"/>
            <a:ext cx="5913238" cy="2270834"/>
          </a:xfrm>
        </p:spPr>
        <p:txBody>
          <a:bodyPr>
            <a:normAutofit/>
          </a:bodyPr>
          <a:lstStyle/>
          <a:p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Help :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도움말 보기</a:t>
            </a:r>
          </a:p>
          <a:p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3E9B8CE0-892E-4EDC-A835-56924FCBC521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dirty="0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소제목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5020AD9-93A3-4AD0-895A-EB325D61FD3E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711237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C3661A93-3991-4913-94F3-62BD06023FE5}"/>
              </a:ext>
            </a:extLst>
          </p:cNvPr>
          <p:cNvSpPr/>
          <p:nvPr/>
        </p:nvSpPr>
        <p:spPr>
          <a:xfrm>
            <a:off x="254004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sp>
        <p:nvSpPr>
          <p:cNvPr id="13" name="사각형: 둥근 위쪽 모서리 12">
            <a:extLst>
              <a:ext uri="{FF2B5EF4-FFF2-40B4-BE49-F238E27FC236}">
                <a16:creationId xmlns:a16="http://schemas.microsoft.com/office/drawing/2014/main" id="{4970B356-884D-4505-A465-39E0CB9344B0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092274C3-3F70-4386-A0E3-60BF0C5FEED0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국민시대" panose="02020600000000000000" pitchFamily="18" charset="-127"/>
                <a:ea typeface="DX국민시대" panose="02020600000000000000" pitchFamily="18" charset="-127"/>
                <a:cs typeface="+mn-cs"/>
              </a:rPr>
              <a:t>소제목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B863F2B-21ED-448C-B9E9-BA83394EBDB1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제목 4">
            <a:extLst>
              <a:ext uri="{FF2B5EF4-FFF2-40B4-BE49-F238E27FC236}">
                <a16:creationId xmlns:a16="http://schemas.microsoft.com/office/drawing/2014/main" id="{435FE9A8-9CE6-4A55-BED9-90ACB77D5D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488" y="914401"/>
            <a:ext cx="5915025" cy="719099"/>
          </a:xfrm>
        </p:spPr>
        <p:txBody>
          <a:bodyPr>
            <a:normAutofit/>
          </a:bodyPr>
          <a:lstStyle/>
          <a:p>
            <a:pPr algn="ctr"/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국민시대" panose="02020600000000000000" pitchFamily="18" charset="-127"/>
                <a:ea typeface="DX국민시대" panose="02020600000000000000" pitchFamily="18" charset="-127"/>
                <a:cs typeface="+mj-cs"/>
              </a:rPr>
              <a:t>10.3.3 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국민시대" panose="02020600000000000000" pitchFamily="18" charset="-127"/>
                <a:ea typeface="DX국민시대" panose="02020600000000000000" pitchFamily="18" charset="-127"/>
                <a:cs typeface="+mj-cs"/>
              </a:rPr>
              <a:t>메뉴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국민시대" panose="02020600000000000000" pitchFamily="18" charset="-127"/>
                <a:ea typeface="DX국민시대" panose="02020600000000000000" pitchFamily="18" charset="-127"/>
                <a:cs typeface="+mj-cs"/>
              </a:rPr>
              <a:t>(Help)</a:t>
            </a:r>
            <a:endParaRPr lang="ko-KR" altLang="en-US" sz="2800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65F6B49-F820-42BB-BBF5-01A3A04129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71487" y="1968498"/>
            <a:ext cx="5902671" cy="6953782"/>
          </a:xfrm>
        </p:spPr>
        <p:txBody>
          <a:bodyPr/>
          <a:lstStyle/>
          <a:p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Contents : Wireshark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유저 가이드를 불러온다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r>
              <a:rPr lang="en-US" altLang="ko-KR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MaualPages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: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설치된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html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매뉴얼 페이지를 웹 브라우저에 보여준다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Website : http://www.wireshark.org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를 불러온다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 </a:t>
            </a:r>
          </a:p>
          <a:p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FAQ’s :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다양한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FAQ’s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를 보여준다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 Ask(Q&amp;A) :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다양한 질문들이 있는 웹 페이지를 불러온다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 </a:t>
            </a:r>
          </a:p>
          <a:p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Downloads :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다운로드 사이트를 불러온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다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.(http://www.wireshark.org)</a:t>
            </a:r>
          </a:p>
          <a:p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Wiki : http://wiki.wireshark.org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사이트를 불러온다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Sample Captures :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샘플 캡처들이 있는 사이트를 불러온다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 </a:t>
            </a:r>
          </a:p>
          <a:p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About Wireshark : Wireshark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에 대한 다양하고 자세한 정보들을 제공한다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901272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F221A1-287D-4574-88F0-4B1757AE783B}"/>
              </a:ext>
            </a:extLst>
          </p:cNvPr>
          <p:cNvSpPr/>
          <p:nvPr/>
        </p:nvSpPr>
        <p:spPr>
          <a:xfrm>
            <a:off x="254004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제목 3">
            <a:extLst>
              <a:ext uri="{FF2B5EF4-FFF2-40B4-BE49-F238E27FC236}">
                <a16:creationId xmlns:a16="http://schemas.microsoft.com/office/drawing/2014/main" id="{B3443ADE-1D9D-4A28-A056-276AC21D4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927100"/>
            <a:ext cx="5913238" cy="698500"/>
          </a:xfrm>
        </p:spPr>
        <p:txBody>
          <a:bodyPr anchor="ctr">
            <a:normAutofit/>
          </a:bodyPr>
          <a:lstStyle/>
          <a:p>
            <a:pPr algn="ctr"/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국민시대" panose="02020600000000000000" pitchFamily="18" charset="-127"/>
                <a:ea typeface="DX국민시대" panose="02020600000000000000" pitchFamily="18" charset="-127"/>
                <a:cs typeface="+mj-cs"/>
              </a:rPr>
              <a:t>10.3.4 </a:t>
            </a:r>
            <a:r>
              <a:rPr lang="ko-KR" altLang="en-US" sz="2800" dirty="0">
                <a:solidFill>
                  <a:prstClr val="black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필터링</a:t>
            </a:r>
            <a:endParaRPr lang="ko-KR" altLang="en-US" sz="2800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pic>
        <p:nvPicPr>
          <p:cNvPr id="5" name="그림 개체 틀 4">
            <a:extLst>
              <a:ext uri="{FF2B5EF4-FFF2-40B4-BE49-F238E27FC236}">
                <a16:creationId xmlns:a16="http://schemas.microsoft.com/office/drawing/2014/main" id="{9868920F-A135-4AE2-ADED-0AD30D011000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2" b="952"/>
          <a:stretch>
            <a:fillRect/>
          </a:stretch>
        </p:blipFill>
        <p:spPr>
          <a:xfrm>
            <a:off x="473075" y="1968500"/>
            <a:ext cx="5911850" cy="4686300"/>
          </a:xfrm>
          <a:ln>
            <a:solidFill>
              <a:srgbClr val="B7D7D8"/>
            </a:solidFill>
          </a:ln>
        </p:spPr>
      </p:pic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C22B3298-BA6E-4B4B-9471-089AD99936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2380" y="6962066"/>
            <a:ext cx="5913238" cy="2270834"/>
          </a:xfrm>
        </p:spPr>
        <p:txBody>
          <a:bodyPr>
            <a:normAutofit/>
          </a:bodyPr>
          <a:lstStyle/>
          <a:p>
            <a:pPr marL="457200" indent="-457200">
              <a:buFont typeface="+mj-ea"/>
              <a:buAutoNum type="circleNumDbPlain"/>
            </a:pP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로그에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기록되는 데이터를 선택하기 위해 사용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캡쳐가 시작되기 전에 정의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</a:p>
          <a:p>
            <a:pPr marL="457200" indent="-457200">
              <a:buFont typeface="+mj-ea"/>
              <a:buAutoNum type="circleNumDbPlain"/>
            </a:pP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캡쳐 된 로그에서 데이터를 찾을 때 사용 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데이터가 캡쳐 되는 동안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후에 수정 가능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</a:p>
          <a:p>
            <a:pPr marL="342900" indent="-342900">
              <a:buFont typeface="나눔스퀘어_ac Bold" panose="020B0600000101010101" pitchFamily="50" charset="-127"/>
              <a:buChar char="※"/>
            </a:pP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다음 장에 자주 사용 하는 옵션에 대해 정리</a:t>
            </a:r>
            <a:endParaRPr lang="en-US" altLang="ko-KR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3E9B8CE0-892E-4EDC-A835-56924FCBC521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dirty="0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소제목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5020AD9-93A3-4AD0-895A-EB325D61FD3E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13087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C3661A93-3991-4913-94F3-62BD06023FE5}"/>
              </a:ext>
            </a:extLst>
          </p:cNvPr>
          <p:cNvSpPr/>
          <p:nvPr/>
        </p:nvSpPr>
        <p:spPr>
          <a:xfrm>
            <a:off x="254004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sp>
        <p:nvSpPr>
          <p:cNvPr id="13" name="사각형: 둥근 위쪽 모서리 12">
            <a:extLst>
              <a:ext uri="{FF2B5EF4-FFF2-40B4-BE49-F238E27FC236}">
                <a16:creationId xmlns:a16="http://schemas.microsoft.com/office/drawing/2014/main" id="{4970B356-884D-4505-A465-39E0CB9344B0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092274C3-3F70-4386-A0E3-60BF0C5FEED0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국민시대" panose="02020600000000000000" pitchFamily="18" charset="-127"/>
                <a:ea typeface="DX국민시대" panose="02020600000000000000" pitchFamily="18" charset="-127"/>
                <a:cs typeface="+mn-cs"/>
              </a:rPr>
              <a:t>소제목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B863F2B-21ED-448C-B9E9-BA83394EBDB1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제목 4">
            <a:extLst>
              <a:ext uri="{FF2B5EF4-FFF2-40B4-BE49-F238E27FC236}">
                <a16:creationId xmlns:a16="http://schemas.microsoft.com/office/drawing/2014/main" id="{435FE9A8-9CE6-4A55-BED9-90ACB77D5D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488" y="914401"/>
            <a:ext cx="5915025" cy="719099"/>
          </a:xfrm>
        </p:spPr>
        <p:txBody>
          <a:bodyPr>
            <a:normAutofit/>
          </a:bodyPr>
          <a:lstStyle/>
          <a:p>
            <a:pPr algn="ctr"/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국민시대" panose="02020600000000000000" pitchFamily="18" charset="-127"/>
                <a:ea typeface="DX국민시대" panose="02020600000000000000" pitchFamily="18" charset="-127"/>
                <a:cs typeface="+mj-cs"/>
              </a:rPr>
              <a:t>10.3.4 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국민시대" panose="02020600000000000000" pitchFamily="18" charset="-127"/>
                <a:ea typeface="DX국민시대" panose="02020600000000000000" pitchFamily="18" charset="-127"/>
                <a:cs typeface="+mj-cs"/>
              </a:rPr>
              <a:t>필터링</a:t>
            </a:r>
            <a:endParaRPr lang="ko-KR" altLang="en-US" sz="2800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ADFB2A18-E5FF-4052-81D7-0EFC3DD9BFF9}"/>
              </a:ext>
            </a:extLst>
          </p:cNvPr>
          <p:cNvGraphicFramePr>
            <a:graphicFrameLocks noGrp="1"/>
          </p:cNvGraphicFramePr>
          <p:nvPr>
            <p:ph sz="half" idx="1"/>
          </p:nvPr>
        </p:nvGraphicFramePr>
        <p:xfrm>
          <a:off x="426691" y="1791012"/>
          <a:ext cx="6004619" cy="77615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9778">
                  <a:extLst>
                    <a:ext uri="{9D8B030D-6E8A-4147-A177-3AD203B41FA5}">
                      <a16:colId xmlns:a16="http://schemas.microsoft.com/office/drawing/2014/main" val="7582599"/>
                    </a:ext>
                  </a:extLst>
                </a:gridCol>
                <a:gridCol w="2062778">
                  <a:extLst>
                    <a:ext uri="{9D8B030D-6E8A-4147-A177-3AD203B41FA5}">
                      <a16:colId xmlns:a16="http://schemas.microsoft.com/office/drawing/2014/main" val="26002084"/>
                    </a:ext>
                  </a:extLst>
                </a:gridCol>
                <a:gridCol w="2912063">
                  <a:extLst>
                    <a:ext uri="{9D8B030D-6E8A-4147-A177-3AD203B41FA5}">
                      <a16:colId xmlns:a16="http://schemas.microsoft.com/office/drawing/2014/main" val="3018656370"/>
                    </a:ext>
                  </a:extLst>
                </a:gridCol>
              </a:tblGrid>
              <a:tr h="4303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옵션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예시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2362380"/>
                  </a:ext>
                </a:extLst>
              </a:tr>
              <a:tr h="4303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err="1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eth.addr</a:t>
                      </a:r>
                      <a:endParaRPr lang="ko-KR" altLang="en-US" sz="1200" b="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MAC</a:t>
                      </a:r>
                      <a:r>
                        <a:rPr lang="ko-KR" altLang="en-US" sz="1200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주소 필터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Mac</a:t>
                      </a:r>
                      <a:r>
                        <a:rPr lang="ko-KR" altLang="en-US" sz="1200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주소가 </a:t>
                      </a:r>
                      <a:r>
                        <a:rPr lang="en-US" altLang="ko-KR" sz="1200" b="0" dirty="0" err="1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xx:xx:xx:xx:xx:xx</a:t>
                      </a:r>
                      <a:r>
                        <a:rPr lang="en-US" altLang="ko-KR" sz="1200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200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인 패킷 필터</a:t>
                      </a:r>
                      <a:endParaRPr lang="en-US" altLang="ko-KR" sz="1200" b="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1200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-&gt;</a:t>
                      </a:r>
                      <a:r>
                        <a:rPr lang="en-US" altLang="ko-KR" sz="1200" b="0" dirty="0" err="1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eth.addr</a:t>
                      </a:r>
                      <a:r>
                        <a:rPr lang="en-US" altLang="ko-KR" sz="1200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== </a:t>
                      </a:r>
                      <a:r>
                        <a:rPr lang="en-US" altLang="ko-KR" sz="1200" b="0" dirty="0" err="1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xx:xx:xx:xx:xx:xx</a:t>
                      </a:r>
                      <a:endParaRPr lang="ko-KR" altLang="en-US" sz="1200" b="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187475"/>
                  </a:ext>
                </a:extLst>
              </a:tr>
              <a:tr h="4303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!(</a:t>
                      </a:r>
                      <a:r>
                        <a:rPr lang="en-US" altLang="ko-KR" sz="1200" b="0" dirty="0" err="1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eth.addr</a:t>
                      </a:r>
                      <a:r>
                        <a:rPr lang="en-US" altLang="ko-KR" sz="1200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)</a:t>
                      </a:r>
                      <a:endParaRPr lang="ko-KR" altLang="en-US" sz="1200" b="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입력한 </a:t>
                      </a:r>
                      <a:r>
                        <a:rPr lang="en-US" altLang="ko-KR" sz="1200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mac </a:t>
                      </a:r>
                      <a:r>
                        <a:rPr lang="ko-KR" altLang="en-US" sz="1200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주소 예외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Mac</a:t>
                      </a:r>
                      <a:r>
                        <a:rPr lang="ko-KR" altLang="en-US" sz="1200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주소가 </a:t>
                      </a:r>
                      <a:r>
                        <a:rPr lang="en-US" altLang="ko-KR" sz="1200" b="0" dirty="0" err="1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xx:xx:xx:xx:xx:xx</a:t>
                      </a:r>
                      <a:r>
                        <a:rPr lang="en-US" altLang="ko-KR" sz="1200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200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인 패킷 예외</a:t>
                      </a:r>
                      <a:endParaRPr lang="en-US" altLang="ko-KR" sz="1200" b="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1200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-&gt; !(</a:t>
                      </a:r>
                      <a:r>
                        <a:rPr lang="en-US" altLang="ko-KR" sz="1200" b="0" dirty="0" err="1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eth.addr</a:t>
                      </a:r>
                      <a:r>
                        <a:rPr lang="en-US" altLang="ko-KR" sz="1200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) == </a:t>
                      </a:r>
                      <a:r>
                        <a:rPr lang="en-US" altLang="ko-KR" sz="1200" b="0" dirty="0" err="1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xx:xx:xx:xx:xx:xx</a:t>
                      </a:r>
                      <a:endParaRPr lang="ko-KR" altLang="en-US" sz="1200" b="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0776363"/>
                  </a:ext>
                </a:extLst>
              </a:tr>
              <a:tr h="4303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err="1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eth.src</a:t>
                      </a:r>
                      <a:endParaRPr lang="ko-KR" altLang="en-US" sz="1200" b="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출발지 </a:t>
                      </a:r>
                      <a:r>
                        <a:rPr lang="en-US" altLang="ko-KR" sz="1200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mac</a:t>
                      </a:r>
                      <a:r>
                        <a:rPr lang="ko-KR" altLang="en-US" sz="1200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주소 필터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출발지 </a:t>
                      </a:r>
                      <a:r>
                        <a:rPr lang="en-US" altLang="ko-KR" sz="1200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Mac</a:t>
                      </a:r>
                      <a:r>
                        <a:rPr lang="ko-KR" altLang="en-US" sz="1200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주소가 </a:t>
                      </a:r>
                      <a:r>
                        <a:rPr lang="en-US" altLang="ko-KR" sz="1200" b="0" dirty="0" err="1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xx:xx:xx:xx:xx:xx</a:t>
                      </a:r>
                      <a:r>
                        <a:rPr lang="en-US" altLang="ko-KR" sz="1200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200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인 </a:t>
                      </a:r>
                      <a:endParaRPr lang="en-US" altLang="ko-KR" sz="1200" b="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1200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-&gt;</a:t>
                      </a:r>
                      <a:r>
                        <a:rPr lang="en-US" altLang="ko-KR" sz="1200" b="0" dirty="0" err="1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eth.src</a:t>
                      </a:r>
                      <a:r>
                        <a:rPr lang="en-US" altLang="ko-KR" sz="1200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== </a:t>
                      </a:r>
                      <a:r>
                        <a:rPr lang="en-US" altLang="ko-KR" sz="1200" b="0" dirty="0" err="1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xx:xx:xx:xx:xx:xx</a:t>
                      </a:r>
                      <a:endParaRPr lang="ko-KR" altLang="en-US" sz="1200" b="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6102479"/>
                  </a:ext>
                </a:extLst>
              </a:tr>
              <a:tr h="4303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err="1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eth.dst</a:t>
                      </a:r>
                      <a:endParaRPr lang="ko-KR" altLang="en-US" sz="1200" b="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목적지 </a:t>
                      </a:r>
                      <a:r>
                        <a:rPr lang="en-US" altLang="ko-KR" sz="1200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mac </a:t>
                      </a:r>
                      <a:r>
                        <a:rPr lang="ko-KR" altLang="en-US" sz="1200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주소 필터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err="1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목지지</a:t>
                      </a:r>
                      <a:r>
                        <a:rPr lang="ko-KR" altLang="en-US" sz="1200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en-US" altLang="ko-KR" sz="1200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Mac</a:t>
                      </a:r>
                      <a:r>
                        <a:rPr lang="ko-KR" altLang="en-US" sz="1200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주소가 </a:t>
                      </a:r>
                      <a:r>
                        <a:rPr lang="en-US" altLang="ko-KR" sz="1200" b="0" dirty="0" err="1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xx:xx:xx:xx:xx:xx</a:t>
                      </a:r>
                      <a:r>
                        <a:rPr lang="en-US" altLang="ko-KR" sz="1200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200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인 </a:t>
                      </a:r>
                      <a:endParaRPr lang="en-US" altLang="ko-KR" sz="1200" b="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1200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-&gt;</a:t>
                      </a:r>
                      <a:r>
                        <a:rPr lang="en-US" altLang="ko-KR" sz="1200" b="0" dirty="0" err="1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eth.dst</a:t>
                      </a:r>
                      <a:r>
                        <a:rPr lang="en-US" altLang="ko-KR" sz="1200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== </a:t>
                      </a:r>
                      <a:r>
                        <a:rPr lang="en-US" altLang="ko-KR" sz="1200" b="0" dirty="0" err="1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xx:xx:xx:xx:xx:xx</a:t>
                      </a:r>
                      <a:endParaRPr lang="ko-KR" altLang="en-US" sz="1200" b="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6858778"/>
                  </a:ext>
                </a:extLst>
              </a:tr>
              <a:tr h="4303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err="1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Tcp.port</a:t>
                      </a:r>
                      <a:endParaRPr lang="ko-KR" altLang="en-US" sz="1200" b="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TCP</a:t>
                      </a:r>
                      <a:r>
                        <a:rPr lang="ko-KR" altLang="en-US" sz="1200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주소 필터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err="1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Tcp</a:t>
                      </a:r>
                      <a:r>
                        <a:rPr lang="en-US" altLang="ko-KR" sz="1200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200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포트가 </a:t>
                      </a:r>
                      <a:r>
                        <a:rPr lang="en-US" altLang="ko-KR" sz="1200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80</a:t>
                      </a:r>
                      <a:r>
                        <a:rPr lang="ko-KR" altLang="en-US" sz="1200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인 패킷 필터</a:t>
                      </a:r>
                      <a:endParaRPr lang="en-US" altLang="ko-KR" sz="1200" b="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1200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-&gt; </a:t>
                      </a:r>
                      <a:r>
                        <a:rPr lang="en-US" altLang="ko-KR" sz="1200" b="0" dirty="0" err="1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tcp.port</a:t>
                      </a:r>
                      <a:r>
                        <a:rPr lang="en-US" altLang="ko-KR" sz="1200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== 80</a:t>
                      </a:r>
                      <a:endParaRPr lang="ko-KR" altLang="en-US" sz="1200" b="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1214372"/>
                  </a:ext>
                </a:extLst>
              </a:tr>
              <a:tr h="4303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!(</a:t>
                      </a:r>
                      <a:r>
                        <a:rPr lang="en-US" altLang="ko-KR" sz="1200" b="0" dirty="0" err="1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tcp.port</a:t>
                      </a:r>
                      <a:r>
                        <a:rPr lang="en-US" altLang="ko-KR" sz="1200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)</a:t>
                      </a:r>
                      <a:endParaRPr lang="ko-KR" altLang="en-US" sz="1200" b="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입력한 </a:t>
                      </a:r>
                      <a:r>
                        <a:rPr lang="en-US" altLang="ko-KR" sz="1200" b="0" dirty="0" err="1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tcp</a:t>
                      </a:r>
                      <a:r>
                        <a:rPr lang="ko-KR" altLang="en-US" sz="1200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포트</a:t>
                      </a:r>
                      <a:r>
                        <a:rPr lang="en-US" altLang="ko-KR" sz="1200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200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주소 예외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err="1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Tcp</a:t>
                      </a:r>
                      <a:r>
                        <a:rPr lang="en-US" altLang="ko-KR" sz="1200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200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포트가 </a:t>
                      </a:r>
                      <a:r>
                        <a:rPr lang="en-US" altLang="ko-KR" sz="1200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80</a:t>
                      </a:r>
                      <a:r>
                        <a:rPr lang="ko-KR" altLang="en-US" sz="1200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인 패킷 예외</a:t>
                      </a:r>
                      <a:endParaRPr lang="en-US" altLang="ko-KR" sz="1200" b="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1200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-&gt; !(</a:t>
                      </a:r>
                      <a:r>
                        <a:rPr lang="en-US" altLang="ko-KR" sz="1200" b="0" dirty="0" err="1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tcp.port</a:t>
                      </a:r>
                      <a:r>
                        <a:rPr lang="en-US" altLang="ko-KR" sz="1200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) == 80</a:t>
                      </a:r>
                      <a:endParaRPr lang="ko-KR" altLang="en-US" sz="1200" b="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3578026"/>
                  </a:ext>
                </a:extLst>
              </a:tr>
              <a:tr h="4303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err="1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Tcp.srcport</a:t>
                      </a:r>
                      <a:endParaRPr lang="ko-KR" altLang="en-US" sz="1200" b="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출발지 </a:t>
                      </a:r>
                      <a:r>
                        <a:rPr lang="en-US" altLang="ko-KR" sz="1200" b="0" dirty="0" err="1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tcp</a:t>
                      </a:r>
                      <a:r>
                        <a:rPr lang="ko-KR" altLang="en-US" sz="1200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포트 주소 필터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출발지 </a:t>
                      </a:r>
                      <a:r>
                        <a:rPr lang="en-US" altLang="ko-KR" sz="1200" b="0" dirty="0" err="1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Tcp</a:t>
                      </a:r>
                      <a:r>
                        <a:rPr lang="en-US" altLang="ko-KR" sz="1200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200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포트가 </a:t>
                      </a:r>
                      <a:r>
                        <a:rPr lang="en-US" altLang="ko-KR" sz="1200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80</a:t>
                      </a:r>
                      <a:r>
                        <a:rPr lang="ko-KR" altLang="en-US" sz="1200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인 패킷</a:t>
                      </a:r>
                      <a:endParaRPr lang="en-US" altLang="ko-KR" sz="1200" b="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1200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-&gt; </a:t>
                      </a:r>
                      <a:r>
                        <a:rPr lang="en-US" altLang="ko-KR" sz="1200" b="0" dirty="0" err="1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tcp.src</a:t>
                      </a:r>
                      <a:r>
                        <a:rPr lang="en-US" altLang="ko-KR" sz="1200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== 80</a:t>
                      </a:r>
                      <a:endParaRPr lang="ko-KR" altLang="en-US" sz="1200" b="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9344037"/>
                  </a:ext>
                </a:extLst>
              </a:tr>
              <a:tr h="4303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err="1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Tcp.dstport</a:t>
                      </a:r>
                      <a:endParaRPr lang="ko-KR" altLang="en-US" sz="1200" b="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목적지 </a:t>
                      </a:r>
                      <a:r>
                        <a:rPr lang="en-US" altLang="ko-KR" sz="1200" b="0" dirty="0" err="1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tcp</a:t>
                      </a:r>
                      <a:r>
                        <a:rPr lang="ko-KR" altLang="en-US" sz="1200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포트</a:t>
                      </a:r>
                      <a:r>
                        <a:rPr lang="en-US" altLang="ko-KR" sz="1200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200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주소 필터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목적지 </a:t>
                      </a:r>
                      <a:r>
                        <a:rPr lang="en-US" altLang="ko-KR" sz="1200" b="0" dirty="0" err="1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Tcp</a:t>
                      </a:r>
                      <a:r>
                        <a:rPr lang="en-US" altLang="ko-KR" sz="1200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200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포트가 </a:t>
                      </a:r>
                      <a:r>
                        <a:rPr lang="en-US" altLang="ko-KR" sz="1200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80</a:t>
                      </a:r>
                      <a:r>
                        <a:rPr lang="ko-KR" altLang="en-US" sz="1200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인 패킷 </a:t>
                      </a:r>
                      <a:endParaRPr lang="en-US" altLang="ko-KR" sz="1200" b="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1200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-&gt; </a:t>
                      </a:r>
                      <a:r>
                        <a:rPr lang="en-US" altLang="ko-KR" sz="1200" b="0" dirty="0" err="1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tcp.dst</a:t>
                      </a:r>
                      <a:r>
                        <a:rPr lang="en-US" altLang="ko-KR" sz="1200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== 80</a:t>
                      </a:r>
                      <a:endParaRPr lang="ko-KR" altLang="en-US" sz="1200" b="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3777030"/>
                  </a:ext>
                </a:extLst>
              </a:tr>
              <a:tr h="4303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err="1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udp.port</a:t>
                      </a:r>
                      <a:endParaRPr lang="ko-KR" altLang="en-US" sz="1200" b="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UDP</a:t>
                      </a:r>
                      <a:r>
                        <a:rPr lang="ko-KR" altLang="en-US" sz="1200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포트</a:t>
                      </a:r>
                      <a:r>
                        <a:rPr lang="en-US" altLang="ko-KR" sz="1200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200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필터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UDP </a:t>
                      </a:r>
                      <a:r>
                        <a:rPr lang="ko-KR" altLang="en-US" sz="1200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포트가 </a:t>
                      </a:r>
                      <a:r>
                        <a:rPr lang="en-US" altLang="ko-KR" sz="1200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53</a:t>
                      </a:r>
                      <a:r>
                        <a:rPr lang="ko-KR" altLang="en-US" sz="1200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인 것을 필터</a:t>
                      </a:r>
                      <a:endParaRPr lang="en-US" altLang="ko-KR" sz="1200" b="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1200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-&gt; </a:t>
                      </a:r>
                      <a:r>
                        <a:rPr lang="en-US" altLang="ko-KR" sz="1200" b="0" dirty="0" err="1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udp.port</a:t>
                      </a:r>
                      <a:r>
                        <a:rPr lang="en-US" altLang="ko-KR" sz="1200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==53</a:t>
                      </a:r>
                      <a:endParaRPr lang="ko-KR" altLang="en-US" sz="1200" b="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3098450"/>
                  </a:ext>
                </a:extLst>
              </a:tr>
              <a:tr h="4303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!(</a:t>
                      </a:r>
                      <a:r>
                        <a:rPr lang="en-US" altLang="ko-KR" sz="1200" b="0" dirty="0" err="1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udp.port</a:t>
                      </a:r>
                      <a:r>
                        <a:rPr lang="en-US" altLang="ko-KR" sz="1200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)</a:t>
                      </a:r>
                      <a:endParaRPr lang="ko-KR" altLang="en-US" sz="1200" b="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입력한 </a:t>
                      </a:r>
                      <a:r>
                        <a:rPr lang="en-US" altLang="ko-KR" sz="1200" b="0" dirty="0" err="1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udp</a:t>
                      </a:r>
                      <a:r>
                        <a:rPr lang="ko-KR" altLang="en-US" sz="1200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포트</a:t>
                      </a:r>
                      <a:r>
                        <a:rPr lang="en-US" altLang="ko-KR" sz="1200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200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주소 예외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UDP </a:t>
                      </a:r>
                      <a:r>
                        <a:rPr lang="ko-KR" altLang="en-US" sz="1200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포트가 </a:t>
                      </a:r>
                      <a:r>
                        <a:rPr lang="en-US" altLang="ko-KR" sz="1200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53</a:t>
                      </a:r>
                      <a:r>
                        <a:rPr lang="ko-KR" altLang="en-US" sz="1200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인 패킷 예외</a:t>
                      </a:r>
                      <a:endParaRPr lang="en-US" altLang="ko-KR" sz="1200" b="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1200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-&gt; !(</a:t>
                      </a:r>
                      <a:r>
                        <a:rPr lang="en-US" altLang="ko-KR" sz="1200" b="0" dirty="0" err="1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udp.port</a:t>
                      </a:r>
                      <a:r>
                        <a:rPr lang="en-US" altLang="ko-KR" sz="1200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) ==53</a:t>
                      </a:r>
                      <a:endParaRPr lang="ko-KR" altLang="en-US" sz="1200" b="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5897868"/>
                  </a:ext>
                </a:extLst>
              </a:tr>
              <a:tr h="4303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err="1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udp.srcport</a:t>
                      </a:r>
                      <a:endParaRPr lang="ko-KR" altLang="en-US" sz="1200" b="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출발지 </a:t>
                      </a:r>
                      <a:r>
                        <a:rPr lang="en-US" altLang="ko-KR" sz="1200" b="0" dirty="0" err="1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udp</a:t>
                      </a:r>
                      <a:r>
                        <a:rPr lang="ko-KR" altLang="en-US" sz="1200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포트</a:t>
                      </a:r>
                      <a:r>
                        <a:rPr lang="en-US" altLang="ko-KR" sz="1200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200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주소 필터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출발지 </a:t>
                      </a:r>
                      <a:r>
                        <a:rPr lang="en-US" altLang="ko-KR" sz="1200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UDP </a:t>
                      </a:r>
                      <a:r>
                        <a:rPr lang="ko-KR" altLang="en-US" sz="1200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포트가 </a:t>
                      </a:r>
                      <a:r>
                        <a:rPr lang="en-US" altLang="ko-KR" sz="1200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53</a:t>
                      </a:r>
                      <a:r>
                        <a:rPr lang="ko-KR" altLang="en-US" sz="1200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인 패킷</a:t>
                      </a:r>
                      <a:endParaRPr lang="en-US" altLang="ko-KR" sz="1200" b="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1200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-&gt; </a:t>
                      </a:r>
                      <a:r>
                        <a:rPr lang="en-US" altLang="ko-KR" sz="1200" b="0" dirty="0" err="1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udp.src</a:t>
                      </a:r>
                      <a:r>
                        <a:rPr lang="en-US" altLang="ko-KR" sz="1200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==53</a:t>
                      </a:r>
                      <a:endParaRPr lang="ko-KR" altLang="en-US" sz="1200" b="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3829076"/>
                  </a:ext>
                </a:extLst>
              </a:tr>
              <a:tr h="4732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err="1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Udp.dstport</a:t>
                      </a:r>
                      <a:endParaRPr lang="ko-KR" altLang="en-US" sz="1200" b="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목적지 </a:t>
                      </a:r>
                      <a:r>
                        <a:rPr lang="en-US" altLang="ko-KR" sz="1200" b="0" dirty="0" err="1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udp</a:t>
                      </a:r>
                      <a:r>
                        <a:rPr lang="ko-KR" altLang="en-US" sz="1200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포트</a:t>
                      </a:r>
                      <a:r>
                        <a:rPr lang="en-US" altLang="ko-KR" sz="1200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 </a:t>
                      </a:r>
                      <a:r>
                        <a:rPr lang="ko-KR" altLang="en-US" sz="1200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주소 필터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목적지 </a:t>
                      </a:r>
                      <a:r>
                        <a:rPr lang="en-US" altLang="ko-KR" sz="1200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UDP </a:t>
                      </a:r>
                      <a:r>
                        <a:rPr lang="ko-KR" altLang="en-US" sz="1200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포트가 </a:t>
                      </a:r>
                      <a:r>
                        <a:rPr lang="en-US" altLang="ko-KR" sz="1200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53</a:t>
                      </a:r>
                      <a:r>
                        <a:rPr lang="ko-KR" altLang="en-US" sz="1200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인 패킷</a:t>
                      </a:r>
                      <a:endParaRPr lang="en-US" altLang="ko-KR" sz="1200" b="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1200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-&gt; </a:t>
                      </a:r>
                      <a:r>
                        <a:rPr lang="en-US" altLang="ko-KR" sz="1200" b="0" dirty="0" err="1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udp.dst</a:t>
                      </a:r>
                      <a:r>
                        <a:rPr lang="en-US" altLang="ko-KR" sz="1200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==53</a:t>
                      </a:r>
                      <a:endParaRPr lang="ko-KR" altLang="en-US" sz="1200" b="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48148219"/>
                  </a:ext>
                </a:extLst>
              </a:tr>
              <a:tr h="4303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err="1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Ip.addr</a:t>
                      </a:r>
                      <a:endParaRPr lang="ko-KR" altLang="en-US" sz="1200" b="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IP </a:t>
                      </a:r>
                      <a:r>
                        <a:rPr lang="ko-KR" altLang="en-US" sz="1200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주소 필터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IP</a:t>
                      </a:r>
                      <a:r>
                        <a:rPr lang="ko-KR" altLang="en-US" sz="1200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주소가 </a:t>
                      </a:r>
                      <a:r>
                        <a:rPr lang="en-US" altLang="ko-KR" sz="1200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192.168.9.1 </a:t>
                      </a:r>
                      <a:r>
                        <a:rPr lang="ko-KR" altLang="en-US" sz="1200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인 것을 필터</a:t>
                      </a:r>
                      <a:endParaRPr lang="en-US" altLang="ko-KR" sz="1200" b="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1200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-&gt; </a:t>
                      </a:r>
                      <a:r>
                        <a:rPr lang="en-US" altLang="ko-KR" sz="1200" b="0" dirty="0" err="1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ip.addr</a:t>
                      </a:r>
                      <a:r>
                        <a:rPr lang="ko-KR" altLang="en-US" sz="1200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en-US" altLang="ko-KR" sz="1200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==</a:t>
                      </a:r>
                      <a:r>
                        <a:rPr lang="ko-KR" altLang="en-US" sz="1200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en-US" altLang="ko-KR" sz="1200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192.168.9.1</a:t>
                      </a:r>
                      <a:endParaRPr lang="ko-KR" altLang="en-US" sz="1200" b="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8537281"/>
                  </a:ext>
                </a:extLst>
              </a:tr>
              <a:tr h="4303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!(</a:t>
                      </a:r>
                      <a:r>
                        <a:rPr lang="en-US" altLang="ko-KR" sz="1200" b="0" dirty="0" err="1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ip.addr</a:t>
                      </a:r>
                      <a:r>
                        <a:rPr lang="en-US" altLang="ko-KR" sz="1200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)</a:t>
                      </a:r>
                      <a:endParaRPr lang="ko-KR" altLang="en-US" sz="1200" b="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입력한 </a:t>
                      </a:r>
                      <a:r>
                        <a:rPr lang="en-US" altLang="ko-KR" sz="1200" b="0" dirty="0" err="1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ip</a:t>
                      </a:r>
                      <a:r>
                        <a:rPr lang="en-US" altLang="ko-KR" sz="1200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200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주소 예외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IP</a:t>
                      </a:r>
                      <a:r>
                        <a:rPr lang="ko-KR" altLang="en-US" sz="1200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주소가 </a:t>
                      </a:r>
                      <a:r>
                        <a:rPr lang="en-US" altLang="ko-KR" sz="1200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192.168.9.1 </a:t>
                      </a:r>
                      <a:r>
                        <a:rPr lang="ko-KR" altLang="en-US" sz="1200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인 패킷 예외</a:t>
                      </a:r>
                      <a:endParaRPr lang="en-US" altLang="ko-KR" sz="1200" b="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1200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-&gt;!( </a:t>
                      </a:r>
                      <a:r>
                        <a:rPr lang="en-US" altLang="ko-KR" sz="1200" b="0" dirty="0" err="1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ip.addr</a:t>
                      </a:r>
                      <a:r>
                        <a:rPr lang="en-US" altLang="ko-KR" sz="1200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)</a:t>
                      </a:r>
                      <a:r>
                        <a:rPr lang="ko-KR" altLang="en-US" sz="1200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en-US" altLang="ko-KR" sz="1200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==</a:t>
                      </a:r>
                      <a:r>
                        <a:rPr lang="ko-KR" altLang="en-US" sz="1200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en-US" altLang="ko-KR" sz="1200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192.168.9.1</a:t>
                      </a:r>
                      <a:endParaRPr lang="ko-KR" altLang="en-US" sz="1200" b="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6457731"/>
                  </a:ext>
                </a:extLst>
              </a:tr>
              <a:tr h="4303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err="1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Ip.src</a:t>
                      </a:r>
                      <a:endParaRPr lang="ko-KR" altLang="en-US" sz="1200" b="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출발지 </a:t>
                      </a:r>
                      <a:r>
                        <a:rPr lang="en-US" altLang="ko-KR" sz="1200" b="0" dirty="0" err="1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ip</a:t>
                      </a:r>
                      <a:r>
                        <a:rPr lang="ko-KR" altLang="en-US" sz="1200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주소 필터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출발지 </a:t>
                      </a:r>
                      <a:r>
                        <a:rPr lang="en-US" altLang="ko-KR" sz="1200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IP</a:t>
                      </a:r>
                      <a:r>
                        <a:rPr lang="ko-KR" altLang="en-US" sz="1200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주소가 </a:t>
                      </a:r>
                      <a:r>
                        <a:rPr lang="en-US" altLang="ko-KR" sz="1200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192.168.9.1 </a:t>
                      </a:r>
                      <a:r>
                        <a:rPr lang="ko-KR" altLang="en-US" sz="1200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인 </a:t>
                      </a:r>
                      <a:endParaRPr lang="en-US" altLang="ko-KR" sz="1200" b="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1200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-&gt; </a:t>
                      </a:r>
                      <a:r>
                        <a:rPr lang="en-US" altLang="ko-KR" sz="1200" b="0" dirty="0" err="1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ip.src</a:t>
                      </a:r>
                      <a:r>
                        <a:rPr lang="ko-KR" altLang="en-US" sz="1200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en-US" altLang="ko-KR" sz="1200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==</a:t>
                      </a:r>
                      <a:r>
                        <a:rPr lang="ko-KR" altLang="en-US" sz="1200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en-US" altLang="ko-KR" sz="1200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192.168.9.1</a:t>
                      </a:r>
                      <a:endParaRPr lang="ko-KR" altLang="en-US" sz="1200" b="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5793760"/>
                  </a:ext>
                </a:extLst>
              </a:tr>
              <a:tr h="4303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err="1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Ip.dst</a:t>
                      </a:r>
                      <a:endParaRPr lang="ko-KR" altLang="en-US" sz="1200" b="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목적지 </a:t>
                      </a:r>
                      <a:r>
                        <a:rPr lang="en-US" altLang="ko-KR" sz="1200" b="0" dirty="0" err="1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ip</a:t>
                      </a:r>
                      <a:r>
                        <a:rPr lang="en-US" altLang="ko-KR" sz="1200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200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주소 필터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목적지 </a:t>
                      </a:r>
                      <a:r>
                        <a:rPr lang="en-US" altLang="ko-KR" sz="1200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IP</a:t>
                      </a:r>
                      <a:r>
                        <a:rPr lang="ko-KR" altLang="en-US" sz="1200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주소가 </a:t>
                      </a:r>
                      <a:r>
                        <a:rPr lang="en-US" altLang="ko-KR" sz="1200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192.168.9.1 </a:t>
                      </a:r>
                      <a:r>
                        <a:rPr lang="ko-KR" altLang="en-US" sz="1200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인 </a:t>
                      </a:r>
                      <a:endParaRPr lang="en-US" altLang="ko-KR" sz="1200" b="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1200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-&gt; </a:t>
                      </a:r>
                      <a:r>
                        <a:rPr lang="en-US" altLang="ko-KR" sz="1200" b="0" dirty="0" err="1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ip.dst</a:t>
                      </a:r>
                      <a:r>
                        <a:rPr lang="ko-KR" altLang="en-US" sz="1200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en-US" altLang="ko-KR" sz="1200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==</a:t>
                      </a:r>
                      <a:r>
                        <a:rPr lang="ko-KR" altLang="en-US" sz="1200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en-US" altLang="ko-KR" sz="1200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192.168.9.1</a:t>
                      </a:r>
                      <a:endParaRPr lang="ko-KR" altLang="en-US" sz="1200" b="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03936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630821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C3661A93-3991-4913-94F3-62BD06023FE5}"/>
              </a:ext>
            </a:extLst>
          </p:cNvPr>
          <p:cNvSpPr/>
          <p:nvPr/>
        </p:nvSpPr>
        <p:spPr>
          <a:xfrm>
            <a:off x="254004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국민시대" panose="02020600000000000000" pitchFamily="18" charset="-127"/>
                <a:ea typeface="DX국민시대" panose="02020600000000000000" pitchFamily="18" charset="-127"/>
                <a:cs typeface="+mn-cs"/>
              </a:rPr>
              <a:t>dddf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sp>
        <p:nvSpPr>
          <p:cNvPr id="13" name="사각형: 둥근 위쪽 모서리 12">
            <a:extLst>
              <a:ext uri="{FF2B5EF4-FFF2-40B4-BE49-F238E27FC236}">
                <a16:creationId xmlns:a16="http://schemas.microsoft.com/office/drawing/2014/main" id="{4970B356-884D-4505-A465-39E0CB9344B0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092274C3-3F70-4386-A0E3-60BF0C5FEED0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국민시대" panose="02020600000000000000" pitchFamily="18" charset="-127"/>
                <a:ea typeface="DX국민시대" panose="02020600000000000000" pitchFamily="18" charset="-127"/>
                <a:cs typeface="+mn-cs"/>
              </a:rPr>
              <a:t>소제목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B863F2B-21ED-448C-B9E9-BA83394EBDB1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제목 4">
            <a:extLst>
              <a:ext uri="{FF2B5EF4-FFF2-40B4-BE49-F238E27FC236}">
                <a16:creationId xmlns:a16="http://schemas.microsoft.com/office/drawing/2014/main" id="{435FE9A8-9CE6-4A55-BED9-90ACB77D5D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488" y="914401"/>
            <a:ext cx="5915025" cy="719099"/>
          </a:xfrm>
        </p:spPr>
        <p:txBody>
          <a:bodyPr>
            <a:normAutofit/>
          </a:bodyPr>
          <a:lstStyle/>
          <a:p>
            <a:pPr algn="ctr"/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국민시대" panose="02020600000000000000" pitchFamily="18" charset="-127"/>
                <a:ea typeface="DX국민시대" panose="02020600000000000000" pitchFamily="18" charset="-127"/>
                <a:cs typeface="+mj-cs"/>
              </a:rPr>
              <a:t>10.3.4 </a:t>
            </a:r>
            <a:r>
              <a:rPr lang="ko-KR" altLang="en-US" sz="2800" dirty="0">
                <a:solidFill>
                  <a:prstClr val="black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필터링</a:t>
            </a:r>
            <a:endParaRPr lang="ko-KR" altLang="en-US" sz="2800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graphicFrame>
        <p:nvGraphicFramePr>
          <p:cNvPr id="4" name="표 6">
            <a:extLst>
              <a:ext uri="{FF2B5EF4-FFF2-40B4-BE49-F238E27FC236}">
                <a16:creationId xmlns:a16="http://schemas.microsoft.com/office/drawing/2014/main" id="{9E679DE3-EAC4-42BB-BB41-C4223EF97FD4}"/>
              </a:ext>
            </a:extLst>
          </p:cNvPr>
          <p:cNvGraphicFramePr>
            <a:graphicFrameLocks noGrp="1"/>
          </p:cNvGraphicFramePr>
          <p:nvPr>
            <p:ph sz="half" idx="1"/>
          </p:nvPr>
        </p:nvGraphicFramePr>
        <p:xfrm>
          <a:off x="404293" y="2074197"/>
          <a:ext cx="6049414" cy="7020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8509">
                  <a:extLst>
                    <a:ext uri="{9D8B030D-6E8A-4147-A177-3AD203B41FA5}">
                      <a16:colId xmlns:a16="http://schemas.microsoft.com/office/drawing/2014/main" val="2140777592"/>
                    </a:ext>
                  </a:extLst>
                </a:gridCol>
                <a:gridCol w="1117600">
                  <a:extLst>
                    <a:ext uri="{9D8B030D-6E8A-4147-A177-3AD203B41FA5}">
                      <a16:colId xmlns:a16="http://schemas.microsoft.com/office/drawing/2014/main" val="3643896767"/>
                    </a:ext>
                  </a:extLst>
                </a:gridCol>
                <a:gridCol w="927100">
                  <a:extLst>
                    <a:ext uri="{9D8B030D-6E8A-4147-A177-3AD203B41FA5}">
                      <a16:colId xmlns:a16="http://schemas.microsoft.com/office/drawing/2014/main" val="3539577692"/>
                    </a:ext>
                  </a:extLst>
                </a:gridCol>
                <a:gridCol w="3466205">
                  <a:extLst>
                    <a:ext uri="{9D8B030D-6E8A-4147-A177-3AD203B41FA5}">
                      <a16:colId xmlns:a16="http://schemas.microsoft.com/office/drawing/2014/main" val="2001406973"/>
                    </a:ext>
                  </a:extLst>
                </a:gridCol>
              </a:tblGrid>
              <a:tr h="692149"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구분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옵션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예시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6579719"/>
                  </a:ext>
                </a:extLst>
              </a:tr>
              <a:tr h="692149">
                <a:tc rowSpan="3"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algn="ctr" latinLnBrk="1"/>
                      <a:endParaRPr lang="en-US" altLang="ko-KR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algn="ctr" latinLnBrk="1"/>
                      <a:endParaRPr lang="en-US" altLang="ko-KR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algn="ctr" latinLnBrk="1"/>
                      <a:endParaRPr lang="en-US" altLang="ko-KR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논리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and </a:t>
                      </a:r>
                      <a:r>
                        <a:rPr lang="ko-KR" altLang="en-US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또는 </a:t>
                      </a:r>
                      <a:r>
                        <a:rPr lang="en-US" altLang="ko-KR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&amp;&amp;</a:t>
                      </a:r>
                      <a:endParaRPr lang="ko-KR" altLang="en-US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그리고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Ip </a:t>
                      </a:r>
                      <a:r>
                        <a:rPr lang="ko-KR" altLang="en-US" sz="12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가 </a:t>
                      </a:r>
                      <a:r>
                        <a:rPr lang="en-US" altLang="ko-KR" sz="12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1.1.1.1 </a:t>
                      </a:r>
                      <a:r>
                        <a:rPr lang="ko-KR" altLang="en-US" sz="12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과</a:t>
                      </a:r>
                      <a:r>
                        <a:rPr lang="en-US" altLang="ko-KR" sz="12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8.8.8.8 </a:t>
                      </a:r>
                      <a:r>
                        <a:rPr lang="ko-KR" altLang="en-US" sz="12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인 패킷</a:t>
                      </a:r>
                      <a:endParaRPr lang="en-US" altLang="ko-KR" sz="12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latinLnBrk="1"/>
                      <a:r>
                        <a:rPr lang="en-US" altLang="ko-KR" sz="12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-&gt; </a:t>
                      </a:r>
                      <a:r>
                        <a:rPr lang="en-US" altLang="ko-KR" sz="1200" dirty="0" err="1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ip.addr</a:t>
                      </a:r>
                      <a:r>
                        <a:rPr lang="en-US" altLang="ko-KR" sz="12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== 1.1.1.1 and </a:t>
                      </a:r>
                      <a:r>
                        <a:rPr lang="en-US" altLang="ko-KR" sz="1200" dirty="0" err="1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ip.addr</a:t>
                      </a:r>
                      <a:r>
                        <a:rPr lang="en-US" altLang="ko-KR" sz="12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== 8.8.8.8</a:t>
                      </a: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-&gt; </a:t>
                      </a:r>
                      <a:r>
                        <a:rPr lang="en-US" altLang="ko-KR" sz="1200" dirty="0" err="1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ip.addr</a:t>
                      </a:r>
                      <a:r>
                        <a:rPr lang="en-US" altLang="ko-KR" sz="12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== 1.1.1.1 &amp;&amp; </a:t>
                      </a:r>
                      <a:r>
                        <a:rPr lang="en-US" altLang="ko-KR" sz="1200" dirty="0" err="1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ip.addr</a:t>
                      </a:r>
                      <a:r>
                        <a:rPr lang="en-US" altLang="ko-KR" sz="12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== 8.8.8.8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322040"/>
                  </a:ext>
                </a:extLst>
              </a:tr>
              <a:tr h="692149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or </a:t>
                      </a:r>
                      <a:r>
                        <a:rPr lang="ko-KR" altLang="en-US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또는 </a:t>
                      </a:r>
                      <a:r>
                        <a:rPr lang="en-US" altLang="ko-KR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||</a:t>
                      </a:r>
                      <a:endParaRPr lang="ko-KR" altLang="en-US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또는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Ip </a:t>
                      </a:r>
                      <a:r>
                        <a:rPr lang="ko-KR" altLang="en-US" sz="12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가 </a:t>
                      </a:r>
                      <a:r>
                        <a:rPr lang="en-US" altLang="ko-KR" sz="12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1.1.1.1 </a:t>
                      </a:r>
                      <a:r>
                        <a:rPr lang="ko-KR" altLang="en-US" sz="12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또는 </a:t>
                      </a:r>
                      <a:r>
                        <a:rPr lang="en-US" altLang="ko-KR" sz="12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8.8.8.8</a:t>
                      </a:r>
                      <a:r>
                        <a:rPr lang="ko-KR" altLang="en-US" sz="12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인 패킷</a:t>
                      </a:r>
                      <a:endParaRPr lang="en-US" altLang="ko-KR" sz="12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latinLnBrk="1"/>
                      <a:r>
                        <a:rPr lang="en-US" altLang="ko-KR" sz="12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-&gt; </a:t>
                      </a:r>
                      <a:r>
                        <a:rPr lang="en-US" altLang="ko-KR" sz="1200" dirty="0" err="1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ip.addr</a:t>
                      </a:r>
                      <a:r>
                        <a:rPr lang="en-US" altLang="ko-KR" sz="12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== 1.1.1.1 or </a:t>
                      </a:r>
                      <a:r>
                        <a:rPr lang="en-US" altLang="ko-KR" sz="1200" dirty="0" err="1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ip.addr</a:t>
                      </a:r>
                      <a:r>
                        <a:rPr lang="en-US" altLang="ko-KR" sz="12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== 8.8.8.8</a:t>
                      </a: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-&gt; </a:t>
                      </a:r>
                      <a:r>
                        <a:rPr lang="en-US" altLang="ko-KR" sz="1200" dirty="0" err="1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ip.addr</a:t>
                      </a:r>
                      <a:r>
                        <a:rPr lang="en-US" altLang="ko-KR" sz="12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== 1.1.1.1 || </a:t>
                      </a:r>
                      <a:r>
                        <a:rPr lang="en-US" altLang="ko-KR" sz="1200" dirty="0" err="1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ip.addr</a:t>
                      </a:r>
                      <a:r>
                        <a:rPr lang="en-US" altLang="ko-KR" sz="12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== 8.8.8.8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6423447"/>
                  </a:ext>
                </a:extLst>
              </a:tr>
              <a:tr h="692149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not </a:t>
                      </a:r>
                      <a:r>
                        <a:rPr lang="ko-KR" altLang="en-US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또는 </a:t>
                      </a:r>
                      <a:r>
                        <a:rPr lang="en-US" altLang="ko-KR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!</a:t>
                      </a:r>
                      <a:endParaRPr lang="ko-KR" altLang="en-US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아닌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Icmp</a:t>
                      </a:r>
                      <a:r>
                        <a:rPr lang="en-US" altLang="ko-KR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가 아닌 패킷</a:t>
                      </a:r>
                      <a:endParaRPr lang="en-US" altLang="ko-KR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-&gt; !</a:t>
                      </a:r>
                      <a:r>
                        <a:rPr lang="en-US" altLang="ko-KR" dirty="0" err="1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icmp</a:t>
                      </a:r>
                      <a:endParaRPr lang="en-US" altLang="ko-KR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-&gt; not </a:t>
                      </a:r>
                      <a:r>
                        <a:rPr lang="en-US" altLang="ko-KR" dirty="0" err="1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icmp</a:t>
                      </a:r>
                      <a:endParaRPr lang="ko-KR" altLang="en-US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7843207"/>
                  </a:ext>
                </a:extLst>
              </a:tr>
              <a:tr h="692149">
                <a:tc rowSpan="6"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algn="ctr" latinLnBrk="1"/>
                      <a:endParaRPr lang="en-US" altLang="ko-KR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algn="ctr" latinLnBrk="1"/>
                      <a:endParaRPr lang="en-US" altLang="ko-KR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algn="ctr" latinLnBrk="1"/>
                      <a:endParaRPr lang="en-US" altLang="ko-KR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algn="ctr" latinLnBrk="1"/>
                      <a:endParaRPr lang="en-US" altLang="ko-KR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algn="ctr" latinLnBrk="1"/>
                      <a:endParaRPr lang="en-US" altLang="ko-KR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algn="ctr" latinLnBrk="1"/>
                      <a:endParaRPr lang="en-US" altLang="ko-KR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algn="ctr" latinLnBrk="1"/>
                      <a:endParaRPr lang="en-US" altLang="ko-KR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algn="ctr" latinLnBrk="1"/>
                      <a:endParaRPr lang="en-US" altLang="ko-KR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비교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!=</a:t>
                      </a:r>
                      <a:endParaRPr lang="ko-KR" altLang="en-US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같지 않은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Ip</a:t>
                      </a:r>
                      <a:r>
                        <a:rPr lang="ko-KR" altLang="en-US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가 </a:t>
                      </a:r>
                      <a:r>
                        <a:rPr lang="en-US" altLang="ko-KR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1.1.1.1 </a:t>
                      </a:r>
                      <a:r>
                        <a:rPr lang="ko-KR" altLang="en-US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가 아닌 패킷</a:t>
                      </a:r>
                      <a:endParaRPr lang="en-US" altLang="ko-KR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-&gt; </a:t>
                      </a:r>
                      <a:r>
                        <a:rPr lang="en-US" altLang="ko-KR" dirty="0" err="1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ip.addr</a:t>
                      </a:r>
                      <a:r>
                        <a:rPr lang="en-US" altLang="ko-KR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!= 1.1.1.1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7664409"/>
                  </a:ext>
                </a:extLst>
              </a:tr>
              <a:tr h="692149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==</a:t>
                      </a:r>
                      <a:endParaRPr lang="ko-KR" altLang="en-US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같은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Ip</a:t>
                      </a:r>
                      <a:r>
                        <a:rPr lang="ko-KR" altLang="en-US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가 </a:t>
                      </a:r>
                      <a:r>
                        <a:rPr lang="en-US" altLang="ko-KR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1.1.1.1 </a:t>
                      </a:r>
                      <a:r>
                        <a:rPr lang="ko-KR" altLang="en-US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인 패킷</a:t>
                      </a:r>
                      <a:endParaRPr lang="en-US" altLang="ko-KR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-&gt; </a:t>
                      </a:r>
                      <a:r>
                        <a:rPr lang="en-US" altLang="ko-KR" dirty="0" err="1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ip.addr</a:t>
                      </a:r>
                      <a:r>
                        <a:rPr lang="en-US" altLang="ko-KR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== 1.1.1.1</a:t>
                      </a:r>
                    </a:p>
                    <a:p>
                      <a:pPr latinLnBrk="1"/>
                      <a:endParaRPr lang="ko-KR" altLang="en-US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66927528"/>
                  </a:ext>
                </a:extLst>
              </a:tr>
              <a:tr h="692149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&gt;</a:t>
                      </a:r>
                      <a:endParaRPr lang="ko-KR" altLang="en-US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보다 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Tcp</a:t>
                      </a:r>
                      <a:r>
                        <a:rPr lang="en-US" altLang="ko-KR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포트가 </a:t>
                      </a:r>
                      <a:r>
                        <a:rPr lang="en-US" altLang="ko-KR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3000 </a:t>
                      </a:r>
                      <a:r>
                        <a:rPr lang="ko-KR" altLang="en-US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보다 큰 패킷</a:t>
                      </a:r>
                      <a:endParaRPr lang="en-US" altLang="ko-KR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-&gt; </a:t>
                      </a:r>
                      <a:r>
                        <a:rPr lang="en-US" altLang="ko-KR" dirty="0" err="1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tcp.port</a:t>
                      </a:r>
                      <a:r>
                        <a:rPr lang="ko-KR" altLang="en-US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en-US" altLang="ko-KR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&gt;</a:t>
                      </a:r>
                      <a:r>
                        <a:rPr lang="ko-KR" altLang="en-US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en-US" altLang="ko-KR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3000</a:t>
                      </a:r>
                    </a:p>
                    <a:p>
                      <a:pPr latinLnBrk="1"/>
                      <a:endParaRPr lang="ko-KR" altLang="en-US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84436763"/>
                  </a:ext>
                </a:extLst>
              </a:tr>
              <a:tr h="692149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&gt;=</a:t>
                      </a:r>
                      <a:endParaRPr lang="ko-KR" altLang="en-US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이상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Tcp</a:t>
                      </a:r>
                      <a:r>
                        <a:rPr lang="en-US" altLang="ko-KR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포트가 </a:t>
                      </a:r>
                      <a:r>
                        <a:rPr lang="en-US" altLang="ko-KR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3000 </a:t>
                      </a:r>
                      <a:r>
                        <a:rPr lang="ko-KR" altLang="en-US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이상인 패킷</a:t>
                      </a:r>
                      <a:endParaRPr lang="en-US" altLang="ko-KR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-&gt; </a:t>
                      </a:r>
                      <a:r>
                        <a:rPr lang="en-US" altLang="ko-KR" dirty="0" err="1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tcp.port</a:t>
                      </a:r>
                      <a:r>
                        <a:rPr lang="en-US" altLang="ko-KR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&gt;= 3000</a:t>
                      </a:r>
                    </a:p>
                    <a:p>
                      <a:pPr latinLnBrk="1"/>
                      <a:endParaRPr lang="ko-KR" altLang="en-US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6321671"/>
                  </a:ext>
                </a:extLst>
              </a:tr>
              <a:tr h="692149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&lt;</a:t>
                      </a:r>
                      <a:endParaRPr lang="ko-KR" altLang="en-US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보다 작은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Tcp</a:t>
                      </a:r>
                      <a:r>
                        <a:rPr lang="en-US" altLang="ko-KR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포트가 </a:t>
                      </a:r>
                      <a:r>
                        <a:rPr lang="en-US" altLang="ko-KR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3000 </a:t>
                      </a:r>
                      <a:r>
                        <a:rPr lang="ko-KR" altLang="en-US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보다 작은 패킷</a:t>
                      </a:r>
                      <a:endParaRPr lang="en-US" altLang="ko-KR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-&gt; </a:t>
                      </a:r>
                      <a:r>
                        <a:rPr lang="en-US" altLang="ko-KR" dirty="0" err="1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tcp.port</a:t>
                      </a:r>
                      <a:r>
                        <a:rPr lang="en-US" altLang="ko-KR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&lt; 3000</a:t>
                      </a:r>
                    </a:p>
                    <a:p>
                      <a:pPr latinLnBrk="1"/>
                      <a:endParaRPr lang="ko-KR" altLang="en-US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7101661"/>
                  </a:ext>
                </a:extLst>
              </a:tr>
              <a:tr h="692149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&lt;=</a:t>
                      </a:r>
                      <a:endParaRPr lang="ko-KR" altLang="en-US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이하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Tcp</a:t>
                      </a:r>
                      <a:r>
                        <a:rPr lang="en-US" altLang="ko-KR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포트가 </a:t>
                      </a:r>
                      <a:r>
                        <a:rPr lang="en-US" altLang="ko-KR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3000 </a:t>
                      </a:r>
                      <a:r>
                        <a:rPr lang="ko-KR" altLang="en-US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이하인 패킷</a:t>
                      </a:r>
                      <a:endParaRPr lang="en-US" altLang="ko-KR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-&gt; </a:t>
                      </a:r>
                      <a:r>
                        <a:rPr lang="en-US" altLang="ko-KR" dirty="0" err="1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tcp.port</a:t>
                      </a:r>
                      <a:r>
                        <a:rPr lang="en-US" altLang="ko-KR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&lt;= 3000</a:t>
                      </a:r>
                    </a:p>
                    <a:p>
                      <a:pPr latinLnBrk="1"/>
                      <a:endParaRPr lang="ko-KR" altLang="en-US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368245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9282925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F221A1-287D-4574-88F0-4B1757AE783B}"/>
              </a:ext>
            </a:extLst>
          </p:cNvPr>
          <p:cNvSpPr/>
          <p:nvPr/>
        </p:nvSpPr>
        <p:spPr>
          <a:xfrm>
            <a:off x="254004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제목 3">
            <a:extLst>
              <a:ext uri="{FF2B5EF4-FFF2-40B4-BE49-F238E27FC236}">
                <a16:creationId xmlns:a16="http://schemas.microsoft.com/office/drawing/2014/main" id="{B3443ADE-1D9D-4A28-A056-276AC21D4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927100"/>
            <a:ext cx="5913238" cy="698500"/>
          </a:xfrm>
        </p:spPr>
        <p:txBody>
          <a:bodyPr anchor="ctr">
            <a:normAutofit/>
          </a:bodyPr>
          <a:lstStyle/>
          <a:p>
            <a:pPr algn="ctr"/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국민시대" panose="02020600000000000000" pitchFamily="18" charset="-127"/>
                <a:ea typeface="DX국민시대" panose="02020600000000000000" pitchFamily="18" charset="-127"/>
                <a:cs typeface="+mj-cs"/>
              </a:rPr>
              <a:t>10.3.5 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국민시대" panose="02020600000000000000" pitchFamily="18" charset="-127"/>
                <a:ea typeface="DX국민시대" panose="02020600000000000000" pitchFamily="18" charset="-127"/>
                <a:cs typeface="+mj-cs"/>
              </a:rPr>
              <a:t>특정 패킷만 수집하기</a:t>
            </a:r>
            <a:endParaRPr lang="ko-KR" altLang="en-US" sz="2800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pic>
        <p:nvPicPr>
          <p:cNvPr id="7" name="그림 개체 틀 6">
            <a:extLst>
              <a:ext uri="{FF2B5EF4-FFF2-40B4-BE49-F238E27FC236}">
                <a16:creationId xmlns:a16="http://schemas.microsoft.com/office/drawing/2014/main" id="{CA4794AE-FCFD-4694-B3C1-27BB7D97600F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27" r="8427"/>
          <a:stretch>
            <a:fillRect/>
          </a:stretch>
        </p:blipFill>
        <p:spPr>
          <a:xfrm>
            <a:off x="473075" y="1968500"/>
            <a:ext cx="5911850" cy="4686300"/>
          </a:xfrm>
          <a:ln>
            <a:solidFill>
              <a:srgbClr val="B7D7D8"/>
            </a:solidFill>
          </a:ln>
        </p:spPr>
      </p:pic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C22B3298-BA6E-4B4B-9471-089AD99936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2380" y="6962066"/>
            <a:ext cx="5913238" cy="2270834"/>
          </a:xfrm>
        </p:spPr>
        <p:txBody>
          <a:bodyPr>
            <a:normAutofit/>
          </a:bodyPr>
          <a:lstStyle/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특정 패킷만 수집하기 위해 </a:t>
            </a:r>
            <a:endParaRPr lang="en-US" altLang="ko-KR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457200" indent="-457200">
              <a:buAutoNum type="arabicPeriod"/>
            </a:pP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Capture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할 </a:t>
            </a:r>
            <a:r>
              <a:rPr lang="ko-KR" altLang="en-US" sz="20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랜카드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체크</a:t>
            </a:r>
            <a:endParaRPr lang="en-US" altLang="ko-KR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457200" indent="-457200">
              <a:buAutoNum type="arabicPeriod"/>
            </a:pP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Capture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메뉴 클릭</a:t>
            </a:r>
            <a:endParaRPr lang="en-US" altLang="ko-KR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457200" indent="-457200">
              <a:buAutoNum type="arabicPeriod"/>
            </a:pP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Capture Filter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를 클릭 한다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3E9B8CE0-892E-4EDC-A835-56924FCBC521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dirty="0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소제목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5020AD9-93A3-4AD0-895A-EB325D61FD3E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08620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F221A1-287D-4574-88F0-4B1757AE783B}"/>
              </a:ext>
            </a:extLst>
          </p:cNvPr>
          <p:cNvSpPr/>
          <p:nvPr/>
        </p:nvSpPr>
        <p:spPr>
          <a:xfrm>
            <a:off x="254004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제목 3">
            <a:extLst>
              <a:ext uri="{FF2B5EF4-FFF2-40B4-BE49-F238E27FC236}">
                <a16:creationId xmlns:a16="http://schemas.microsoft.com/office/drawing/2014/main" id="{B3443ADE-1D9D-4A28-A056-276AC21D4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927100"/>
            <a:ext cx="5913238" cy="698500"/>
          </a:xfrm>
        </p:spPr>
        <p:txBody>
          <a:bodyPr anchor="ctr">
            <a:normAutofit/>
          </a:bodyPr>
          <a:lstStyle/>
          <a:p>
            <a:pPr algn="ctr"/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국민시대" panose="02020600000000000000" pitchFamily="18" charset="-127"/>
                <a:ea typeface="DX국민시대" panose="02020600000000000000" pitchFamily="18" charset="-127"/>
                <a:cs typeface="+mj-cs"/>
              </a:rPr>
              <a:t>10.3.5 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국민시대" panose="02020600000000000000" pitchFamily="18" charset="-127"/>
                <a:ea typeface="DX국민시대" panose="02020600000000000000" pitchFamily="18" charset="-127"/>
                <a:cs typeface="+mj-cs"/>
              </a:rPr>
              <a:t>특정 패킷만 수집하기</a:t>
            </a:r>
            <a:endParaRPr lang="ko-KR" altLang="en-US" sz="2800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pic>
        <p:nvPicPr>
          <p:cNvPr id="5" name="그림 개체 틀 4">
            <a:extLst>
              <a:ext uri="{FF2B5EF4-FFF2-40B4-BE49-F238E27FC236}">
                <a16:creationId xmlns:a16="http://schemas.microsoft.com/office/drawing/2014/main" id="{ED57BA60-CA7A-49E3-A785-7CEAFD032BC7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42" r="8442"/>
          <a:stretch>
            <a:fillRect/>
          </a:stretch>
        </p:blipFill>
        <p:spPr>
          <a:xfrm>
            <a:off x="473075" y="1968500"/>
            <a:ext cx="5911850" cy="4686300"/>
          </a:xfrm>
          <a:ln>
            <a:solidFill>
              <a:srgbClr val="B7D7D8"/>
            </a:solidFill>
          </a:ln>
        </p:spPr>
      </p:pic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C22B3298-BA6E-4B4B-9471-089AD99936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2380" y="6962066"/>
            <a:ext cx="5913238" cy="2270834"/>
          </a:xfrm>
        </p:spPr>
        <p:txBody>
          <a:bodyPr>
            <a:normAutofit/>
          </a:bodyPr>
          <a:lstStyle/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특정 패킷만 수집하기 위해 </a:t>
            </a:r>
            <a:endParaRPr lang="en-US" altLang="ko-KR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457200" indent="-457200">
              <a:buAutoNum type="arabicPeriod"/>
            </a:pP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Capture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메뉴 클릭</a:t>
            </a:r>
            <a:endParaRPr lang="en-US" altLang="ko-KR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457200" indent="-457200">
              <a:buAutoNum type="arabicPeriod"/>
            </a:pP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Options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를 클릭 한다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3E9B8CE0-892E-4EDC-A835-56924FCBC521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dirty="0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소제목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5020AD9-93A3-4AD0-895A-EB325D61FD3E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631960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F221A1-287D-4574-88F0-4B1757AE783B}"/>
              </a:ext>
            </a:extLst>
          </p:cNvPr>
          <p:cNvSpPr/>
          <p:nvPr/>
        </p:nvSpPr>
        <p:spPr>
          <a:xfrm>
            <a:off x="254004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제목 3">
            <a:extLst>
              <a:ext uri="{FF2B5EF4-FFF2-40B4-BE49-F238E27FC236}">
                <a16:creationId xmlns:a16="http://schemas.microsoft.com/office/drawing/2014/main" id="{B3443ADE-1D9D-4A28-A056-276AC21D4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927100"/>
            <a:ext cx="5913238" cy="698500"/>
          </a:xfrm>
        </p:spPr>
        <p:txBody>
          <a:bodyPr anchor="ctr">
            <a:normAutofit/>
          </a:bodyPr>
          <a:lstStyle/>
          <a:p>
            <a:pPr algn="ctr"/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국민시대" panose="02020600000000000000" pitchFamily="18" charset="-127"/>
                <a:ea typeface="DX국민시대" panose="02020600000000000000" pitchFamily="18" charset="-127"/>
                <a:cs typeface="+mj-cs"/>
              </a:rPr>
              <a:t>10.3.5 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국민시대" panose="02020600000000000000" pitchFamily="18" charset="-127"/>
                <a:ea typeface="DX국민시대" panose="02020600000000000000" pitchFamily="18" charset="-127"/>
                <a:cs typeface="+mj-cs"/>
              </a:rPr>
              <a:t>특정 패킷만 수집하기</a:t>
            </a:r>
            <a:endParaRPr lang="ko-KR" altLang="en-US" sz="2800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pic>
        <p:nvPicPr>
          <p:cNvPr id="5" name="그림 개체 틀 4">
            <a:extLst>
              <a:ext uri="{FF2B5EF4-FFF2-40B4-BE49-F238E27FC236}">
                <a16:creationId xmlns:a16="http://schemas.microsoft.com/office/drawing/2014/main" id="{3DC16E79-9998-42BB-A823-41FEEADC163D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2" b="952"/>
          <a:stretch>
            <a:fillRect/>
          </a:stretch>
        </p:blipFill>
        <p:spPr>
          <a:xfrm>
            <a:off x="473075" y="1968500"/>
            <a:ext cx="5911850" cy="4686300"/>
          </a:xfrm>
          <a:ln>
            <a:solidFill>
              <a:srgbClr val="B7D7D8"/>
            </a:solidFill>
          </a:ln>
        </p:spPr>
      </p:pic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C22B3298-BA6E-4B4B-9471-089AD99936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2380" y="6962066"/>
            <a:ext cx="5913238" cy="2270834"/>
          </a:xfrm>
        </p:spPr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캡쳐 할 인터페이스 만 체크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한다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pPr marL="457200" indent="-457200">
              <a:buAutoNum type="arabicPeriod"/>
            </a:pP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Capture Filter for selected interface: 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의 에디터 박스에 필터를 설정할 </a:t>
            </a:r>
            <a:r>
              <a:rPr lang="en-US" altLang="ko-KR" sz="20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ip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입력 </a:t>
            </a:r>
            <a:endParaRPr lang="en-US" altLang="ko-KR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457200" indent="-457200">
              <a:buAutoNum type="arabicPeriod"/>
            </a:pPr>
            <a:endParaRPr lang="en-US" altLang="ko-KR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3E9B8CE0-892E-4EDC-A835-56924FCBC521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국민시대" panose="02020600000000000000" pitchFamily="18" charset="-127"/>
                <a:ea typeface="DX국민시대" panose="02020600000000000000" pitchFamily="18" charset="-127"/>
                <a:cs typeface="+mn-cs"/>
              </a:rPr>
              <a:t>소제목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5020AD9-93A3-4AD0-895A-EB325D61FD3E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798028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F221A1-287D-4574-88F0-4B1757AE783B}"/>
              </a:ext>
            </a:extLst>
          </p:cNvPr>
          <p:cNvSpPr/>
          <p:nvPr/>
        </p:nvSpPr>
        <p:spPr>
          <a:xfrm>
            <a:off x="254004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제목 3">
            <a:extLst>
              <a:ext uri="{FF2B5EF4-FFF2-40B4-BE49-F238E27FC236}">
                <a16:creationId xmlns:a16="http://schemas.microsoft.com/office/drawing/2014/main" id="{B3443ADE-1D9D-4A28-A056-276AC21D4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927100"/>
            <a:ext cx="5913238" cy="698500"/>
          </a:xfrm>
        </p:spPr>
        <p:txBody>
          <a:bodyPr anchor="ctr">
            <a:normAutofit/>
          </a:bodyPr>
          <a:lstStyle/>
          <a:p>
            <a:pPr algn="ctr"/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국민시대" panose="02020600000000000000" pitchFamily="18" charset="-127"/>
                <a:ea typeface="DX국민시대" panose="02020600000000000000" pitchFamily="18" charset="-127"/>
                <a:cs typeface="+mj-cs"/>
              </a:rPr>
              <a:t>10.3.5 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국민시대" panose="02020600000000000000" pitchFamily="18" charset="-127"/>
                <a:ea typeface="DX국민시대" panose="02020600000000000000" pitchFamily="18" charset="-127"/>
                <a:cs typeface="+mj-cs"/>
              </a:rPr>
              <a:t>특정 패킷만 수집하기</a:t>
            </a:r>
            <a:endParaRPr lang="ko-KR" altLang="en-US" sz="2800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pic>
        <p:nvPicPr>
          <p:cNvPr id="5" name="그림 개체 틀 4">
            <a:extLst>
              <a:ext uri="{FF2B5EF4-FFF2-40B4-BE49-F238E27FC236}">
                <a16:creationId xmlns:a16="http://schemas.microsoft.com/office/drawing/2014/main" id="{210AFA73-7FBF-4963-B374-153E47E221C2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2" b="952"/>
          <a:stretch>
            <a:fillRect/>
          </a:stretch>
        </p:blipFill>
        <p:spPr>
          <a:xfrm>
            <a:off x="473075" y="1968500"/>
            <a:ext cx="5911850" cy="4686300"/>
          </a:xfrm>
          <a:ln>
            <a:solidFill>
              <a:srgbClr val="B7D7D8"/>
            </a:solidFill>
          </a:ln>
        </p:spPr>
      </p:pic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C22B3298-BA6E-4B4B-9471-089AD99936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2380" y="6962066"/>
            <a:ext cx="5913238" cy="2270834"/>
          </a:xfrm>
        </p:spPr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Output Tab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에서 저장할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파일명을 입력 한다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pPr marL="457200" indent="-457200">
              <a:buAutoNum type="arabicPeriod"/>
            </a:pP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Start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를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누른다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3E9B8CE0-892E-4EDC-A835-56924FCBC521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국민시대" panose="02020600000000000000" pitchFamily="18" charset="-127"/>
                <a:ea typeface="DX국민시대" panose="02020600000000000000" pitchFamily="18" charset="-127"/>
                <a:cs typeface="+mn-cs"/>
              </a:rPr>
              <a:t>소제목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5020AD9-93A3-4AD0-895A-EB325D61FD3E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61193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F221A1-287D-4574-88F0-4B1757AE783B}"/>
              </a:ext>
            </a:extLst>
          </p:cNvPr>
          <p:cNvSpPr/>
          <p:nvPr/>
        </p:nvSpPr>
        <p:spPr>
          <a:xfrm>
            <a:off x="254000" y="673100"/>
            <a:ext cx="6350000" cy="8966200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제목 3">
            <a:extLst>
              <a:ext uri="{FF2B5EF4-FFF2-40B4-BE49-F238E27FC236}">
                <a16:creationId xmlns:a16="http://schemas.microsoft.com/office/drawing/2014/main" id="{B3443ADE-1D9D-4A28-A056-276AC21D4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440" y="927100"/>
            <a:ext cx="5914390" cy="699770"/>
          </a:xfr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ctr" defTabSz="508000">
              <a:buFontTx/>
              <a:buNone/>
            </a:pPr>
            <a:r>
              <a:rPr lang="ko-KR" altLang="en-US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웹 방화벽-</a:t>
            </a:r>
            <a:r>
              <a:rPr lang="ko-KR" altLang="en-US" sz="2800" dirty="0" err="1">
                <a:latin typeface="DX국민시대" panose="02020600000000000000" pitchFamily="18" charset="-127"/>
                <a:ea typeface="DX국민시대" panose="02020600000000000000" pitchFamily="18" charset="-127"/>
              </a:rPr>
              <a:t>ModSecurity</a:t>
            </a:r>
            <a:endParaRPr lang="ko-KR" altLang="en-US" sz="2800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13" name="텍스트 개체 틀 5"/>
          <p:cNvSpPr txBox="1">
            <a:spLocks noGrp="1"/>
          </p:cNvSpPr>
          <p:nvPr>
            <p:ph type="body" sz="half" idx="2"/>
          </p:nvPr>
        </p:nvSpPr>
        <p:spPr>
          <a:xfrm>
            <a:off x="472440" y="6049645"/>
            <a:ext cx="6042660" cy="316103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 fontScale="32500" lnSpcReduction="20000"/>
          </a:bodyPr>
          <a:lstStyle/>
          <a:p>
            <a:pPr marL="0" indent="0" defTabSz="508000">
              <a:lnSpc>
                <a:spcPct val="150000"/>
              </a:lnSpc>
              <a:buFontTx/>
              <a:buNone/>
            </a:pPr>
            <a:r>
              <a:rPr lang="ko-KR" altLang="en-US" sz="5500" b="1" dirty="0">
                <a:latin typeface="나눔스퀘어_ac Bold" charset="0"/>
                <a:ea typeface="나눔스퀘어_ac Bold" charset="0"/>
              </a:rPr>
              <a:t>▶Apache 웹 서버에서 적용할 수 있는 오픈소스 웹 방화벽</a:t>
            </a:r>
          </a:p>
          <a:p>
            <a:pPr marL="0" indent="0" defTabSz="508000">
              <a:lnSpc>
                <a:spcPct val="150000"/>
              </a:lnSpc>
              <a:buFontTx/>
              <a:buNone/>
            </a:pPr>
            <a:r>
              <a:rPr lang="ko-KR" altLang="en-US" sz="5500" b="1" dirty="0">
                <a:latin typeface="나눔스퀘어_ac Bold" charset="0"/>
                <a:ea typeface="나눔스퀘어_ac Bold" charset="0"/>
              </a:rPr>
              <a:t>▶실시간으로 웹 애플리케이션의 모니터링과 로그 확인 가능</a:t>
            </a:r>
          </a:p>
          <a:p>
            <a:pPr marL="0" indent="0" defTabSz="508000">
              <a:lnSpc>
                <a:spcPct val="150000"/>
              </a:lnSpc>
              <a:buFontTx/>
              <a:buNone/>
            </a:pPr>
            <a:r>
              <a:rPr lang="ko-KR" altLang="en-US" sz="5500" b="1" dirty="0">
                <a:latin typeface="나눔스퀘어_ac Bold" charset="0"/>
                <a:ea typeface="나눔스퀘어_ac Bold" charset="0"/>
              </a:rPr>
              <a:t>▶웹 공격에 대한 침입 탐지와 방지 기능 </a:t>
            </a:r>
          </a:p>
          <a:p>
            <a:pPr marL="0" indent="0" defTabSz="508000">
              <a:lnSpc>
                <a:spcPct val="150000"/>
              </a:lnSpc>
              <a:buFontTx/>
              <a:buNone/>
            </a:pPr>
            <a:r>
              <a:rPr lang="ko-KR" altLang="en-US" sz="5500" b="1" dirty="0">
                <a:latin typeface="나눔스퀘어_ac Bold" charset="0"/>
                <a:ea typeface="나눔스퀘어_ac Bold" charset="0"/>
              </a:rPr>
              <a:t>▶Apache 이외도 </a:t>
            </a:r>
            <a:r>
              <a:rPr lang="ko-KR" altLang="en-US" sz="5500" b="1" dirty="0" err="1">
                <a:latin typeface="나눔스퀘어_ac Bold" charset="0"/>
                <a:ea typeface="나눔스퀘어_ac Bold" charset="0"/>
              </a:rPr>
              <a:t>Ngin</a:t>
            </a:r>
            <a:r>
              <a:rPr lang="ko-KR" altLang="en-US" sz="5500" b="1" dirty="0">
                <a:latin typeface="나눔스퀘어_ac Bold" charset="0"/>
                <a:ea typeface="나눔스퀘어_ac Bold" charset="0"/>
              </a:rPr>
              <a:t>, </a:t>
            </a:r>
            <a:r>
              <a:rPr lang="ko-KR" altLang="en-US" sz="5500" b="1" dirty="0" err="1">
                <a:latin typeface="나눔스퀘어_ac Bold" charset="0"/>
                <a:ea typeface="나눔스퀘어_ac Bold" charset="0"/>
              </a:rPr>
              <a:t>IIs</a:t>
            </a:r>
            <a:r>
              <a:rPr lang="ko-KR" altLang="en-US" sz="5500" b="1" dirty="0">
                <a:latin typeface="나눔스퀘어_ac Bold" charset="0"/>
                <a:ea typeface="나눔스퀘어_ac Bold" charset="0"/>
              </a:rPr>
              <a:t> 웹 서버도 지원 ( 무료판에서는 기본 정책 제공, 최신 정책은 상업적으로 제공)</a:t>
            </a:r>
          </a:p>
          <a:p>
            <a:pPr marL="0" indent="0" defTabSz="508000">
              <a:lnSpc>
                <a:spcPct val="150000"/>
              </a:lnSpc>
              <a:buFontTx/>
              <a:buNone/>
            </a:pPr>
            <a:endParaRPr lang="ko-KR" altLang="en-US" sz="2000" dirty="0">
              <a:latin typeface="나눔스퀘어_ac Bold" charset="0"/>
              <a:ea typeface="나눔스퀘어_ac Bold" charset="0"/>
            </a:endParaRPr>
          </a:p>
          <a:p>
            <a:pPr marL="0" indent="0" defTabSz="508000">
              <a:lnSpc>
                <a:spcPct val="150000"/>
              </a:lnSpc>
              <a:buFontTx/>
              <a:buNone/>
            </a:pPr>
            <a:endParaRPr lang="ko-KR" altLang="en-US" sz="2000" dirty="0">
              <a:latin typeface="나눔스퀘어_ac Bold" charset="0"/>
              <a:ea typeface="나눔스퀘어_ac Bold" charset="0"/>
            </a:endParaRPr>
          </a:p>
          <a:p>
            <a:pPr marL="0" indent="0" defTabSz="508000">
              <a:lnSpc>
                <a:spcPct val="150000"/>
              </a:lnSpc>
              <a:buFontTx/>
              <a:buNone/>
            </a:pPr>
            <a:endParaRPr lang="ko-KR" altLang="en-US" sz="2000" dirty="0">
              <a:latin typeface="나눔스퀘어_ac Bold" charset="0"/>
              <a:ea typeface="나눔스퀘어_ac Bold" charset="0"/>
            </a:endParaRPr>
          </a:p>
          <a:p>
            <a:pPr marL="0" indent="0" defTabSz="508000">
              <a:lnSpc>
                <a:spcPct val="150000"/>
              </a:lnSpc>
              <a:buFontTx/>
              <a:buNone/>
            </a:pPr>
            <a:endParaRPr lang="ko-KR" altLang="en-US" sz="2000" dirty="0">
              <a:latin typeface="나눔스퀘어_ac Bold" charset="0"/>
              <a:ea typeface="나눔스퀘어_ac Bold" charset="0"/>
            </a:endParaRPr>
          </a:p>
          <a:p>
            <a:pPr marL="0" indent="0" defTabSz="508000">
              <a:lnSpc>
                <a:spcPct val="150000"/>
              </a:lnSpc>
              <a:buFontTx/>
              <a:buNone/>
            </a:pPr>
            <a:endParaRPr lang="ko-KR" altLang="en-US" sz="2000" dirty="0">
              <a:latin typeface="나눔스퀘어_ac Bold" charset="0"/>
              <a:ea typeface="나눔스퀘어_ac Bold" charset="0"/>
            </a:endParaRP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3E9B8CE0-892E-4EDC-A835-56924FCBC521}"/>
              </a:ext>
            </a:extLst>
          </p:cNvPr>
          <p:cNvSpPr txBox="1">
            <a:spLocks/>
          </p:cNvSpPr>
          <p:nvPr/>
        </p:nvSpPr>
        <p:spPr>
          <a:xfrm>
            <a:off x="3417570" y="215900"/>
            <a:ext cx="2957195" cy="40703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>
            <a:lvl1pPr marL="0" indent="0" algn="l" defTabSz="685800" eaLnBrk="1" latinLnBrk="1" hangingPunct="1">
              <a:lnSpc>
                <a:spcPct val="90000"/>
              </a:lnSpc>
              <a:spcBef>
                <a:spcPts val="750"/>
              </a:spcBef>
              <a:buFontTx/>
              <a:buNone/>
              <a:defRPr lang="en-GB" altLang="en-US" sz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eaLnBrk="1" latinLnBrk="1" hangingPunct="1">
              <a:lnSpc>
                <a:spcPct val="90000"/>
              </a:lnSpc>
              <a:spcBef>
                <a:spcPts val="375"/>
              </a:spcBef>
              <a:buFontTx/>
              <a:buNone/>
              <a:defRPr lang="en-GB" altLang="en-US" sz="10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eaLnBrk="1" latinLnBrk="1" hangingPunct="1">
              <a:lnSpc>
                <a:spcPct val="90000"/>
              </a:lnSpc>
              <a:spcBef>
                <a:spcPts val="375"/>
              </a:spcBef>
              <a:buFontTx/>
              <a:buNone/>
              <a:defRPr lang="en-GB" altLang="en-US" sz="9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eaLnBrk="1" latinLnBrk="1" hangingPunct="1">
              <a:lnSpc>
                <a:spcPct val="90000"/>
              </a:lnSpc>
              <a:spcBef>
                <a:spcPts val="375"/>
              </a:spcBef>
              <a:buFontTx/>
              <a:buNone/>
              <a:defRPr lang="en-GB" altLang="en-US" sz="7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eaLnBrk="1" latinLnBrk="1" hangingPunct="1">
              <a:lnSpc>
                <a:spcPct val="90000"/>
              </a:lnSpc>
              <a:spcBef>
                <a:spcPts val="375"/>
              </a:spcBef>
              <a:buFontTx/>
              <a:buNone/>
              <a:defRPr lang="en-GB" altLang="en-US" sz="7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eaLnBrk="1" latinLnBrk="1" hangingPunct="1">
              <a:lnSpc>
                <a:spcPct val="90000"/>
              </a:lnSpc>
              <a:spcBef>
                <a:spcPts val="375"/>
              </a:spcBef>
              <a:buFontTx/>
              <a:buNone/>
              <a:defRPr lang="en-GB" altLang="en-US" sz="7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eaLnBrk="1" latinLnBrk="1" hangingPunct="1">
              <a:lnSpc>
                <a:spcPct val="90000"/>
              </a:lnSpc>
              <a:spcBef>
                <a:spcPts val="375"/>
              </a:spcBef>
              <a:buFontTx/>
              <a:buNone/>
              <a:defRPr lang="en-GB" altLang="en-US" sz="7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eaLnBrk="1" latinLnBrk="1" hangingPunct="1">
              <a:lnSpc>
                <a:spcPct val="90000"/>
              </a:lnSpc>
              <a:spcBef>
                <a:spcPts val="375"/>
              </a:spcBef>
              <a:buFontTx/>
              <a:buNone/>
              <a:defRPr lang="en-GB" altLang="en-US" sz="7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eaLnBrk="1" latinLnBrk="1" hangingPunct="1">
              <a:lnSpc>
                <a:spcPct val="90000"/>
              </a:lnSpc>
              <a:spcBef>
                <a:spcPts val="375"/>
              </a:spcBef>
              <a:buFontTx/>
              <a:buNone/>
              <a:defRPr lang="en-GB" altLang="en-US" sz="7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508000">
              <a:buFontTx/>
              <a:buNone/>
            </a:pPr>
            <a:r>
              <a:rPr lang="ko-KR" altLang="en-US" sz="2000" b="1" dirty="0" err="1">
                <a:solidFill>
                  <a:schemeClr val="bg1"/>
                </a:solidFill>
                <a:latin typeface="나눔스퀘어_ac Bold" panose="020B0600000101010101"/>
                <a:ea typeface="DX국민시대" charset="0"/>
              </a:rPr>
              <a:t>ModSecurity</a:t>
            </a:r>
            <a:endParaRPr lang="ko-KR" altLang="en-US" sz="2000" b="1" dirty="0">
              <a:solidFill>
                <a:schemeClr val="bg1"/>
              </a:solidFill>
              <a:latin typeface="나눔스퀘어_ac Bold" panose="020B0600000101010101"/>
              <a:ea typeface="DX국민시대" charset="0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5020AD9-93A3-4AD0-895A-EB325D61FD3E}"/>
              </a:ext>
            </a:extLst>
          </p:cNvPr>
          <p:cNvCxnSpPr>
            <a:cxnSpLocks/>
          </p:cNvCxnSpPr>
          <p:nvPr/>
        </p:nvCxnSpPr>
        <p:spPr>
          <a:xfrm>
            <a:off x="426720" y="1704340"/>
            <a:ext cx="6004560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 descr="C:/Users/KITRI/AppData/Roaming/PolarisOffice/ETemp/7468_17849392/fImage65611646115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925" y="2308860"/>
            <a:ext cx="6060440" cy="3457575"/>
          </a:xfrm>
          <a:prstGeom prst="rect">
            <a:avLst/>
          </a:prstGeom>
          <a:noFill/>
        </p:spPr>
      </p:pic>
      <p:sp>
        <p:nvSpPr>
          <p:cNvPr id="17" name="도형 16"/>
          <p:cNvSpPr>
            <a:spLocks/>
          </p:cNvSpPr>
          <p:nvPr/>
        </p:nvSpPr>
        <p:spPr>
          <a:xfrm>
            <a:off x="2708910" y="4334510"/>
            <a:ext cx="1419860" cy="400050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369556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F221A1-287D-4574-88F0-4B1757AE783B}"/>
              </a:ext>
            </a:extLst>
          </p:cNvPr>
          <p:cNvSpPr/>
          <p:nvPr/>
        </p:nvSpPr>
        <p:spPr>
          <a:xfrm>
            <a:off x="254004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제목 3">
            <a:extLst>
              <a:ext uri="{FF2B5EF4-FFF2-40B4-BE49-F238E27FC236}">
                <a16:creationId xmlns:a16="http://schemas.microsoft.com/office/drawing/2014/main" id="{B3443ADE-1D9D-4A28-A056-276AC21D4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927100"/>
            <a:ext cx="5913238" cy="698500"/>
          </a:xfrm>
        </p:spPr>
        <p:txBody>
          <a:bodyPr anchor="ctr">
            <a:normAutofit/>
          </a:bodyPr>
          <a:lstStyle/>
          <a:p>
            <a:pPr algn="ctr"/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국민시대" panose="02020600000000000000" pitchFamily="18" charset="-127"/>
                <a:ea typeface="DX국민시대" panose="02020600000000000000" pitchFamily="18" charset="-127"/>
                <a:cs typeface="+mj-cs"/>
              </a:rPr>
              <a:t>10.3.6 </a:t>
            </a:r>
            <a:r>
              <a:rPr lang="ko-KR" altLang="en-US" sz="2800" dirty="0">
                <a:solidFill>
                  <a:prstClr val="black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패킷 데이터 파일 저장 </a:t>
            </a:r>
            <a:endParaRPr lang="ko-KR" altLang="en-US" sz="2800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pic>
        <p:nvPicPr>
          <p:cNvPr id="5" name="그림 개체 틀 4">
            <a:extLst>
              <a:ext uri="{FF2B5EF4-FFF2-40B4-BE49-F238E27FC236}">
                <a16:creationId xmlns:a16="http://schemas.microsoft.com/office/drawing/2014/main" id="{CAF15F81-31CA-48DD-B609-2DDA302F4EB0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2" b="952"/>
          <a:stretch>
            <a:fillRect/>
          </a:stretch>
        </p:blipFill>
        <p:spPr>
          <a:xfrm>
            <a:off x="473075" y="1968500"/>
            <a:ext cx="5911850" cy="4686300"/>
          </a:xfrm>
          <a:ln>
            <a:solidFill>
              <a:srgbClr val="B7D7D8"/>
            </a:solidFill>
          </a:ln>
        </p:spPr>
      </p:pic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C22B3298-BA6E-4B4B-9471-089AD99936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2380" y="6962066"/>
            <a:ext cx="5913238" cy="2270834"/>
          </a:xfrm>
        </p:spPr>
        <p:txBody>
          <a:bodyPr>
            <a:normAutofit/>
          </a:bodyPr>
          <a:lstStyle/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데이터파일 저장을 위해 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Save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버튼을 누른다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3E9B8CE0-892E-4EDC-A835-56924FCBC521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국민시대" panose="02020600000000000000" pitchFamily="18" charset="-127"/>
                <a:ea typeface="DX국민시대" panose="02020600000000000000" pitchFamily="18" charset="-127"/>
                <a:cs typeface="+mn-cs"/>
              </a:rPr>
              <a:t>소제목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5020AD9-93A3-4AD0-895A-EB325D61FD3E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236873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F221A1-287D-4574-88F0-4B1757AE783B}"/>
              </a:ext>
            </a:extLst>
          </p:cNvPr>
          <p:cNvSpPr/>
          <p:nvPr/>
        </p:nvSpPr>
        <p:spPr>
          <a:xfrm>
            <a:off x="254004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제목 3">
            <a:extLst>
              <a:ext uri="{FF2B5EF4-FFF2-40B4-BE49-F238E27FC236}">
                <a16:creationId xmlns:a16="http://schemas.microsoft.com/office/drawing/2014/main" id="{B3443ADE-1D9D-4A28-A056-276AC21D4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927100"/>
            <a:ext cx="5913238" cy="698500"/>
          </a:xfrm>
        </p:spPr>
        <p:txBody>
          <a:bodyPr anchor="ctr">
            <a:normAutofit/>
          </a:bodyPr>
          <a:lstStyle/>
          <a:p>
            <a:pPr algn="ctr"/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국민시대" panose="02020600000000000000" pitchFamily="18" charset="-127"/>
                <a:ea typeface="DX국민시대" panose="02020600000000000000" pitchFamily="18" charset="-127"/>
                <a:cs typeface="+mj-cs"/>
              </a:rPr>
              <a:t>10.3.6 </a:t>
            </a:r>
            <a:r>
              <a:rPr lang="ko-KR" altLang="en-US" sz="2800" dirty="0">
                <a:solidFill>
                  <a:prstClr val="black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패킷 데이터 파일 저장 </a:t>
            </a:r>
            <a:endParaRPr lang="ko-KR" altLang="en-US" sz="2800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pic>
        <p:nvPicPr>
          <p:cNvPr id="5" name="그림 개체 틀 4">
            <a:extLst>
              <a:ext uri="{FF2B5EF4-FFF2-40B4-BE49-F238E27FC236}">
                <a16:creationId xmlns:a16="http://schemas.microsoft.com/office/drawing/2014/main" id="{6C97BF3F-AC53-414E-AF20-304C29DCF539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2" b="952"/>
          <a:stretch>
            <a:fillRect/>
          </a:stretch>
        </p:blipFill>
        <p:spPr>
          <a:xfrm>
            <a:off x="473075" y="1968500"/>
            <a:ext cx="5911850" cy="4686300"/>
          </a:xfrm>
          <a:ln>
            <a:solidFill>
              <a:srgbClr val="B7D7D8"/>
            </a:solidFill>
          </a:ln>
        </p:spPr>
      </p:pic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C22B3298-BA6E-4B4B-9471-089AD99936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2380" y="6962066"/>
            <a:ext cx="5913238" cy="2270834"/>
          </a:xfrm>
        </p:spPr>
        <p:txBody>
          <a:bodyPr>
            <a:normAutofit/>
          </a:bodyPr>
          <a:lstStyle/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저장 할 파일명을 입력 하고 저장 버튼을 누른다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파일의 형태는 여러가지로 저장 할 수 있지만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가장 많이 쓰이는 </a:t>
            </a:r>
            <a:r>
              <a:rPr lang="en-US" altLang="ko-KR" sz="20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pcap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형태로 저장한다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3E9B8CE0-892E-4EDC-A835-56924FCBC521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국민시대" panose="02020600000000000000" pitchFamily="18" charset="-127"/>
                <a:ea typeface="DX국민시대" panose="02020600000000000000" pitchFamily="18" charset="-127"/>
                <a:cs typeface="+mn-cs"/>
              </a:rPr>
              <a:t>소제목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5020AD9-93A3-4AD0-895A-EB325D61FD3E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765311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F221A1-287D-4574-88F0-4B1757AE783B}"/>
              </a:ext>
            </a:extLst>
          </p:cNvPr>
          <p:cNvSpPr/>
          <p:nvPr/>
        </p:nvSpPr>
        <p:spPr>
          <a:xfrm>
            <a:off x="254004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제목 3">
            <a:extLst>
              <a:ext uri="{FF2B5EF4-FFF2-40B4-BE49-F238E27FC236}">
                <a16:creationId xmlns:a16="http://schemas.microsoft.com/office/drawing/2014/main" id="{B3443ADE-1D9D-4A28-A056-276AC21D4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927100"/>
            <a:ext cx="5913238" cy="698500"/>
          </a:xfrm>
        </p:spPr>
        <p:txBody>
          <a:bodyPr anchor="ctr">
            <a:normAutofit fontScale="90000"/>
          </a:bodyPr>
          <a:lstStyle/>
          <a:p>
            <a:pPr algn="ctr"/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국민시대" panose="02020600000000000000" pitchFamily="18" charset="-127"/>
                <a:ea typeface="DX국민시대" panose="02020600000000000000" pitchFamily="18" charset="-127"/>
                <a:cs typeface="+mj-cs"/>
              </a:rPr>
              <a:t>10.3.7 </a:t>
            </a:r>
            <a:r>
              <a:rPr lang="ko-KR" altLang="en-US" sz="2800" dirty="0">
                <a:solidFill>
                  <a:prstClr val="black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패킷 데이터로 부터 파일 추출 </a:t>
            </a:r>
            <a:endParaRPr lang="ko-KR" altLang="en-US" sz="2800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pic>
        <p:nvPicPr>
          <p:cNvPr id="7" name="그림 개체 틀 6">
            <a:extLst>
              <a:ext uri="{FF2B5EF4-FFF2-40B4-BE49-F238E27FC236}">
                <a16:creationId xmlns:a16="http://schemas.microsoft.com/office/drawing/2014/main" id="{81B7A6B6-5291-4E94-975B-52A174DA0069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2" b="952"/>
          <a:stretch>
            <a:fillRect/>
          </a:stretch>
        </p:blipFill>
        <p:spPr>
          <a:xfrm>
            <a:off x="473075" y="1968500"/>
            <a:ext cx="5911850" cy="4686300"/>
          </a:xfrm>
          <a:ln>
            <a:solidFill>
              <a:srgbClr val="B7D7D8"/>
            </a:solidFill>
          </a:ln>
        </p:spPr>
      </p:pic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C22B3298-BA6E-4B4B-9471-089AD99936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2380" y="6962066"/>
            <a:ext cx="5913238" cy="2270834"/>
          </a:xfrm>
        </p:spPr>
        <p:txBody>
          <a:bodyPr>
            <a:normAutofit/>
          </a:bodyPr>
          <a:lstStyle/>
          <a:p>
            <a:r>
              <a:rPr lang="ko-KR" altLang="en-US" sz="20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캡처된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네트워크 패킷에서 바이너리를 추출하기 위해 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File -&gt; Export Objects -&gt; HTTP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를 눌러 준다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3E9B8CE0-892E-4EDC-A835-56924FCBC521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국민시대" panose="02020600000000000000" pitchFamily="18" charset="-127"/>
                <a:ea typeface="DX국민시대" panose="02020600000000000000" pitchFamily="18" charset="-127"/>
                <a:cs typeface="+mn-cs"/>
              </a:rPr>
              <a:t>소제목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5020AD9-93A3-4AD0-895A-EB325D61FD3E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60757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F221A1-287D-4574-88F0-4B1757AE783B}"/>
              </a:ext>
            </a:extLst>
          </p:cNvPr>
          <p:cNvSpPr/>
          <p:nvPr/>
        </p:nvSpPr>
        <p:spPr>
          <a:xfrm>
            <a:off x="254004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제목 3">
            <a:extLst>
              <a:ext uri="{FF2B5EF4-FFF2-40B4-BE49-F238E27FC236}">
                <a16:creationId xmlns:a16="http://schemas.microsoft.com/office/drawing/2014/main" id="{B3443ADE-1D9D-4A28-A056-276AC21D4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927100"/>
            <a:ext cx="5913238" cy="698500"/>
          </a:xfrm>
        </p:spPr>
        <p:txBody>
          <a:bodyPr anchor="ctr">
            <a:normAutofit fontScale="90000"/>
          </a:bodyPr>
          <a:lstStyle/>
          <a:p>
            <a:pPr algn="ctr"/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국민시대" panose="02020600000000000000" pitchFamily="18" charset="-127"/>
                <a:ea typeface="DX국민시대" panose="02020600000000000000" pitchFamily="18" charset="-127"/>
                <a:cs typeface="+mj-cs"/>
              </a:rPr>
              <a:t>10.3.7 </a:t>
            </a:r>
            <a:r>
              <a:rPr lang="ko-KR" altLang="en-US" sz="2800" dirty="0">
                <a:solidFill>
                  <a:prstClr val="black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패킷 데이터로 부터 파일 추출 </a:t>
            </a:r>
            <a:endParaRPr lang="ko-KR" altLang="en-US" sz="2800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pic>
        <p:nvPicPr>
          <p:cNvPr id="7" name="그림 개체 틀 6">
            <a:extLst>
              <a:ext uri="{FF2B5EF4-FFF2-40B4-BE49-F238E27FC236}">
                <a16:creationId xmlns:a16="http://schemas.microsoft.com/office/drawing/2014/main" id="{80EF73D0-FA49-4091-84C9-4F1F264A0EB5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2" b="952"/>
          <a:stretch>
            <a:fillRect/>
          </a:stretch>
        </p:blipFill>
        <p:spPr>
          <a:xfrm>
            <a:off x="473075" y="1968500"/>
            <a:ext cx="5911850" cy="4686300"/>
          </a:xfrm>
          <a:ln>
            <a:solidFill>
              <a:srgbClr val="B7D7D8"/>
            </a:solidFill>
          </a:ln>
        </p:spPr>
      </p:pic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C22B3298-BA6E-4B4B-9471-089AD99936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2380" y="6962066"/>
            <a:ext cx="5913238" cy="2270834"/>
          </a:xfrm>
        </p:spPr>
        <p:txBody>
          <a:bodyPr>
            <a:normAutofit/>
          </a:bodyPr>
          <a:lstStyle/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특정 바이너리 파일을 선택해 추출하거나 전체 바이너리 파일을 추출 할 수 도 있다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3E9B8CE0-892E-4EDC-A835-56924FCBC521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국민시대" panose="02020600000000000000" pitchFamily="18" charset="-127"/>
                <a:ea typeface="DX국민시대" panose="02020600000000000000" pitchFamily="18" charset="-127"/>
                <a:cs typeface="+mn-cs"/>
              </a:rPr>
              <a:t>소제목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5020AD9-93A3-4AD0-895A-EB325D61FD3E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920431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사각형: 둥근 위쪽 모서리 24">
            <a:extLst>
              <a:ext uri="{FF2B5EF4-FFF2-40B4-BE49-F238E27FC236}">
                <a16:creationId xmlns:a16="http://schemas.microsoft.com/office/drawing/2014/main" id="{1898EFCF-EF1C-40AB-BA71-A382CFBBA3B4}"/>
              </a:ext>
            </a:extLst>
          </p:cNvPr>
          <p:cNvSpPr/>
          <p:nvPr/>
        </p:nvSpPr>
        <p:spPr>
          <a:xfrm rot="16200000">
            <a:off x="2724152" y="2076457"/>
            <a:ext cx="2298698" cy="546099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7" name="제목 36">
            <a:extLst>
              <a:ext uri="{FF2B5EF4-FFF2-40B4-BE49-F238E27FC236}">
                <a16:creationId xmlns:a16="http://schemas.microsoft.com/office/drawing/2014/main" id="{9F4B6E55-904B-464D-918A-13440A5DEE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33531" y="4130500"/>
            <a:ext cx="4933945" cy="1352903"/>
          </a:xfrm>
        </p:spPr>
        <p:txBody>
          <a:bodyPr anchor="ctr">
            <a:norm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3. </a:t>
            </a:r>
            <a:r>
              <a:rPr lang="en-US" altLang="ko-KR" sz="3200" dirty="0" err="1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EtherApe</a:t>
            </a:r>
            <a:endParaRPr lang="en-US" altLang="ko-KR" sz="3050" dirty="0">
              <a:solidFill>
                <a:schemeClr val="bg1"/>
              </a:solidFill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0880608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otGrid">
          <a:fgClr>
            <a:srgbClr val="B7D7D8"/>
          </a:fgClr>
          <a:bgClr>
            <a:srgbClr val="EDF7F5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F221A1-287D-4574-88F0-4B1757AE783B}"/>
              </a:ext>
            </a:extLst>
          </p:cNvPr>
          <p:cNvSpPr/>
          <p:nvPr/>
        </p:nvSpPr>
        <p:spPr>
          <a:xfrm>
            <a:off x="254004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제목 3">
            <a:extLst>
              <a:ext uri="{FF2B5EF4-FFF2-40B4-BE49-F238E27FC236}">
                <a16:creationId xmlns:a16="http://schemas.microsoft.com/office/drawing/2014/main" id="{B3443ADE-1D9D-4A28-A056-276AC21D4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927100"/>
            <a:ext cx="5913238" cy="698500"/>
          </a:xfrm>
        </p:spPr>
        <p:txBody>
          <a:bodyPr anchor="ctr">
            <a:normAutofit/>
          </a:bodyPr>
          <a:lstStyle/>
          <a:p>
            <a:pPr algn="ctr"/>
            <a:r>
              <a:rPr lang="en-US" altLang="ko-KR" sz="2800" dirty="0" err="1">
                <a:latin typeface="DX국민시대" panose="02020600000000000000" pitchFamily="18" charset="-127"/>
                <a:ea typeface="DX국민시대" panose="02020600000000000000" pitchFamily="18" charset="-127"/>
              </a:rPr>
              <a:t>EtherApe</a:t>
            </a:r>
            <a:endParaRPr lang="ko-KR" altLang="en-US" sz="2800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pic>
        <p:nvPicPr>
          <p:cNvPr id="17" name="그림 개체 틀 16">
            <a:extLst>
              <a:ext uri="{FF2B5EF4-FFF2-40B4-BE49-F238E27FC236}">
                <a16:creationId xmlns:a16="http://schemas.microsoft.com/office/drawing/2014/main" id="{8AF08ECD-B612-4D06-883B-58C958284656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18" r="13318"/>
          <a:stretch>
            <a:fillRect/>
          </a:stretch>
        </p:blipFill>
        <p:spPr>
          <a:xfrm>
            <a:off x="473075" y="1968500"/>
            <a:ext cx="5911850" cy="4686300"/>
          </a:xfrm>
          <a:ln>
            <a:solidFill>
              <a:srgbClr val="B7D7D8"/>
            </a:solidFill>
          </a:ln>
        </p:spPr>
      </p:pic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C22B3298-BA6E-4B4B-9471-089AD99936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2380" y="6962066"/>
            <a:ext cx="5913238" cy="2270834"/>
          </a:xfrm>
        </p:spPr>
        <p:txBody>
          <a:bodyPr>
            <a:normAutofit/>
          </a:bodyPr>
          <a:lstStyle/>
          <a:p>
            <a:r>
              <a:rPr lang="en-US" altLang="ko-KR" sz="2000" dirty="0">
                <a:latin typeface="DX국민시대" panose="02020600000000000000" pitchFamily="18" charset="-127"/>
                <a:ea typeface="나눔스퀘어_ac Bold" panose="020B0600000101010101" pitchFamily="50" charset="-127"/>
              </a:rPr>
              <a:t>•</a:t>
            </a:r>
            <a:r>
              <a:rPr lang="en-US" altLang="ko-KR" sz="2000" dirty="0" err="1">
                <a:latin typeface="DX국민시대" panose="02020600000000000000" pitchFamily="18" charset="-127"/>
                <a:ea typeface="나눔스퀘어_ac Bold" panose="020B0600000101010101" pitchFamily="50" charset="-127"/>
              </a:rPr>
              <a:t>EtherApe</a:t>
            </a:r>
            <a:r>
              <a:rPr lang="ko-KR" altLang="en-US" sz="2000" dirty="0">
                <a:latin typeface="DX국민시대" panose="02020600000000000000" pitchFamily="18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2000" dirty="0">
                <a:latin typeface="DX국민시대" panose="02020600000000000000" pitchFamily="18" charset="-127"/>
                <a:ea typeface="나눔스퀘어_ac Bold" panose="020B0600000101010101" pitchFamily="50" charset="-127"/>
              </a:rPr>
              <a:t>:</a:t>
            </a:r>
            <a:r>
              <a:rPr lang="ko-KR" altLang="en-US" sz="2000" dirty="0">
                <a:latin typeface="DX국민시대" panose="02020600000000000000" pitchFamily="18" charset="-127"/>
                <a:ea typeface="나눔스퀘어_ac Bold" panose="020B0600000101010101" pitchFamily="50" charset="-127"/>
              </a:rPr>
              <a:t> 네트워크 시각화 모니터링 도구</a:t>
            </a:r>
            <a:endParaRPr lang="en-US" altLang="ko-KR" sz="2000" dirty="0">
              <a:latin typeface="DX국민시대" panose="02020600000000000000" pitchFamily="18" charset="-127"/>
              <a:ea typeface="나눔스퀘어_ac Bold" panose="020B0600000101010101" pitchFamily="50" charset="-127"/>
            </a:endParaRPr>
          </a:p>
          <a:p>
            <a:endParaRPr lang="en-US" altLang="ko-KR" sz="2000" dirty="0">
              <a:latin typeface="DX국민시대" panose="02020600000000000000" pitchFamily="18" charset="-127"/>
              <a:ea typeface="나눔스퀘어_ac Bold" panose="020B0600000101010101" pitchFamily="50" charset="-127"/>
            </a:endParaRPr>
          </a:p>
          <a:p>
            <a:r>
              <a:rPr lang="en-US" altLang="ko-KR" sz="2000" dirty="0">
                <a:latin typeface="DX국민시대" panose="02020600000000000000" pitchFamily="18" charset="-127"/>
                <a:ea typeface="나눔스퀘어_ac Bold" panose="020B0600000101010101" pitchFamily="50" charset="-127"/>
              </a:rPr>
              <a:t> - </a:t>
            </a:r>
            <a:r>
              <a:rPr lang="ko-KR" altLang="en-US" sz="2000" dirty="0">
                <a:latin typeface="DX국민시대" panose="02020600000000000000" pitchFamily="18" charset="-127"/>
                <a:ea typeface="나눔스퀘어_ac Bold" panose="020B0600000101010101" pitchFamily="50" charset="-127"/>
              </a:rPr>
              <a:t>네트워크 패킷 캡처 및 시각화 가능</a:t>
            </a:r>
            <a:endParaRPr lang="en-US" altLang="ko-KR" sz="2000" dirty="0">
              <a:latin typeface="DX국민시대" panose="02020600000000000000" pitchFamily="18" charset="-127"/>
              <a:ea typeface="나눔스퀘어_ac Bold" panose="020B0600000101010101" pitchFamily="50" charset="-127"/>
            </a:endParaRPr>
          </a:p>
          <a:p>
            <a:r>
              <a:rPr lang="en-US" altLang="ko-KR" sz="2000" dirty="0">
                <a:latin typeface="DX국민시대" panose="02020600000000000000" pitchFamily="18" charset="-127"/>
                <a:ea typeface="나눔스퀘어_ac Bold" panose="020B0600000101010101" pitchFamily="50" charset="-127"/>
              </a:rPr>
              <a:t> - </a:t>
            </a:r>
            <a:r>
              <a:rPr lang="ko-KR" altLang="en-US" sz="2000" dirty="0">
                <a:latin typeface="DX국민시대" panose="02020600000000000000" pitchFamily="18" charset="-127"/>
                <a:ea typeface="나눔스퀘어_ac Bold" panose="020B0600000101010101" pitchFamily="50" charset="-127"/>
              </a:rPr>
              <a:t>공격자의 행위 연관성분석을 통해 피해 규모 예측 및 역추적을 도와준다</a:t>
            </a:r>
            <a:r>
              <a:rPr lang="en-US" altLang="ko-KR" sz="2000" dirty="0">
                <a:latin typeface="DX국민시대" panose="02020600000000000000" pitchFamily="18" charset="-127"/>
                <a:ea typeface="나눔스퀘어_ac Bold" panose="020B0600000101010101" pitchFamily="50" charset="-127"/>
              </a:rPr>
              <a:t>.</a:t>
            </a:r>
            <a:endParaRPr lang="en-US" altLang="ko-KR" sz="2000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3E9B8CE0-892E-4EDC-A835-56924FCBC521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dirty="0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보안취약점 점검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5020AD9-93A3-4AD0-895A-EB325D61FD3E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019300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otGrid">
          <a:fgClr>
            <a:srgbClr val="B7D7D8"/>
          </a:fgClr>
          <a:bgClr>
            <a:srgbClr val="EDF7F5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F221A1-287D-4574-88F0-4B1757AE783B}"/>
              </a:ext>
            </a:extLst>
          </p:cNvPr>
          <p:cNvSpPr/>
          <p:nvPr/>
        </p:nvSpPr>
        <p:spPr>
          <a:xfrm>
            <a:off x="254004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제목 3">
            <a:extLst>
              <a:ext uri="{FF2B5EF4-FFF2-40B4-BE49-F238E27FC236}">
                <a16:creationId xmlns:a16="http://schemas.microsoft.com/office/drawing/2014/main" id="{B3443ADE-1D9D-4A28-A056-276AC21D4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927100"/>
            <a:ext cx="5913238" cy="698500"/>
          </a:xfrm>
        </p:spPr>
        <p:txBody>
          <a:bodyPr anchor="ctr">
            <a:normAutofit/>
          </a:bodyPr>
          <a:lstStyle/>
          <a:p>
            <a:pPr algn="ctr"/>
            <a:r>
              <a:rPr lang="en-US" altLang="ko-KR" sz="2800" dirty="0" err="1">
                <a:latin typeface="DX국민시대" panose="02020600000000000000" pitchFamily="18" charset="-127"/>
                <a:ea typeface="DX국민시대" panose="02020600000000000000" pitchFamily="18" charset="-127"/>
              </a:rPr>
              <a:t>EtherApe</a:t>
            </a:r>
            <a:endParaRPr lang="ko-KR" altLang="en-US" sz="2800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3E9B8CE0-892E-4EDC-A835-56924FCBC521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dirty="0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보안취약점 점검</a:t>
            </a:r>
          </a:p>
        </p:txBody>
      </p:sp>
      <p:sp>
        <p:nvSpPr>
          <p:cNvPr id="8" name="텍스트 개체 틀 5">
            <a:extLst>
              <a:ext uri="{FF2B5EF4-FFF2-40B4-BE49-F238E27FC236}">
                <a16:creationId xmlns:a16="http://schemas.microsoft.com/office/drawing/2014/main" id="{F497BAFF-A3AA-4C33-B9B4-00AC67500DA8}"/>
              </a:ext>
            </a:extLst>
          </p:cNvPr>
          <p:cNvSpPr txBox="1">
            <a:spLocks/>
          </p:cNvSpPr>
          <p:nvPr/>
        </p:nvSpPr>
        <p:spPr>
          <a:xfrm>
            <a:off x="472380" y="1968500"/>
            <a:ext cx="5913238" cy="767046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# apt-get install </a:t>
            </a:r>
            <a:r>
              <a:rPr lang="en-US" altLang="ko-KR" sz="18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etherape</a:t>
            </a:r>
            <a:endParaRPr lang="en-US" altLang="ko-KR" sz="1800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-US" altLang="ko-KR" sz="18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# </a:t>
            </a:r>
            <a:r>
              <a:rPr lang="en-US" altLang="ko-KR" sz="1800" dirty="0" err="1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etherape</a:t>
            </a:r>
            <a:r>
              <a:rPr lang="en-US" altLang="ko-KR" sz="18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   // &amp; </a:t>
            </a:r>
            <a:r>
              <a:rPr lang="ko-KR" altLang="en-US" sz="1800" dirty="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을 추가해 백그라운드 실행 가능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EAB54A5C-507D-4ECE-A115-89C819D2D333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개체 틀 16">
            <a:extLst>
              <a:ext uri="{FF2B5EF4-FFF2-40B4-BE49-F238E27FC236}">
                <a16:creationId xmlns:a16="http://schemas.microsoft.com/office/drawing/2014/main" id="{7570A8F3-3C91-424D-A707-DA83E31C1A5B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32" b="9432"/>
          <a:stretch>
            <a:fillRect/>
          </a:stretch>
        </p:blipFill>
        <p:spPr>
          <a:xfrm>
            <a:off x="473075" y="2943225"/>
            <a:ext cx="5900738" cy="5258452"/>
          </a:xfrm>
        </p:spPr>
      </p:pic>
    </p:spTree>
    <p:extLst>
      <p:ext uri="{BB962C8B-B14F-4D97-AF65-F5344CB8AC3E}">
        <p14:creationId xmlns:p14="http://schemas.microsoft.com/office/powerpoint/2010/main" val="402202243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F221A1-287D-4574-88F0-4B1757AE783B}"/>
              </a:ext>
            </a:extLst>
          </p:cNvPr>
          <p:cNvSpPr/>
          <p:nvPr/>
        </p:nvSpPr>
        <p:spPr>
          <a:xfrm>
            <a:off x="254004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DX국민시대" panose="02020600000000000000" pitchFamily="18" charset="-127"/>
                <a:ea typeface="DX국민시대" panose="02020600000000000000" pitchFamily="18" charset="-127"/>
              </a:rPr>
              <a:t>ㄴㄴ</a:t>
            </a:r>
            <a:endParaRPr lang="ko-KR" altLang="en-US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제목 3">
            <a:extLst>
              <a:ext uri="{FF2B5EF4-FFF2-40B4-BE49-F238E27FC236}">
                <a16:creationId xmlns:a16="http://schemas.microsoft.com/office/drawing/2014/main" id="{B3443ADE-1D9D-4A28-A056-276AC21D4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927100"/>
            <a:ext cx="5913238" cy="698500"/>
          </a:xfrm>
        </p:spPr>
        <p:txBody>
          <a:bodyPr anchor="ctr">
            <a:normAutofit/>
          </a:bodyPr>
          <a:lstStyle/>
          <a:p>
            <a:pPr algn="ctr"/>
            <a:r>
              <a:rPr lang="en-US" altLang="ko-KR" sz="2800" dirty="0" err="1">
                <a:latin typeface="DX국민시대" panose="02020600000000000000" pitchFamily="18" charset="-127"/>
                <a:ea typeface="DX국민시대" panose="02020600000000000000" pitchFamily="18" charset="-127"/>
              </a:rPr>
              <a:t>EtherApe</a:t>
            </a:r>
            <a:endParaRPr lang="ko-KR" altLang="en-US" sz="2800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C22B3298-BA6E-4B4B-9471-089AD99936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88603" y="5038127"/>
            <a:ext cx="5913238" cy="438094"/>
          </a:xfrm>
        </p:spPr>
        <p:txBody>
          <a:bodyPr>
            <a:normAutofit/>
          </a:bodyPr>
          <a:lstStyle/>
          <a:p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Capture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→ 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Mode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를 통해 원하는 패킷 </a:t>
            </a:r>
            <a:r>
              <a:rPr lang="ko-KR" altLang="en-US" sz="20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캡처가능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3E9B8CE0-892E-4EDC-A835-56924FCBC521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dirty="0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보안취약점 점검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EAB54A5C-507D-4ECE-A115-89C819D2D333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텍스트 개체 틀 5">
            <a:extLst>
              <a:ext uri="{FF2B5EF4-FFF2-40B4-BE49-F238E27FC236}">
                <a16:creationId xmlns:a16="http://schemas.microsoft.com/office/drawing/2014/main" id="{DA0AEF4B-0C04-44F5-9A6A-11B3C67AB6B6}"/>
              </a:ext>
            </a:extLst>
          </p:cNvPr>
          <p:cNvSpPr txBox="1">
            <a:spLocks/>
          </p:cNvSpPr>
          <p:nvPr/>
        </p:nvSpPr>
        <p:spPr>
          <a:xfrm>
            <a:off x="624780" y="8947206"/>
            <a:ext cx="5913238" cy="4380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0" name="텍스트 개체 틀 5">
            <a:extLst>
              <a:ext uri="{FF2B5EF4-FFF2-40B4-BE49-F238E27FC236}">
                <a16:creationId xmlns:a16="http://schemas.microsoft.com/office/drawing/2014/main" id="{9333A066-E905-45B7-96CF-5ABF5628FCFD}"/>
              </a:ext>
            </a:extLst>
          </p:cNvPr>
          <p:cNvSpPr txBox="1">
            <a:spLocks/>
          </p:cNvSpPr>
          <p:nvPr/>
        </p:nvSpPr>
        <p:spPr>
          <a:xfrm>
            <a:off x="472380" y="3327740"/>
            <a:ext cx="5913238" cy="4380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1" name="텍스트 개체 틀 5">
            <a:extLst>
              <a:ext uri="{FF2B5EF4-FFF2-40B4-BE49-F238E27FC236}">
                <a16:creationId xmlns:a16="http://schemas.microsoft.com/office/drawing/2014/main" id="{DED17C2A-A9E1-4997-8210-060898AA109E}"/>
              </a:ext>
            </a:extLst>
          </p:cNvPr>
          <p:cNvSpPr txBox="1">
            <a:spLocks/>
          </p:cNvSpPr>
          <p:nvPr/>
        </p:nvSpPr>
        <p:spPr>
          <a:xfrm>
            <a:off x="426691" y="7982630"/>
            <a:ext cx="5913238" cy="4380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Nodes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를 클릭하여 통신한 노드 간 정보 확인가능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E015D84-FBA5-43EA-8049-0823143B71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135" y="1879601"/>
            <a:ext cx="5972175" cy="30734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06AB89E-B320-48D3-AFE6-583E8C7CC2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341" y="5619805"/>
            <a:ext cx="6010275" cy="3359095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FFD7761F-394A-4082-9A47-B82AC047D864}"/>
              </a:ext>
            </a:extLst>
          </p:cNvPr>
          <p:cNvSpPr/>
          <p:nvPr/>
        </p:nvSpPr>
        <p:spPr>
          <a:xfrm>
            <a:off x="2846880" y="2267386"/>
            <a:ext cx="1469037" cy="612859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A541D3E-07AF-4539-8261-380473B700B3}"/>
              </a:ext>
            </a:extLst>
          </p:cNvPr>
          <p:cNvSpPr/>
          <p:nvPr/>
        </p:nvSpPr>
        <p:spPr>
          <a:xfrm>
            <a:off x="2846880" y="5993213"/>
            <a:ext cx="1710130" cy="2033186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텍스트 개체 틀 5">
            <a:extLst>
              <a:ext uri="{FF2B5EF4-FFF2-40B4-BE49-F238E27FC236}">
                <a16:creationId xmlns:a16="http://schemas.microsoft.com/office/drawing/2014/main" id="{61BDF103-E533-48BB-8F38-B18F85D27B5C}"/>
              </a:ext>
            </a:extLst>
          </p:cNvPr>
          <p:cNvSpPr txBox="1">
            <a:spLocks/>
          </p:cNvSpPr>
          <p:nvPr/>
        </p:nvSpPr>
        <p:spPr>
          <a:xfrm>
            <a:off x="464794" y="9038941"/>
            <a:ext cx="5913238" cy="4380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Capture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→ 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Interface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로 인터페이스 선택가능</a:t>
            </a:r>
          </a:p>
        </p:txBody>
      </p:sp>
    </p:spTree>
    <p:extLst>
      <p:ext uri="{BB962C8B-B14F-4D97-AF65-F5344CB8AC3E}">
        <p14:creationId xmlns:p14="http://schemas.microsoft.com/office/powerpoint/2010/main" val="372497809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F221A1-287D-4574-88F0-4B1757AE783B}"/>
              </a:ext>
            </a:extLst>
          </p:cNvPr>
          <p:cNvSpPr/>
          <p:nvPr/>
        </p:nvSpPr>
        <p:spPr>
          <a:xfrm>
            <a:off x="254004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DX국민시대" panose="02020600000000000000" pitchFamily="18" charset="-127"/>
                <a:ea typeface="DX국민시대" panose="02020600000000000000" pitchFamily="18" charset="-127"/>
              </a:rPr>
              <a:t>ㄴㄴ</a:t>
            </a:r>
            <a:endParaRPr lang="ko-KR" altLang="en-US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제목 3">
            <a:extLst>
              <a:ext uri="{FF2B5EF4-FFF2-40B4-BE49-F238E27FC236}">
                <a16:creationId xmlns:a16="http://schemas.microsoft.com/office/drawing/2014/main" id="{B3443ADE-1D9D-4A28-A056-276AC21D4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927100"/>
            <a:ext cx="5913238" cy="698500"/>
          </a:xfrm>
        </p:spPr>
        <p:txBody>
          <a:bodyPr anchor="ctr">
            <a:normAutofit/>
          </a:bodyPr>
          <a:lstStyle/>
          <a:p>
            <a:pPr algn="ctr"/>
            <a:r>
              <a:rPr lang="en-US" altLang="ko-KR" sz="2800" dirty="0" err="1">
                <a:latin typeface="DX국민시대" panose="02020600000000000000" pitchFamily="18" charset="-127"/>
                <a:ea typeface="DX국민시대" panose="02020600000000000000" pitchFamily="18" charset="-127"/>
              </a:rPr>
              <a:t>EtherApe</a:t>
            </a:r>
            <a:endParaRPr lang="ko-KR" altLang="en-US" sz="2800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C22B3298-BA6E-4B4B-9471-089AD99936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2380" y="8794806"/>
            <a:ext cx="5913238" cy="438094"/>
          </a:xfrm>
        </p:spPr>
        <p:txBody>
          <a:bodyPr>
            <a:normAutofit/>
          </a:bodyPr>
          <a:lstStyle/>
          <a:p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3E9B8CE0-892E-4EDC-A835-56924FCBC521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dirty="0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보안취약점 점검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EAB54A5C-507D-4ECE-A115-89C819D2D333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개체 틀 8">
            <a:extLst>
              <a:ext uri="{FF2B5EF4-FFF2-40B4-BE49-F238E27FC236}">
                <a16:creationId xmlns:a16="http://schemas.microsoft.com/office/drawing/2014/main" id="{13FCA361-22A0-4665-AA7A-B2F5D2F935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" r="900"/>
          <a:stretch>
            <a:fillRect/>
          </a:stretch>
        </p:blipFill>
        <p:spPr>
          <a:xfrm>
            <a:off x="472379" y="1886262"/>
            <a:ext cx="5900737" cy="115252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32315A75-B523-4A73-BA56-D9BA3DFB01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043" y="3816636"/>
            <a:ext cx="5895073" cy="4927367"/>
          </a:xfrm>
          <a:prstGeom prst="rect">
            <a:avLst/>
          </a:prstGeom>
        </p:spPr>
      </p:pic>
      <p:sp>
        <p:nvSpPr>
          <p:cNvPr id="19" name="텍스트 개체 틀 5">
            <a:extLst>
              <a:ext uri="{FF2B5EF4-FFF2-40B4-BE49-F238E27FC236}">
                <a16:creationId xmlns:a16="http://schemas.microsoft.com/office/drawing/2014/main" id="{DA0AEF4B-0C04-44F5-9A6A-11B3C67AB6B6}"/>
              </a:ext>
            </a:extLst>
          </p:cNvPr>
          <p:cNvSpPr txBox="1">
            <a:spLocks/>
          </p:cNvSpPr>
          <p:nvPr/>
        </p:nvSpPr>
        <p:spPr>
          <a:xfrm>
            <a:off x="624780" y="8947206"/>
            <a:ext cx="5913238" cy="4380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0" name="텍스트 개체 틀 5">
            <a:extLst>
              <a:ext uri="{FF2B5EF4-FFF2-40B4-BE49-F238E27FC236}">
                <a16:creationId xmlns:a16="http://schemas.microsoft.com/office/drawing/2014/main" id="{9333A066-E905-45B7-96CF-5ABF5628FCFD}"/>
              </a:ext>
            </a:extLst>
          </p:cNvPr>
          <p:cNvSpPr txBox="1">
            <a:spLocks/>
          </p:cNvSpPr>
          <p:nvPr/>
        </p:nvSpPr>
        <p:spPr>
          <a:xfrm>
            <a:off x="472380" y="3327740"/>
            <a:ext cx="5913238" cy="4380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1" name="텍스트 개체 틀 5">
            <a:extLst>
              <a:ext uri="{FF2B5EF4-FFF2-40B4-BE49-F238E27FC236}">
                <a16:creationId xmlns:a16="http://schemas.microsoft.com/office/drawing/2014/main" id="{DED17C2A-A9E1-4997-8210-060898AA109E}"/>
              </a:ext>
            </a:extLst>
          </p:cNvPr>
          <p:cNvSpPr txBox="1">
            <a:spLocks/>
          </p:cNvSpPr>
          <p:nvPr/>
        </p:nvSpPr>
        <p:spPr>
          <a:xfrm>
            <a:off x="472380" y="3108693"/>
            <a:ext cx="5913238" cy="4380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Pref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를 클릭하여 패킷 출력속성을 변경할 수 있다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2C32A72-3C07-461F-AE53-6CA8EC8D403F}"/>
              </a:ext>
            </a:extLst>
          </p:cNvPr>
          <p:cNvSpPr/>
          <p:nvPr/>
        </p:nvSpPr>
        <p:spPr>
          <a:xfrm>
            <a:off x="3581399" y="2415858"/>
            <a:ext cx="675808" cy="56041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A05232D-73A6-40EE-85E9-B63F34891BFE}"/>
              </a:ext>
            </a:extLst>
          </p:cNvPr>
          <p:cNvSpPr/>
          <p:nvPr/>
        </p:nvSpPr>
        <p:spPr>
          <a:xfrm>
            <a:off x="514865" y="4377545"/>
            <a:ext cx="3066534" cy="56041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말풍선: 사각형 11">
            <a:extLst>
              <a:ext uri="{FF2B5EF4-FFF2-40B4-BE49-F238E27FC236}">
                <a16:creationId xmlns:a16="http://schemas.microsoft.com/office/drawing/2014/main" id="{145A3EE6-3999-49EA-8A58-17067B9905EC}"/>
              </a:ext>
            </a:extLst>
          </p:cNvPr>
          <p:cNvSpPr/>
          <p:nvPr/>
        </p:nvSpPr>
        <p:spPr>
          <a:xfrm>
            <a:off x="514865" y="3765833"/>
            <a:ext cx="5211378" cy="374253"/>
          </a:xfrm>
          <a:prstGeom prst="wedgeRectCallout">
            <a:avLst>
              <a:gd name="adj1" fmla="val -36949"/>
              <a:gd name="adj2" fmla="val 86872"/>
            </a:avLst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특정 프로토콜만 캡처 가능</a:t>
            </a:r>
            <a:r>
              <a:rPr lang="en-US" altLang="ko-KR" dirty="0">
                <a:solidFill>
                  <a:schemeClr val="tx1"/>
                </a:solidFill>
              </a:rPr>
              <a:t>(ETH_II / IP / TCP / HTTP )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855358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F221A1-287D-4574-88F0-4B1757AE783B}"/>
              </a:ext>
            </a:extLst>
          </p:cNvPr>
          <p:cNvSpPr/>
          <p:nvPr/>
        </p:nvSpPr>
        <p:spPr>
          <a:xfrm>
            <a:off x="254004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DX국민시대" panose="02020600000000000000" pitchFamily="18" charset="-127"/>
                <a:ea typeface="DX국민시대" panose="02020600000000000000" pitchFamily="18" charset="-127"/>
              </a:rPr>
              <a:t>ㄴㄴ</a:t>
            </a:r>
            <a:endParaRPr lang="ko-KR" altLang="en-US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제목 3">
            <a:extLst>
              <a:ext uri="{FF2B5EF4-FFF2-40B4-BE49-F238E27FC236}">
                <a16:creationId xmlns:a16="http://schemas.microsoft.com/office/drawing/2014/main" id="{B3443ADE-1D9D-4A28-A056-276AC21D4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927100"/>
            <a:ext cx="5913238" cy="698500"/>
          </a:xfrm>
        </p:spPr>
        <p:txBody>
          <a:bodyPr anchor="ctr">
            <a:normAutofit/>
          </a:bodyPr>
          <a:lstStyle/>
          <a:p>
            <a:pPr algn="ctr"/>
            <a:r>
              <a:rPr lang="en-US" altLang="ko-KR" sz="2800" dirty="0" err="1">
                <a:latin typeface="DX국민시대" panose="02020600000000000000" pitchFamily="18" charset="-127"/>
                <a:ea typeface="DX국민시대" panose="02020600000000000000" pitchFamily="18" charset="-127"/>
              </a:rPr>
              <a:t>EtherApe</a:t>
            </a:r>
            <a:endParaRPr lang="ko-KR" altLang="en-US" sz="2800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C22B3298-BA6E-4B4B-9471-089AD99936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2380" y="8794806"/>
            <a:ext cx="5913238" cy="438094"/>
          </a:xfrm>
        </p:spPr>
        <p:txBody>
          <a:bodyPr>
            <a:normAutofit/>
          </a:bodyPr>
          <a:lstStyle/>
          <a:p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3E9B8CE0-892E-4EDC-A835-56924FCBC521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dirty="0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보안취약점 점검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EAB54A5C-507D-4ECE-A115-89C819D2D333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개체 틀 8">
            <a:extLst>
              <a:ext uri="{FF2B5EF4-FFF2-40B4-BE49-F238E27FC236}">
                <a16:creationId xmlns:a16="http://schemas.microsoft.com/office/drawing/2014/main" id="{13FCA361-22A0-4665-AA7A-B2F5D2F935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" r="900"/>
          <a:stretch>
            <a:fillRect/>
          </a:stretch>
        </p:blipFill>
        <p:spPr>
          <a:xfrm>
            <a:off x="472379" y="1886262"/>
            <a:ext cx="5900737" cy="1152525"/>
          </a:xfrm>
          <a:prstGeom prst="rect">
            <a:avLst/>
          </a:prstGeom>
        </p:spPr>
      </p:pic>
      <p:sp>
        <p:nvSpPr>
          <p:cNvPr id="19" name="텍스트 개체 틀 5">
            <a:extLst>
              <a:ext uri="{FF2B5EF4-FFF2-40B4-BE49-F238E27FC236}">
                <a16:creationId xmlns:a16="http://schemas.microsoft.com/office/drawing/2014/main" id="{DA0AEF4B-0C04-44F5-9A6A-11B3C67AB6B6}"/>
              </a:ext>
            </a:extLst>
          </p:cNvPr>
          <p:cNvSpPr txBox="1">
            <a:spLocks/>
          </p:cNvSpPr>
          <p:nvPr/>
        </p:nvSpPr>
        <p:spPr>
          <a:xfrm>
            <a:off x="624780" y="8947206"/>
            <a:ext cx="5913238" cy="4380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0" name="텍스트 개체 틀 5">
            <a:extLst>
              <a:ext uri="{FF2B5EF4-FFF2-40B4-BE49-F238E27FC236}">
                <a16:creationId xmlns:a16="http://schemas.microsoft.com/office/drawing/2014/main" id="{9333A066-E905-45B7-96CF-5ABF5628FCFD}"/>
              </a:ext>
            </a:extLst>
          </p:cNvPr>
          <p:cNvSpPr txBox="1">
            <a:spLocks/>
          </p:cNvSpPr>
          <p:nvPr/>
        </p:nvSpPr>
        <p:spPr>
          <a:xfrm>
            <a:off x="472380" y="3327740"/>
            <a:ext cx="5913238" cy="4380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1" name="텍스트 개체 틀 5">
            <a:extLst>
              <a:ext uri="{FF2B5EF4-FFF2-40B4-BE49-F238E27FC236}">
                <a16:creationId xmlns:a16="http://schemas.microsoft.com/office/drawing/2014/main" id="{DED17C2A-A9E1-4997-8210-060898AA109E}"/>
              </a:ext>
            </a:extLst>
          </p:cNvPr>
          <p:cNvSpPr txBox="1">
            <a:spLocks/>
          </p:cNvSpPr>
          <p:nvPr/>
        </p:nvSpPr>
        <p:spPr>
          <a:xfrm>
            <a:off x="472380" y="3108693"/>
            <a:ext cx="5913238" cy="43809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Prot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를 클릭하여 프로토콜 기준 </a:t>
            </a:r>
            <a:r>
              <a:rPr lang="ko-KR" altLang="en-US" sz="20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패킷데이터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통계확인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2C32A72-3C07-461F-AE53-6CA8EC8D403F}"/>
              </a:ext>
            </a:extLst>
          </p:cNvPr>
          <p:cNvSpPr/>
          <p:nvPr/>
        </p:nvSpPr>
        <p:spPr>
          <a:xfrm>
            <a:off x="4330907" y="2425875"/>
            <a:ext cx="675808" cy="56041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9866B8D-47A6-4E2D-97BB-D56C4BEE60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163" y="3807455"/>
            <a:ext cx="5900737" cy="3522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7812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F221A1-287D-4574-88F0-4B1757AE783B}"/>
              </a:ext>
            </a:extLst>
          </p:cNvPr>
          <p:cNvSpPr/>
          <p:nvPr/>
        </p:nvSpPr>
        <p:spPr>
          <a:xfrm>
            <a:off x="254000" y="673100"/>
            <a:ext cx="6350000" cy="8966200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제목 3">
            <a:extLst>
              <a:ext uri="{FF2B5EF4-FFF2-40B4-BE49-F238E27FC236}">
                <a16:creationId xmlns:a16="http://schemas.microsoft.com/office/drawing/2014/main" id="{B3443ADE-1D9D-4A28-A056-276AC21D4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440" y="927100"/>
            <a:ext cx="5913755" cy="699135"/>
          </a:xfrm>
        </p:spPr>
        <p:txBody>
          <a:bodyPr vert="horz" wrap="square" lIns="91440" tIns="45720" rIns="91440" bIns="45720" numCol="1" anchor="ctr">
            <a:normAutofit/>
          </a:bodyPr>
          <a:lstStyle/>
          <a:p>
            <a:pPr marL="0" indent="0" algn="ctr" defTabSz="508000">
              <a:buFontTx/>
              <a:buNone/>
            </a:pPr>
            <a:r>
              <a:rPr lang="ko-KR" altLang="en-US" sz="2800" b="1" dirty="0">
                <a:latin typeface="나눔스퀘어_ac Bold" panose="020B0600000101010101"/>
                <a:ea typeface="DX국민시대" charset="0"/>
              </a:rPr>
              <a:t>웹 방화벽 설치</a:t>
            </a:r>
          </a:p>
        </p:txBody>
      </p:sp>
      <p:sp>
        <p:nvSpPr>
          <p:cNvPr id="13" name="텍스트 개체 틀 5"/>
          <p:cNvSpPr txBox="1">
            <a:spLocks noGrp="1"/>
          </p:cNvSpPr>
          <p:nvPr>
            <p:ph type="body" sz="half" idx="2"/>
          </p:nvPr>
        </p:nvSpPr>
        <p:spPr>
          <a:xfrm>
            <a:off x="472440" y="6763838"/>
            <a:ext cx="6131560" cy="2736848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rmAutofit/>
          </a:bodyPr>
          <a:lstStyle/>
          <a:p>
            <a:pPr marL="254000" indent="-254000" defTabSz="508000">
              <a:lnSpc>
                <a:spcPct val="120000"/>
              </a:lnSpc>
              <a:buFont typeface="Wingdings"/>
              <a:buChar char=""/>
            </a:pPr>
            <a:r>
              <a:rPr lang="ko-KR" altLang="en-US" sz="1800" b="1" dirty="0">
                <a:latin typeface="나눔스퀘어_ac Bold" charset="0"/>
                <a:ea typeface="나눔스퀘어_ac Bold" charset="0"/>
              </a:rPr>
              <a:t>1행 : </a:t>
            </a:r>
            <a:r>
              <a:rPr lang="ko-KR" altLang="en-US" sz="1800" b="1" dirty="0" err="1">
                <a:latin typeface="나눔스퀘어_ac Bold" charset="0"/>
                <a:ea typeface="나눔스퀘어_ac Bold" charset="0"/>
              </a:rPr>
              <a:t>Modsecurity</a:t>
            </a:r>
            <a:r>
              <a:rPr lang="ko-KR" altLang="en-US" sz="1800" b="1" dirty="0">
                <a:latin typeface="나눔스퀘어_ac Bold" charset="0"/>
                <a:ea typeface="나눔스퀘어_ac Bold" charset="0"/>
              </a:rPr>
              <a:t> 설치에 필요한 라이브러리 설치</a:t>
            </a:r>
          </a:p>
          <a:p>
            <a:pPr marL="254000" indent="-254000" defTabSz="508000">
              <a:lnSpc>
                <a:spcPct val="120000"/>
              </a:lnSpc>
              <a:buFont typeface="Wingdings"/>
              <a:buChar char=""/>
            </a:pPr>
            <a:r>
              <a:rPr lang="ko-KR" altLang="en-US" sz="1800" b="1" dirty="0">
                <a:latin typeface="나눔스퀘어_ac Bold" charset="0"/>
                <a:ea typeface="나눔스퀘어_ac Bold" charset="0"/>
              </a:rPr>
              <a:t>2행 : </a:t>
            </a:r>
            <a:r>
              <a:rPr lang="en-US" altLang="ko-KR" sz="1800" b="1" dirty="0">
                <a:latin typeface="나눔스퀘어_ac Bold" charset="0"/>
                <a:ea typeface="나눔스퀘어_ac Bold" charset="0"/>
              </a:rPr>
              <a:t>/</a:t>
            </a:r>
            <a:r>
              <a:rPr lang="en-US" altLang="ko-KR" sz="1800" b="1" dirty="0" err="1">
                <a:latin typeface="나눔스퀘어_ac Bold" charset="0"/>
                <a:ea typeface="나눔스퀘어_ac Bold" charset="0"/>
              </a:rPr>
              <a:t>tmp</a:t>
            </a:r>
            <a:r>
              <a:rPr lang="en-US" altLang="ko-KR" sz="1800" b="1" dirty="0">
                <a:latin typeface="나눔스퀘어_ac Bold" charset="0"/>
                <a:ea typeface="나눔스퀘어_ac Bold" charset="0"/>
              </a:rPr>
              <a:t> </a:t>
            </a:r>
            <a:r>
              <a:rPr lang="ko-KR" altLang="en-US" sz="1800" b="1" dirty="0">
                <a:latin typeface="나눔스퀘어_ac Bold" charset="0"/>
                <a:ea typeface="나눔스퀘어_ac Bold" charset="0"/>
              </a:rPr>
              <a:t>경로 이동</a:t>
            </a:r>
            <a:endParaRPr lang="en-US" altLang="ko-KR" sz="1800" b="1" dirty="0">
              <a:latin typeface="나눔스퀘어_ac Bold" charset="0"/>
              <a:ea typeface="나눔스퀘어_ac Bold" charset="0"/>
            </a:endParaRPr>
          </a:p>
          <a:p>
            <a:pPr marL="254000" indent="-254000" defTabSz="508000">
              <a:lnSpc>
                <a:spcPct val="120000"/>
              </a:lnSpc>
              <a:buFont typeface="Wingdings"/>
              <a:buChar char=""/>
            </a:pPr>
            <a:r>
              <a:rPr lang="en-US" altLang="ko-KR" sz="1800" b="1" dirty="0">
                <a:latin typeface="나눔스퀘어_ac Bold" charset="0"/>
                <a:ea typeface="나눔스퀘어_ac Bold" charset="0"/>
              </a:rPr>
              <a:t>3</a:t>
            </a:r>
            <a:r>
              <a:rPr lang="ko-KR" altLang="en-US" sz="1800" b="1" dirty="0">
                <a:latin typeface="나눔스퀘어_ac Bold" charset="0"/>
                <a:ea typeface="나눔스퀘어_ac Bold" charset="0"/>
              </a:rPr>
              <a:t>행</a:t>
            </a:r>
            <a:r>
              <a:rPr lang="en-US" altLang="ko-KR" sz="1800" b="1" dirty="0">
                <a:latin typeface="나눔스퀘어_ac Bold" charset="0"/>
                <a:ea typeface="나눔스퀘어_ac Bold" charset="0"/>
              </a:rPr>
              <a:t> : </a:t>
            </a:r>
            <a:r>
              <a:rPr lang="en-US" altLang="ko-KR" sz="1800" b="1" dirty="0" err="1">
                <a:latin typeface="나눔스퀘어_ac Bold" charset="0"/>
                <a:ea typeface="나눔스퀘어_ac Bold" charset="0"/>
              </a:rPr>
              <a:t>wget</a:t>
            </a:r>
            <a:r>
              <a:rPr lang="en-US" altLang="ko-KR" sz="1800" b="1" dirty="0">
                <a:latin typeface="나눔스퀘어_ac Bold" charset="0"/>
                <a:ea typeface="나눔스퀘어_ac Bold" charset="0"/>
              </a:rPr>
              <a:t> </a:t>
            </a:r>
            <a:r>
              <a:rPr lang="ko-KR" altLang="en-US" sz="1800" b="1" dirty="0">
                <a:latin typeface="나눔스퀘어_ac Bold" charset="0"/>
                <a:ea typeface="나눔스퀘어_ac Bold" charset="0"/>
              </a:rPr>
              <a:t>명령어로 </a:t>
            </a:r>
            <a:r>
              <a:rPr lang="en-US" altLang="ko-KR" sz="1800" b="1" dirty="0">
                <a:latin typeface="나눔스퀘어_ac Bold" charset="0"/>
                <a:ea typeface="나눔스퀘어_ac Bold" charset="0"/>
              </a:rPr>
              <a:t>modsecurity-2.9.0 tar.gz  </a:t>
            </a:r>
            <a:r>
              <a:rPr lang="ko-KR" altLang="en-US" sz="1800" b="1" dirty="0">
                <a:latin typeface="나눔스퀘어_ac Bold" charset="0"/>
                <a:ea typeface="나눔스퀘어_ac Bold" charset="0"/>
              </a:rPr>
              <a:t>다운</a:t>
            </a:r>
            <a:endParaRPr lang="en-US" altLang="ko-KR" sz="1800" b="1" dirty="0">
              <a:latin typeface="나눔스퀘어_ac Bold" charset="0"/>
              <a:ea typeface="나눔스퀘어_ac Bold" charset="0"/>
            </a:endParaRPr>
          </a:p>
          <a:p>
            <a:pPr marL="254000" indent="-254000" defTabSz="508000">
              <a:lnSpc>
                <a:spcPct val="120000"/>
              </a:lnSpc>
              <a:buFont typeface="Wingdings"/>
              <a:buChar char=""/>
            </a:pPr>
            <a:r>
              <a:rPr lang="en-US" altLang="ko-KR" sz="1800" b="1" dirty="0">
                <a:latin typeface="나눔스퀘어_ac Bold" charset="0"/>
                <a:ea typeface="나눔스퀘어_ac Bold" charset="0"/>
              </a:rPr>
              <a:t>4</a:t>
            </a:r>
            <a:r>
              <a:rPr lang="ko-KR" altLang="en-US" sz="1800" b="1" dirty="0">
                <a:latin typeface="나눔스퀘어_ac Bold" charset="0"/>
                <a:ea typeface="나눔스퀘어_ac Bold" charset="0"/>
              </a:rPr>
              <a:t>행 </a:t>
            </a:r>
            <a:r>
              <a:rPr lang="en-US" altLang="ko-KR" sz="1800" b="1" dirty="0">
                <a:latin typeface="나눔스퀘어_ac Bold" charset="0"/>
                <a:ea typeface="나눔스퀘어_ac Bold" charset="0"/>
              </a:rPr>
              <a:t>: </a:t>
            </a:r>
            <a:r>
              <a:rPr lang="ko-KR" altLang="en-US" sz="1800" b="1" dirty="0">
                <a:latin typeface="나눔스퀘어_ac Bold" charset="0"/>
                <a:ea typeface="나눔스퀘어_ac Bold" charset="0"/>
              </a:rPr>
              <a:t>압축 해제</a:t>
            </a:r>
            <a:endParaRPr lang="en-US" altLang="ko-KR" sz="1800" b="1" dirty="0">
              <a:latin typeface="나눔스퀘어_ac Bold" charset="0"/>
              <a:ea typeface="나눔스퀘어_ac Bold" charset="0"/>
            </a:endParaRPr>
          </a:p>
          <a:p>
            <a:pPr marL="254000" indent="-254000" defTabSz="508000">
              <a:lnSpc>
                <a:spcPct val="120000"/>
              </a:lnSpc>
              <a:buFont typeface="Wingdings"/>
              <a:buChar char=""/>
            </a:pPr>
            <a:r>
              <a:rPr lang="en-US" altLang="ko-KR" sz="1800" b="1" dirty="0">
                <a:latin typeface="나눔스퀘어_ac Bold" charset="0"/>
                <a:ea typeface="나눔스퀘어_ac Bold" charset="0"/>
              </a:rPr>
              <a:t>5</a:t>
            </a:r>
            <a:r>
              <a:rPr lang="ko-KR" altLang="en-US" sz="1800" b="1" dirty="0">
                <a:latin typeface="나눔스퀘어_ac Bold" charset="0"/>
                <a:ea typeface="나눔스퀘어_ac Bold" charset="0"/>
              </a:rPr>
              <a:t>행 </a:t>
            </a:r>
            <a:r>
              <a:rPr lang="en-US" altLang="ko-KR" sz="1800" b="1" dirty="0">
                <a:latin typeface="나눔스퀘어_ac Bold" charset="0"/>
                <a:ea typeface="나눔스퀘어_ac Bold" charset="0"/>
              </a:rPr>
              <a:t>: </a:t>
            </a:r>
            <a:r>
              <a:rPr lang="ko-KR" altLang="en-US" sz="1800" b="1" dirty="0">
                <a:latin typeface="나눔스퀘어_ac Bold" charset="0"/>
                <a:ea typeface="나눔스퀘어_ac Bold" charset="0"/>
              </a:rPr>
              <a:t>압축 해제한 디렉터리 이동</a:t>
            </a:r>
            <a:endParaRPr lang="en-US" altLang="ko-KR" sz="1800" b="1" dirty="0">
              <a:latin typeface="나눔스퀘어_ac Bold" charset="0"/>
              <a:ea typeface="나눔스퀘어_ac Bold" charset="0"/>
            </a:endParaRPr>
          </a:p>
          <a:p>
            <a:pPr marL="254000" indent="-254000" defTabSz="508000">
              <a:lnSpc>
                <a:spcPct val="120000"/>
              </a:lnSpc>
              <a:buFont typeface="Wingdings"/>
              <a:buChar char=""/>
            </a:pPr>
            <a:r>
              <a:rPr lang="en-US" altLang="ko-KR" sz="1800" b="1" dirty="0">
                <a:latin typeface="나눔스퀘어_ac Bold" charset="0"/>
                <a:ea typeface="나눔스퀘어_ac Bold" charset="0"/>
              </a:rPr>
              <a:t>6</a:t>
            </a:r>
            <a:r>
              <a:rPr lang="ko-KR" altLang="en-US" sz="1800" b="1" dirty="0">
                <a:latin typeface="나눔스퀘어_ac Bold" charset="0"/>
                <a:ea typeface="나눔스퀘어_ac Bold" charset="0"/>
              </a:rPr>
              <a:t>행 </a:t>
            </a:r>
            <a:r>
              <a:rPr lang="en-US" altLang="ko-KR" sz="1800" b="1" dirty="0">
                <a:latin typeface="나눔스퀘어_ac Bold" charset="0"/>
                <a:ea typeface="나눔스퀘어_ac Bold" charset="0"/>
              </a:rPr>
              <a:t>: </a:t>
            </a:r>
            <a:r>
              <a:rPr lang="ko-KR" altLang="en-US" sz="1800" b="1" dirty="0">
                <a:latin typeface="나눔스퀘어_ac Bold" charset="0"/>
                <a:ea typeface="나눔스퀘어_ac Bold" charset="0"/>
              </a:rPr>
              <a:t>컴파일 및 설치</a:t>
            </a:r>
          </a:p>
          <a:p>
            <a:pPr marL="0" indent="0" defTabSz="508000">
              <a:lnSpc>
                <a:spcPct val="150000"/>
              </a:lnSpc>
              <a:buFontTx/>
              <a:buNone/>
            </a:pPr>
            <a:endParaRPr lang="ko-KR" altLang="en-US" sz="1800" b="1" dirty="0">
              <a:latin typeface="나눔스퀘어_ac Bold" charset="0"/>
              <a:ea typeface="나눔스퀘어_ac Bold" charset="0"/>
            </a:endParaRPr>
          </a:p>
          <a:p>
            <a:pPr marL="0" indent="0" defTabSz="508000">
              <a:lnSpc>
                <a:spcPct val="150000"/>
              </a:lnSpc>
              <a:buFontTx/>
              <a:buNone/>
            </a:pPr>
            <a:endParaRPr lang="ko-KR" altLang="en-US" sz="1800" b="1" dirty="0">
              <a:latin typeface="나눔스퀘어_ac Bold" charset="0"/>
              <a:ea typeface="나눔스퀘어_ac Bold" charset="0"/>
            </a:endParaRP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3E9B8CE0-892E-4EDC-A835-56924FCBC521}"/>
              </a:ext>
            </a:extLst>
          </p:cNvPr>
          <p:cNvSpPr txBox="1">
            <a:spLocks/>
          </p:cNvSpPr>
          <p:nvPr/>
        </p:nvSpPr>
        <p:spPr>
          <a:xfrm>
            <a:off x="3417570" y="215900"/>
            <a:ext cx="2957195" cy="407035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rmAutofit/>
          </a:bodyPr>
          <a:lstStyle>
            <a:lvl1pPr marL="0" indent="0" algn="l" defTabSz="685800" eaLnBrk="1" latinLnBrk="1" hangingPunct="1">
              <a:lnSpc>
                <a:spcPct val="90000"/>
              </a:lnSpc>
              <a:spcBef>
                <a:spcPts val="750"/>
              </a:spcBef>
              <a:buFontTx/>
              <a:buNone/>
              <a:defRPr lang="en-GB" altLang="en-US" sz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eaLnBrk="1" latinLnBrk="1" hangingPunct="1">
              <a:lnSpc>
                <a:spcPct val="90000"/>
              </a:lnSpc>
              <a:spcBef>
                <a:spcPts val="375"/>
              </a:spcBef>
              <a:buFontTx/>
              <a:buNone/>
              <a:defRPr lang="en-GB" altLang="en-US" sz="10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eaLnBrk="1" latinLnBrk="1" hangingPunct="1">
              <a:lnSpc>
                <a:spcPct val="90000"/>
              </a:lnSpc>
              <a:spcBef>
                <a:spcPts val="375"/>
              </a:spcBef>
              <a:buFontTx/>
              <a:buNone/>
              <a:defRPr lang="en-GB" altLang="en-US" sz="9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eaLnBrk="1" latinLnBrk="1" hangingPunct="1">
              <a:lnSpc>
                <a:spcPct val="90000"/>
              </a:lnSpc>
              <a:spcBef>
                <a:spcPts val="375"/>
              </a:spcBef>
              <a:buFontTx/>
              <a:buNone/>
              <a:defRPr lang="en-GB" altLang="en-US" sz="7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eaLnBrk="1" latinLnBrk="1" hangingPunct="1">
              <a:lnSpc>
                <a:spcPct val="90000"/>
              </a:lnSpc>
              <a:spcBef>
                <a:spcPts val="375"/>
              </a:spcBef>
              <a:buFontTx/>
              <a:buNone/>
              <a:defRPr lang="en-GB" altLang="en-US" sz="7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eaLnBrk="1" latinLnBrk="1" hangingPunct="1">
              <a:lnSpc>
                <a:spcPct val="90000"/>
              </a:lnSpc>
              <a:spcBef>
                <a:spcPts val="375"/>
              </a:spcBef>
              <a:buFontTx/>
              <a:buNone/>
              <a:defRPr lang="en-GB" altLang="en-US" sz="7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eaLnBrk="1" latinLnBrk="1" hangingPunct="1">
              <a:lnSpc>
                <a:spcPct val="90000"/>
              </a:lnSpc>
              <a:spcBef>
                <a:spcPts val="375"/>
              </a:spcBef>
              <a:buFontTx/>
              <a:buNone/>
              <a:defRPr lang="en-GB" altLang="en-US" sz="7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eaLnBrk="1" latinLnBrk="1" hangingPunct="1">
              <a:lnSpc>
                <a:spcPct val="90000"/>
              </a:lnSpc>
              <a:spcBef>
                <a:spcPts val="375"/>
              </a:spcBef>
              <a:buFontTx/>
              <a:buNone/>
              <a:defRPr lang="en-GB" altLang="en-US" sz="7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eaLnBrk="1" latinLnBrk="1" hangingPunct="1">
              <a:lnSpc>
                <a:spcPct val="90000"/>
              </a:lnSpc>
              <a:spcBef>
                <a:spcPts val="375"/>
              </a:spcBef>
              <a:buFontTx/>
              <a:buNone/>
              <a:defRPr lang="en-GB" altLang="en-US" sz="7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508000">
              <a:buFontTx/>
              <a:buNone/>
            </a:pPr>
            <a:r>
              <a:rPr lang="ko-KR" altLang="en-US" sz="2000" dirty="0" err="1">
                <a:solidFill>
                  <a:schemeClr val="bg1"/>
                </a:solidFill>
                <a:latin typeface="나눔스퀘어_ac Bold" panose="020B0600000101010101"/>
                <a:ea typeface="DX국민시대" charset="0"/>
              </a:rPr>
              <a:t>ModSecurity</a:t>
            </a:r>
            <a:endParaRPr lang="ko-KR" altLang="en-US" sz="2000" dirty="0">
              <a:solidFill>
                <a:schemeClr val="bg1"/>
              </a:solidFill>
              <a:latin typeface="나눔스퀘어_ac Bold" panose="020B0600000101010101"/>
              <a:ea typeface="DX국민시대" charset="0"/>
            </a:endParaRPr>
          </a:p>
        </p:txBody>
      </p:sp>
      <p:sp>
        <p:nvSpPr>
          <p:cNvPr id="8" name="텍스트 개체 틀 5"/>
          <p:cNvSpPr txBox="1">
            <a:spLocks/>
          </p:cNvSpPr>
          <p:nvPr/>
        </p:nvSpPr>
        <p:spPr>
          <a:xfrm>
            <a:off x="472440" y="1878330"/>
            <a:ext cx="5913755" cy="4686935"/>
          </a:xfrm>
          <a:prstGeom prst="rect">
            <a:avLst/>
          </a:prstGeom>
          <a:solidFill>
            <a:schemeClr val="tx1"/>
          </a:solidFill>
        </p:spPr>
        <p:txBody>
          <a:bodyPr vert="horz" wrap="square" lIns="91440" tIns="45720" rIns="91440" bIns="45720" numCol="1" anchor="t">
            <a:normAutofit fontScale="92500" lnSpcReduction="10000"/>
          </a:bodyPr>
          <a:lstStyle>
            <a:lvl1pPr marL="0" indent="0" algn="l" defTabSz="685800" eaLnBrk="1" latinLnBrk="1" hangingPunct="1">
              <a:lnSpc>
                <a:spcPct val="90000"/>
              </a:lnSpc>
              <a:spcBef>
                <a:spcPts val="750"/>
              </a:spcBef>
              <a:buFontTx/>
              <a:buNone/>
              <a:defRPr lang="en-GB" altLang="en-US" sz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eaLnBrk="1" latinLnBrk="1" hangingPunct="1">
              <a:lnSpc>
                <a:spcPct val="90000"/>
              </a:lnSpc>
              <a:spcBef>
                <a:spcPts val="375"/>
              </a:spcBef>
              <a:buFontTx/>
              <a:buNone/>
              <a:defRPr lang="en-GB" altLang="en-US" sz="10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eaLnBrk="1" latinLnBrk="1" hangingPunct="1">
              <a:lnSpc>
                <a:spcPct val="90000"/>
              </a:lnSpc>
              <a:spcBef>
                <a:spcPts val="375"/>
              </a:spcBef>
              <a:buFontTx/>
              <a:buNone/>
              <a:defRPr lang="en-GB" altLang="en-US" sz="9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eaLnBrk="1" latinLnBrk="1" hangingPunct="1">
              <a:lnSpc>
                <a:spcPct val="90000"/>
              </a:lnSpc>
              <a:spcBef>
                <a:spcPts val="375"/>
              </a:spcBef>
              <a:buFontTx/>
              <a:buNone/>
              <a:defRPr lang="en-GB" altLang="en-US" sz="7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eaLnBrk="1" latinLnBrk="1" hangingPunct="1">
              <a:lnSpc>
                <a:spcPct val="90000"/>
              </a:lnSpc>
              <a:spcBef>
                <a:spcPts val="375"/>
              </a:spcBef>
              <a:buFontTx/>
              <a:buNone/>
              <a:defRPr lang="en-GB" altLang="en-US" sz="7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eaLnBrk="1" latinLnBrk="1" hangingPunct="1">
              <a:lnSpc>
                <a:spcPct val="90000"/>
              </a:lnSpc>
              <a:spcBef>
                <a:spcPts val="375"/>
              </a:spcBef>
              <a:buFontTx/>
              <a:buNone/>
              <a:defRPr lang="en-GB" altLang="en-US" sz="7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eaLnBrk="1" latinLnBrk="1" hangingPunct="1">
              <a:lnSpc>
                <a:spcPct val="90000"/>
              </a:lnSpc>
              <a:spcBef>
                <a:spcPts val="375"/>
              </a:spcBef>
              <a:buFontTx/>
              <a:buNone/>
              <a:defRPr lang="en-GB" altLang="en-US" sz="7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eaLnBrk="1" latinLnBrk="1" hangingPunct="1">
              <a:lnSpc>
                <a:spcPct val="90000"/>
              </a:lnSpc>
              <a:spcBef>
                <a:spcPts val="375"/>
              </a:spcBef>
              <a:buFontTx/>
              <a:buNone/>
              <a:defRPr lang="en-GB" altLang="en-US" sz="7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eaLnBrk="1" latinLnBrk="1" hangingPunct="1">
              <a:lnSpc>
                <a:spcPct val="90000"/>
              </a:lnSpc>
              <a:spcBef>
                <a:spcPts val="375"/>
              </a:spcBef>
              <a:buFontTx/>
              <a:buNone/>
              <a:defRPr lang="en-GB" altLang="en-US" sz="7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508000">
              <a:buFontTx/>
              <a:buNone/>
            </a:pPr>
            <a:r>
              <a:rPr lang="en-US" altLang="ko-KR" sz="1800" dirty="0">
                <a:solidFill>
                  <a:schemeClr val="bg1"/>
                </a:solidFill>
                <a:latin typeface="D2Coding" charset="0"/>
                <a:ea typeface="D2Coding" charset="0"/>
              </a:rPr>
              <a:t>Console</a:t>
            </a:r>
            <a:endParaRPr lang="ko-KR" altLang="en-US" sz="1800" dirty="0">
              <a:solidFill>
                <a:schemeClr val="bg1"/>
              </a:solidFill>
              <a:latin typeface="D2Coding" charset="0"/>
              <a:ea typeface="D2Coding" charset="0"/>
            </a:endParaRPr>
          </a:p>
          <a:p>
            <a:pPr marL="0" indent="0" defTabSz="508000">
              <a:buFontTx/>
              <a:buNone/>
            </a:pPr>
            <a:endParaRPr lang="ko-KR" altLang="en-US" sz="1800" dirty="0">
              <a:solidFill>
                <a:schemeClr val="bg1"/>
              </a:solidFill>
              <a:latin typeface="D2Coding" charset="0"/>
              <a:ea typeface="D2Coding" charset="0"/>
            </a:endParaRPr>
          </a:p>
          <a:p>
            <a:pPr marL="0" indent="0" defTabSz="508000">
              <a:buFontTx/>
              <a:buNone/>
            </a:pPr>
            <a:r>
              <a:rPr lang="ko-KR" altLang="ko-KR" sz="1800" dirty="0">
                <a:solidFill>
                  <a:schemeClr val="bg1"/>
                </a:solidFill>
                <a:latin typeface="D2Coding" charset="0"/>
                <a:ea typeface="D2Coding" charset="0"/>
              </a:rPr>
              <a:t># </a:t>
            </a:r>
            <a:r>
              <a:rPr lang="ko-KR" altLang="ko-KR" sz="1800" dirty="0" err="1">
                <a:solidFill>
                  <a:schemeClr val="bg1"/>
                </a:solidFill>
                <a:latin typeface="D2Coding" charset="0"/>
                <a:ea typeface="D2Coding" charset="0"/>
              </a:rPr>
              <a:t>yum</a:t>
            </a:r>
            <a:r>
              <a:rPr lang="ko-KR" altLang="ko-KR" sz="1800" dirty="0">
                <a:solidFill>
                  <a:schemeClr val="bg1"/>
                </a:solidFill>
                <a:latin typeface="D2Coding" charset="0"/>
                <a:ea typeface="D2Coding" charset="0"/>
              </a:rPr>
              <a:t> </a:t>
            </a:r>
            <a:r>
              <a:rPr lang="ko-KR" altLang="ko-KR" sz="1800" dirty="0" err="1">
                <a:solidFill>
                  <a:schemeClr val="bg1"/>
                </a:solidFill>
                <a:latin typeface="D2Coding" charset="0"/>
                <a:ea typeface="D2Coding" charset="0"/>
              </a:rPr>
              <a:t>install</a:t>
            </a:r>
            <a:r>
              <a:rPr lang="ko-KR" altLang="ko-KR" sz="1800" dirty="0">
                <a:solidFill>
                  <a:schemeClr val="bg1"/>
                </a:solidFill>
                <a:latin typeface="D2Coding" charset="0"/>
                <a:ea typeface="D2Coding" charset="0"/>
              </a:rPr>
              <a:t> -</a:t>
            </a:r>
            <a:r>
              <a:rPr lang="ko-KR" altLang="ko-KR" sz="1800" dirty="0" err="1">
                <a:solidFill>
                  <a:schemeClr val="bg1"/>
                </a:solidFill>
                <a:latin typeface="D2Coding" charset="0"/>
                <a:ea typeface="D2Coding" charset="0"/>
              </a:rPr>
              <a:t>y</a:t>
            </a:r>
            <a:r>
              <a:rPr lang="ko-KR" altLang="ko-KR" sz="1800" dirty="0">
                <a:solidFill>
                  <a:schemeClr val="bg1"/>
                </a:solidFill>
                <a:latin typeface="D2Coding" charset="0"/>
                <a:ea typeface="D2Coding" charset="0"/>
              </a:rPr>
              <a:t> </a:t>
            </a:r>
            <a:r>
              <a:rPr lang="ko-KR" altLang="ko-KR" sz="1800" dirty="0" err="1">
                <a:solidFill>
                  <a:schemeClr val="bg1"/>
                </a:solidFill>
                <a:latin typeface="D2Coding" charset="0"/>
                <a:ea typeface="D2Coding" charset="0"/>
              </a:rPr>
              <a:t>httpd-devel</a:t>
            </a:r>
            <a:r>
              <a:rPr lang="ko-KR" altLang="ko-KR" sz="1800" dirty="0">
                <a:solidFill>
                  <a:schemeClr val="bg1"/>
                </a:solidFill>
                <a:latin typeface="D2Coding" charset="0"/>
                <a:ea typeface="D2Coding" charset="0"/>
              </a:rPr>
              <a:t> </a:t>
            </a:r>
            <a:r>
              <a:rPr lang="ko-KR" altLang="ko-KR" sz="1800" dirty="0" err="1">
                <a:solidFill>
                  <a:schemeClr val="bg1"/>
                </a:solidFill>
                <a:latin typeface="D2Coding" charset="0"/>
                <a:ea typeface="D2Coding" charset="0"/>
              </a:rPr>
              <a:t>git</a:t>
            </a:r>
            <a:r>
              <a:rPr lang="ko-KR" altLang="ko-KR" sz="1800" dirty="0">
                <a:solidFill>
                  <a:schemeClr val="bg1"/>
                </a:solidFill>
                <a:latin typeface="D2Coding" charset="0"/>
                <a:ea typeface="D2Coding" charset="0"/>
              </a:rPr>
              <a:t> </a:t>
            </a:r>
            <a:r>
              <a:rPr lang="ko-KR" altLang="ko-KR" sz="1800" dirty="0" err="1">
                <a:solidFill>
                  <a:schemeClr val="bg1"/>
                </a:solidFill>
                <a:latin typeface="D2Coding" charset="0"/>
                <a:ea typeface="D2Coding" charset="0"/>
              </a:rPr>
              <a:t>gcc</a:t>
            </a:r>
            <a:r>
              <a:rPr lang="ko-KR" altLang="ko-KR" sz="1800" dirty="0">
                <a:solidFill>
                  <a:schemeClr val="bg1"/>
                </a:solidFill>
                <a:latin typeface="D2Coding" charset="0"/>
                <a:ea typeface="D2Coding" charset="0"/>
              </a:rPr>
              <a:t> </a:t>
            </a:r>
            <a:r>
              <a:rPr lang="ko-KR" altLang="ko-KR" sz="1800" dirty="0" err="1">
                <a:solidFill>
                  <a:schemeClr val="bg1"/>
                </a:solidFill>
                <a:latin typeface="D2Coding" charset="0"/>
                <a:ea typeface="D2Coding" charset="0"/>
              </a:rPr>
              <a:t>make</a:t>
            </a:r>
            <a:r>
              <a:rPr lang="ko-KR" altLang="ko-KR" sz="1800" dirty="0">
                <a:solidFill>
                  <a:schemeClr val="bg1"/>
                </a:solidFill>
                <a:latin typeface="D2Coding" charset="0"/>
                <a:ea typeface="D2Coding" charset="0"/>
              </a:rPr>
              <a:t> libxm12 </a:t>
            </a:r>
            <a:r>
              <a:rPr lang="ko-KR" altLang="ko-KR" sz="1800" dirty="0" err="1">
                <a:solidFill>
                  <a:schemeClr val="bg1"/>
                </a:solidFill>
                <a:latin typeface="D2Coding" charset="0"/>
                <a:ea typeface="D2Coding" charset="0"/>
              </a:rPr>
              <a:t>pcre-devel</a:t>
            </a:r>
            <a:r>
              <a:rPr lang="ko-KR" altLang="ko-KR" sz="1800" dirty="0">
                <a:solidFill>
                  <a:schemeClr val="bg1"/>
                </a:solidFill>
                <a:latin typeface="D2Coding" charset="0"/>
                <a:ea typeface="D2Coding" charset="0"/>
              </a:rPr>
              <a:t> libxm12-devel </a:t>
            </a:r>
            <a:r>
              <a:rPr lang="ko-KR" altLang="ko-KR" sz="1800" dirty="0" err="1">
                <a:solidFill>
                  <a:schemeClr val="bg1"/>
                </a:solidFill>
                <a:latin typeface="D2Coding" charset="0"/>
                <a:ea typeface="D2Coding" charset="0"/>
              </a:rPr>
              <a:t>curl-devel</a:t>
            </a:r>
            <a:endParaRPr lang="ko-KR" altLang="en-US" sz="1800" dirty="0">
              <a:solidFill>
                <a:schemeClr val="bg1"/>
              </a:solidFill>
              <a:latin typeface="D2Coding" charset="0"/>
              <a:ea typeface="D2Coding" charset="0"/>
            </a:endParaRPr>
          </a:p>
          <a:p>
            <a:pPr marL="0" indent="0" defTabSz="508000">
              <a:buFontTx/>
              <a:buNone/>
            </a:pPr>
            <a:endParaRPr lang="ko-KR" altLang="en-US" sz="1800" dirty="0">
              <a:solidFill>
                <a:schemeClr val="bg1"/>
              </a:solidFill>
              <a:latin typeface="D2Coding" charset="0"/>
              <a:ea typeface="D2Coding" charset="0"/>
            </a:endParaRPr>
          </a:p>
          <a:p>
            <a:pPr marL="0" indent="0" defTabSz="508000">
              <a:buFontTx/>
              <a:buNone/>
            </a:pPr>
            <a:r>
              <a:rPr lang="ko-KR" altLang="ko-KR" sz="1800" dirty="0">
                <a:solidFill>
                  <a:schemeClr val="bg1"/>
                </a:solidFill>
                <a:latin typeface="D2Coding" charset="0"/>
                <a:ea typeface="D2Coding" charset="0"/>
              </a:rPr>
              <a:t># </a:t>
            </a:r>
            <a:r>
              <a:rPr lang="ko-KR" altLang="ko-KR" sz="1800" dirty="0" err="1">
                <a:solidFill>
                  <a:schemeClr val="bg1"/>
                </a:solidFill>
                <a:latin typeface="D2Coding" charset="0"/>
                <a:ea typeface="D2Coding" charset="0"/>
              </a:rPr>
              <a:t>cd</a:t>
            </a:r>
            <a:r>
              <a:rPr lang="ko-KR" altLang="ko-KR" sz="1800" dirty="0">
                <a:solidFill>
                  <a:schemeClr val="bg1"/>
                </a:solidFill>
                <a:latin typeface="D2Coding" charset="0"/>
                <a:ea typeface="D2Coding" charset="0"/>
              </a:rPr>
              <a:t> /</a:t>
            </a:r>
            <a:r>
              <a:rPr lang="ko-KR" altLang="ko-KR" sz="1800" dirty="0" err="1">
                <a:solidFill>
                  <a:schemeClr val="bg1"/>
                </a:solidFill>
                <a:latin typeface="D2Coding" charset="0"/>
                <a:ea typeface="D2Coding" charset="0"/>
              </a:rPr>
              <a:t>tmp</a:t>
            </a:r>
            <a:endParaRPr lang="ko-KR" altLang="en-US" sz="1800" dirty="0">
              <a:solidFill>
                <a:schemeClr val="bg1"/>
              </a:solidFill>
              <a:latin typeface="D2Coding" charset="0"/>
              <a:ea typeface="D2Coding" charset="0"/>
            </a:endParaRPr>
          </a:p>
          <a:p>
            <a:pPr marL="0" indent="0" defTabSz="508000">
              <a:buFontTx/>
              <a:buNone/>
            </a:pPr>
            <a:endParaRPr lang="ko-KR" altLang="en-US" sz="1800" dirty="0">
              <a:solidFill>
                <a:schemeClr val="bg1"/>
              </a:solidFill>
              <a:latin typeface="D2Coding" charset="0"/>
              <a:ea typeface="D2Coding" charset="0"/>
            </a:endParaRPr>
          </a:p>
          <a:p>
            <a:pPr marL="0" indent="0" defTabSz="508000">
              <a:buFontTx/>
              <a:buNone/>
            </a:pPr>
            <a:r>
              <a:rPr lang="ko-KR" altLang="ko-KR" sz="1800" dirty="0">
                <a:solidFill>
                  <a:schemeClr val="bg1"/>
                </a:solidFill>
                <a:latin typeface="D2Coding" charset="0"/>
                <a:ea typeface="D2Coding" charset="0"/>
              </a:rPr>
              <a:t>#</a:t>
            </a:r>
            <a:r>
              <a:rPr lang="en-US" altLang="ko-KR" sz="1800" dirty="0">
                <a:solidFill>
                  <a:schemeClr val="bg1"/>
                </a:solidFill>
                <a:latin typeface="D2Coding" charset="0"/>
                <a:ea typeface="D2Coding" charset="0"/>
              </a:rPr>
              <a:t> </a:t>
            </a:r>
            <a:r>
              <a:rPr lang="en-US" altLang="ko-KR" sz="1800" dirty="0" err="1">
                <a:solidFill>
                  <a:schemeClr val="bg1"/>
                </a:solidFill>
                <a:latin typeface="D2Coding" charset="0"/>
                <a:ea typeface="D2Coding" charset="0"/>
              </a:rPr>
              <a:t>wget</a:t>
            </a:r>
            <a:r>
              <a:rPr lang="ko-KR" altLang="ko-KR" sz="1800" dirty="0">
                <a:solidFill>
                  <a:schemeClr val="bg1"/>
                </a:solidFill>
                <a:latin typeface="D2Coding" charset="0"/>
                <a:ea typeface="D2Coding" charset="0"/>
              </a:rPr>
              <a:t> </a:t>
            </a:r>
            <a:r>
              <a:rPr lang="en-US" altLang="ko-KR" sz="1800" dirty="0">
                <a:solidFill>
                  <a:schemeClr val="bg1"/>
                </a:solidFill>
                <a:latin typeface="D2Coding" charset="0"/>
                <a:ea typeface="D2Coding" charset="0"/>
                <a:hlinkClick r:id="rId2"/>
              </a:rPr>
              <a:t>https://www.modsecurity.org/tarball/2.9.0/modsecurity-2.9.0.tar.gz</a:t>
            </a:r>
            <a:endParaRPr lang="ko-KR" altLang="en-US" sz="1800" dirty="0">
              <a:solidFill>
                <a:schemeClr val="bg1"/>
              </a:solidFill>
              <a:latin typeface="D2Coding" charset="0"/>
              <a:ea typeface="D2Coding" charset="0"/>
            </a:endParaRPr>
          </a:p>
          <a:p>
            <a:pPr marL="0" indent="0" defTabSz="508000">
              <a:buFontTx/>
              <a:buNone/>
            </a:pPr>
            <a:endParaRPr lang="ko-KR" altLang="en-US" sz="1800" dirty="0">
              <a:solidFill>
                <a:schemeClr val="bg1"/>
              </a:solidFill>
              <a:latin typeface="D2Coding" charset="0"/>
              <a:ea typeface="D2Coding" charset="0"/>
            </a:endParaRPr>
          </a:p>
          <a:p>
            <a:pPr marL="0" indent="0" defTabSz="508000">
              <a:buFontTx/>
              <a:buNone/>
            </a:pPr>
            <a:r>
              <a:rPr lang="en-US" altLang="ko-KR" sz="1800" dirty="0">
                <a:solidFill>
                  <a:schemeClr val="bg1"/>
                </a:solidFill>
                <a:latin typeface="D2Coding" charset="0"/>
                <a:ea typeface="D2Coding" charset="0"/>
              </a:rPr>
              <a:t># tar -</a:t>
            </a:r>
            <a:r>
              <a:rPr lang="en-US" altLang="ko-KR" sz="1800" dirty="0" err="1">
                <a:solidFill>
                  <a:schemeClr val="bg1"/>
                </a:solidFill>
                <a:latin typeface="D2Coding" charset="0"/>
                <a:ea typeface="D2Coding" charset="0"/>
              </a:rPr>
              <a:t>xvzf</a:t>
            </a:r>
            <a:r>
              <a:rPr lang="en-US" altLang="ko-KR" sz="1800" dirty="0">
                <a:solidFill>
                  <a:schemeClr val="bg1"/>
                </a:solidFill>
                <a:latin typeface="D2Coding" charset="0"/>
                <a:ea typeface="D2Coding" charset="0"/>
              </a:rPr>
              <a:t> modsecurity-2.9.0.tar.gz</a:t>
            </a:r>
            <a:endParaRPr lang="ko-KR" altLang="en-US" sz="1800" dirty="0">
              <a:solidFill>
                <a:schemeClr val="bg1"/>
              </a:solidFill>
              <a:latin typeface="D2Coding" charset="0"/>
              <a:ea typeface="D2Coding" charset="0"/>
            </a:endParaRPr>
          </a:p>
          <a:p>
            <a:pPr marL="0" indent="0" defTabSz="508000">
              <a:buFontTx/>
              <a:buNone/>
            </a:pPr>
            <a:endParaRPr lang="ko-KR" altLang="en-US" sz="1800" dirty="0">
              <a:solidFill>
                <a:schemeClr val="bg1"/>
              </a:solidFill>
              <a:latin typeface="D2Coding" charset="0"/>
              <a:ea typeface="D2Coding" charset="0"/>
            </a:endParaRPr>
          </a:p>
          <a:p>
            <a:pPr marL="0" indent="0" defTabSz="508000">
              <a:buFontTx/>
              <a:buNone/>
            </a:pPr>
            <a:r>
              <a:rPr lang="ko-KR" altLang="ko-KR" sz="1800" dirty="0">
                <a:solidFill>
                  <a:schemeClr val="bg1"/>
                </a:solidFill>
                <a:latin typeface="D2Coding" charset="0"/>
                <a:ea typeface="D2Coding" charset="0"/>
              </a:rPr>
              <a:t>#cd modsecurity-2.9.0</a:t>
            </a:r>
            <a:endParaRPr lang="ko-KR" altLang="en-US" sz="1800" dirty="0">
              <a:solidFill>
                <a:schemeClr val="bg1"/>
              </a:solidFill>
              <a:latin typeface="D2Coding" charset="0"/>
              <a:ea typeface="D2Coding" charset="0"/>
            </a:endParaRPr>
          </a:p>
          <a:p>
            <a:pPr marL="0" indent="0" defTabSz="508000">
              <a:buFontTx/>
              <a:buNone/>
            </a:pPr>
            <a:endParaRPr lang="ko-KR" altLang="en-US" sz="1800" dirty="0">
              <a:solidFill>
                <a:schemeClr val="bg1"/>
              </a:solidFill>
              <a:latin typeface="D2Coding" charset="0"/>
              <a:ea typeface="D2Coding" charset="0"/>
            </a:endParaRPr>
          </a:p>
          <a:p>
            <a:pPr marL="0" indent="0" defTabSz="508000">
              <a:buFontTx/>
              <a:buNone/>
            </a:pPr>
            <a:r>
              <a:rPr lang="ko-KR" altLang="ko-KR" sz="1800" dirty="0">
                <a:solidFill>
                  <a:schemeClr val="bg1"/>
                </a:solidFill>
                <a:latin typeface="D2Coding" charset="0"/>
                <a:ea typeface="D2Coding" charset="0"/>
              </a:rPr>
              <a:t>#./configure ; </a:t>
            </a:r>
            <a:r>
              <a:rPr lang="ko-KR" altLang="ko-KR" sz="1800" dirty="0" err="1">
                <a:solidFill>
                  <a:schemeClr val="bg1"/>
                </a:solidFill>
                <a:latin typeface="D2Coding" charset="0"/>
                <a:ea typeface="D2Coding" charset="0"/>
              </a:rPr>
              <a:t>make</a:t>
            </a:r>
            <a:r>
              <a:rPr lang="ko-KR" altLang="ko-KR" sz="1800" dirty="0">
                <a:solidFill>
                  <a:schemeClr val="bg1"/>
                </a:solidFill>
                <a:latin typeface="D2Coding" charset="0"/>
                <a:ea typeface="D2Coding" charset="0"/>
              </a:rPr>
              <a:t> ; </a:t>
            </a:r>
            <a:r>
              <a:rPr lang="ko-KR" altLang="ko-KR" sz="1800" dirty="0" err="1">
                <a:solidFill>
                  <a:schemeClr val="bg1"/>
                </a:solidFill>
                <a:latin typeface="D2Coding" charset="0"/>
                <a:ea typeface="D2Coding" charset="0"/>
              </a:rPr>
              <a:t>make</a:t>
            </a:r>
            <a:r>
              <a:rPr lang="ko-KR" altLang="ko-KR" sz="1800" dirty="0">
                <a:solidFill>
                  <a:schemeClr val="bg1"/>
                </a:solidFill>
                <a:latin typeface="D2Coding" charset="0"/>
                <a:ea typeface="D2Coding" charset="0"/>
              </a:rPr>
              <a:t> </a:t>
            </a:r>
            <a:r>
              <a:rPr lang="ko-KR" altLang="ko-KR" sz="1800" dirty="0" err="1">
                <a:solidFill>
                  <a:schemeClr val="bg1"/>
                </a:solidFill>
                <a:latin typeface="D2Coding" charset="0"/>
                <a:ea typeface="D2Coding" charset="0"/>
              </a:rPr>
              <a:t>install</a:t>
            </a:r>
            <a:endParaRPr lang="ko-KR" altLang="en-US" sz="1800" dirty="0">
              <a:solidFill>
                <a:schemeClr val="bg1"/>
              </a:solidFill>
              <a:latin typeface="D2Coding" charset="0"/>
              <a:ea typeface="D2Coding" charset="0"/>
            </a:endParaRPr>
          </a:p>
          <a:p>
            <a:pPr marL="0" indent="0" defTabSz="508000">
              <a:buFontTx/>
              <a:buNone/>
            </a:pPr>
            <a:endParaRPr lang="ko-KR" altLang="en-US" sz="1800" dirty="0">
              <a:solidFill>
                <a:schemeClr val="bg1"/>
              </a:solidFill>
              <a:latin typeface="D2Coding" charset="0"/>
              <a:ea typeface="D2Coding" charset="0"/>
            </a:endParaRPr>
          </a:p>
          <a:p>
            <a:pPr marL="0" indent="0" defTabSz="508000">
              <a:buFontTx/>
              <a:buNone/>
            </a:pPr>
            <a:endParaRPr lang="ko-KR" altLang="en-US" sz="1800" dirty="0">
              <a:solidFill>
                <a:schemeClr val="bg1"/>
              </a:solidFill>
              <a:latin typeface="D2Coding" charset="0"/>
              <a:ea typeface="D2Coding" charset="0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EAB54A5C-507D-4ECE-A115-89C819D2D333}"/>
              </a:ext>
            </a:extLst>
          </p:cNvPr>
          <p:cNvCxnSpPr>
            <a:cxnSpLocks/>
          </p:cNvCxnSpPr>
          <p:nvPr/>
        </p:nvCxnSpPr>
        <p:spPr>
          <a:xfrm>
            <a:off x="426720" y="1704340"/>
            <a:ext cx="6004560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350448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F221A1-287D-4574-88F0-4B1757AE783B}"/>
              </a:ext>
            </a:extLst>
          </p:cNvPr>
          <p:cNvSpPr/>
          <p:nvPr/>
        </p:nvSpPr>
        <p:spPr>
          <a:xfrm>
            <a:off x="254004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DX국민시대" panose="02020600000000000000" pitchFamily="18" charset="-127"/>
                <a:ea typeface="DX국민시대" panose="02020600000000000000" pitchFamily="18" charset="-127"/>
              </a:rPr>
              <a:t>ㄴㄴ</a:t>
            </a:r>
            <a:endParaRPr lang="ko-KR" altLang="en-US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제목 3">
            <a:extLst>
              <a:ext uri="{FF2B5EF4-FFF2-40B4-BE49-F238E27FC236}">
                <a16:creationId xmlns:a16="http://schemas.microsoft.com/office/drawing/2014/main" id="{B3443ADE-1D9D-4A28-A056-276AC21D4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927100"/>
            <a:ext cx="5913238" cy="698500"/>
          </a:xfrm>
        </p:spPr>
        <p:txBody>
          <a:bodyPr anchor="ctr">
            <a:normAutofit/>
          </a:bodyPr>
          <a:lstStyle/>
          <a:p>
            <a:pPr algn="ctr"/>
            <a:r>
              <a:rPr lang="en-US" altLang="ko-KR" sz="2800" dirty="0" err="1">
                <a:latin typeface="DX국민시대" panose="02020600000000000000" pitchFamily="18" charset="-127"/>
                <a:ea typeface="DX국민시대" panose="02020600000000000000" pitchFamily="18" charset="-127"/>
              </a:rPr>
              <a:t>EtherApe</a:t>
            </a:r>
            <a:endParaRPr lang="ko-KR" altLang="en-US" sz="2800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C22B3298-BA6E-4B4B-9471-089AD99936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2380" y="8794806"/>
            <a:ext cx="5913238" cy="438094"/>
          </a:xfrm>
        </p:spPr>
        <p:txBody>
          <a:bodyPr>
            <a:normAutofit/>
          </a:bodyPr>
          <a:lstStyle/>
          <a:p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3E9B8CE0-892E-4EDC-A835-56924FCBC521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dirty="0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보안취약점 점검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EAB54A5C-507D-4ECE-A115-89C819D2D333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개체 틀 8">
            <a:extLst>
              <a:ext uri="{FF2B5EF4-FFF2-40B4-BE49-F238E27FC236}">
                <a16:creationId xmlns:a16="http://schemas.microsoft.com/office/drawing/2014/main" id="{13FCA361-22A0-4665-AA7A-B2F5D2F935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" r="900"/>
          <a:stretch>
            <a:fillRect/>
          </a:stretch>
        </p:blipFill>
        <p:spPr>
          <a:xfrm>
            <a:off x="472379" y="1886262"/>
            <a:ext cx="5900737" cy="1152525"/>
          </a:xfrm>
          <a:prstGeom prst="rect">
            <a:avLst/>
          </a:prstGeom>
        </p:spPr>
      </p:pic>
      <p:sp>
        <p:nvSpPr>
          <p:cNvPr id="19" name="텍스트 개체 틀 5">
            <a:extLst>
              <a:ext uri="{FF2B5EF4-FFF2-40B4-BE49-F238E27FC236}">
                <a16:creationId xmlns:a16="http://schemas.microsoft.com/office/drawing/2014/main" id="{DA0AEF4B-0C04-44F5-9A6A-11B3C67AB6B6}"/>
              </a:ext>
            </a:extLst>
          </p:cNvPr>
          <p:cNvSpPr txBox="1">
            <a:spLocks/>
          </p:cNvSpPr>
          <p:nvPr/>
        </p:nvSpPr>
        <p:spPr>
          <a:xfrm>
            <a:off x="624780" y="8947206"/>
            <a:ext cx="5913238" cy="4380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0" name="텍스트 개체 틀 5">
            <a:extLst>
              <a:ext uri="{FF2B5EF4-FFF2-40B4-BE49-F238E27FC236}">
                <a16:creationId xmlns:a16="http://schemas.microsoft.com/office/drawing/2014/main" id="{9333A066-E905-45B7-96CF-5ABF5628FCFD}"/>
              </a:ext>
            </a:extLst>
          </p:cNvPr>
          <p:cNvSpPr txBox="1">
            <a:spLocks/>
          </p:cNvSpPr>
          <p:nvPr/>
        </p:nvSpPr>
        <p:spPr>
          <a:xfrm>
            <a:off x="472380" y="3327740"/>
            <a:ext cx="5913238" cy="4380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1" name="텍스트 개체 틀 5">
            <a:extLst>
              <a:ext uri="{FF2B5EF4-FFF2-40B4-BE49-F238E27FC236}">
                <a16:creationId xmlns:a16="http://schemas.microsoft.com/office/drawing/2014/main" id="{DED17C2A-A9E1-4997-8210-060898AA109E}"/>
              </a:ext>
            </a:extLst>
          </p:cNvPr>
          <p:cNvSpPr txBox="1">
            <a:spLocks/>
          </p:cNvSpPr>
          <p:nvPr/>
        </p:nvSpPr>
        <p:spPr>
          <a:xfrm>
            <a:off x="472380" y="3108693"/>
            <a:ext cx="5913238" cy="4380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Nodes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를 클릭하여 통신한 노드 간 정보 확인가능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2C32A72-3C07-461F-AE53-6CA8EC8D403F}"/>
              </a:ext>
            </a:extLst>
          </p:cNvPr>
          <p:cNvSpPr/>
          <p:nvPr/>
        </p:nvSpPr>
        <p:spPr>
          <a:xfrm>
            <a:off x="5065425" y="2438752"/>
            <a:ext cx="675808" cy="56041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B111B04-029E-419E-9691-9C803FCA96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379" y="3678852"/>
            <a:ext cx="5900737" cy="4720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33320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사각형: 둥근 위쪽 모서리 24">
            <a:extLst>
              <a:ext uri="{FF2B5EF4-FFF2-40B4-BE49-F238E27FC236}">
                <a16:creationId xmlns:a16="http://schemas.microsoft.com/office/drawing/2014/main" id="{1898EFCF-EF1C-40AB-BA71-A382CFBBA3B4}"/>
              </a:ext>
            </a:extLst>
          </p:cNvPr>
          <p:cNvSpPr/>
          <p:nvPr/>
        </p:nvSpPr>
        <p:spPr>
          <a:xfrm rot="16200000">
            <a:off x="2724152" y="2076457"/>
            <a:ext cx="2298698" cy="546099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7" name="제목 36">
            <a:extLst>
              <a:ext uri="{FF2B5EF4-FFF2-40B4-BE49-F238E27FC236}">
                <a16:creationId xmlns:a16="http://schemas.microsoft.com/office/drawing/2014/main" id="{9F4B6E55-904B-464D-918A-13440A5DEE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33531" y="4130500"/>
            <a:ext cx="4933945" cy="1352903"/>
          </a:xfrm>
        </p:spPr>
        <p:txBody>
          <a:bodyPr anchor="ctr">
            <a:norm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4. Bit-Twist</a:t>
            </a:r>
            <a:endParaRPr lang="en-US" altLang="ko-KR" sz="3050" dirty="0">
              <a:solidFill>
                <a:schemeClr val="bg1"/>
              </a:solidFill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468101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F221A1-287D-4574-88F0-4B1757AE783B}"/>
              </a:ext>
            </a:extLst>
          </p:cNvPr>
          <p:cNvSpPr/>
          <p:nvPr/>
        </p:nvSpPr>
        <p:spPr>
          <a:xfrm>
            <a:off x="254004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제목 3">
            <a:extLst>
              <a:ext uri="{FF2B5EF4-FFF2-40B4-BE49-F238E27FC236}">
                <a16:creationId xmlns:a16="http://schemas.microsoft.com/office/drawing/2014/main" id="{B3443ADE-1D9D-4A28-A056-276AC21D4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927100"/>
            <a:ext cx="5913238" cy="698500"/>
          </a:xfrm>
        </p:spPr>
        <p:txBody>
          <a:bodyPr anchor="ctr">
            <a:normAutofit/>
          </a:bodyPr>
          <a:lstStyle/>
          <a:p>
            <a:pPr algn="ctr"/>
            <a:r>
              <a:rPr lang="en-US" altLang="ko-KR" sz="2800" dirty="0">
                <a:latin typeface="DX국민시대" panose="02020600000000000000" pitchFamily="18" charset="-127"/>
                <a:ea typeface="DX국민시대"/>
              </a:rPr>
              <a:t>Bit-Twist</a:t>
            </a:r>
            <a:endParaRPr lang="en-US" altLang="ko-KR" sz="2800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C22B3298-BA6E-4B4B-9471-089AD99936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30817" y="1897896"/>
            <a:ext cx="5940754" cy="7335004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altLang="ko-KR" sz="2000" dirty="0">
              <a:latin typeface="나눔스퀘어_ac Bold" panose="020B0600000101010101" pitchFamily="50" charset="-127"/>
              <a:ea typeface="나눔스퀘어_ac Bold"/>
            </a:endParaRPr>
          </a:p>
          <a:p>
            <a:endParaRPr lang="en-US" altLang="ko-KR" sz="2000" dirty="0">
              <a:latin typeface="나눔스퀘어_ac Bold" panose="020B0600000101010101" pitchFamily="50" charset="-127"/>
              <a:ea typeface="나눔스퀘어_ac Bold"/>
            </a:endParaRPr>
          </a:p>
          <a:p>
            <a:endParaRPr lang="en-US" altLang="ko-KR" sz="2000" dirty="0">
              <a:latin typeface="나눔스퀘어_ac Bold" panose="020B0600000101010101" pitchFamily="50" charset="-127"/>
              <a:ea typeface="나눔스퀘어_ac Bold"/>
            </a:endParaRPr>
          </a:p>
          <a:p>
            <a:endParaRPr lang="en-US" altLang="ko-KR" sz="2000" dirty="0">
              <a:latin typeface="나눔스퀘어_ac Bold" panose="020B0600000101010101" pitchFamily="50" charset="-127"/>
              <a:ea typeface="나눔스퀘어_ac Bold"/>
            </a:endParaRPr>
          </a:p>
          <a:p>
            <a:endParaRPr lang="en-US" altLang="ko-KR" sz="2000" dirty="0">
              <a:latin typeface="나눔스퀘어_ac Bold" panose="020B0600000101010101" pitchFamily="50" charset="-127"/>
              <a:ea typeface="나눔스퀘어_ac Bold"/>
            </a:endParaRPr>
          </a:p>
          <a:p>
            <a:endParaRPr lang="en-US" altLang="ko-KR" sz="2000" dirty="0">
              <a:latin typeface="나눔스퀘어_ac Bold" panose="020B0600000101010101" pitchFamily="50" charset="-127"/>
              <a:ea typeface="나눔스퀘어_ac Bold"/>
            </a:endParaRPr>
          </a:p>
          <a:p>
            <a:endParaRPr lang="en-US" altLang="ko-KR" sz="2000" dirty="0">
              <a:latin typeface="나눔스퀘어_ac Bold" panose="020B0600000101010101" pitchFamily="50" charset="-127"/>
              <a:ea typeface="나눔스퀘어_ac Bold"/>
            </a:endParaRPr>
          </a:p>
          <a:p>
            <a:pPr marL="457200" indent="-457200">
              <a:buAutoNum type="arabicPeriod"/>
            </a:pPr>
            <a:r>
              <a:rPr lang="en-US" altLang="ko-KR" sz="2400" dirty="0">
                <a:latin typeface="나눔스퀘어_ac Bold" panose="020B0600000101010101" pitchFamily="50" charset="-127"/>
                <a:ea typeface="나눔스퀘어_ac Bold"/>
              </a:rPr>
              <a:t>Bit-Twist</a:t>
            </a:r>
            <a:r>
              <a:rPr lang="ko-KR" altLang="en-US" sz="2400" dirty="0">
                <a:latin typeface="나눔스퀘어_ac Bold" panose="020B0600000101010101" pitchFamily="50" charset="-127"/>
                <a:ea typeface="나눔스퀘어_ac Bold"/>
              </a:rPr>
              <a:t>란 </a:t>
            </a:r>
            <a:r>
              <a:rPr lang="en-US" altLang="ko-KR" sz="2400" dirty="0">
                <a:latin typeface="나눔스퀘어_ac Bold" panose="020B0600000101010101" pitchFamily="50" charset="-127"/>
                <a:ea typeface="나눔스퀘어_ac Bold"/>
              </a:rPr>
              <a:t>?</a:t>
            </a:r>
          </a:p>
          <a:p>
            <a:pPr marL="457200" indent="-457200">
              <a:buAutoNum type="arabicPeriod"/>
            </a:pPr>
            <a:endParaRPr lang="en-US" altLang="ko-KR" sz="2000" dirty="0">
              <a:latin typeface="나눔스퀘어_ac Bold" panose="020B0600000101010101" pitchFamily="50" charset="-127"/>
              <a:ea typeface="나눔스퀘어_ac Bold"/>
            </a:endParaRPr>
          </a:p>
          <a:p>
            <a:pPr marL="342900" indent="-342900">
              <a:buFontTx/>
              <a:buChar char="-"/>
            </a:pPr>
            <a:r>
              <a:rPr lang="ko-KR" altLang="en-US" sz="2000" dirty="0">
                <a:latin typeface="나눔스퀘어_ac Bold" panose="020B0600000101010101" pitchFamily="50" charset="-127"/>
                <a:ea typeface="나눔스퀘어_ac Bold"/>
              </a:rPr>
              <a:t>네트워크 패킷 생성 및 재전송 도구</a:t>
            </a:r>
            <a:endParaRPr lang="en-US" altLang="ko-KR" sz="2000" dirty="0">
              <a:latin typeface="나눔스퀘어_ac Bold" panose="020B0600000101010101" pitchFamily="50" charset="-127"/>
              <a:ea typeface="나눔스퀘어_ac Bold"/>
            </a:endParaRPr>
          </a:p>
          <a:p>
            <a:pPr marL="342900" indent="-342900">
              <a:buFontTx/>
              <a:buChar char="-"/>
            </a:pPr>
            <a:r>
              <a:rPr lang="ko-KR" altLang="en-US" sz="2000" dirty="0">
                <a:latin typeface="나눔스퀘어_ac Bold" panose="020B0600000101010101" pitchFamily="50" charset="-127"/>
                <a:ea typeface="나눔스퀘어_ac Bold"/>
              </a:rPr>
              <a:t>네트워크 침해사고 분석 중 확보한 네트워크 파일을 시뮬레이션 하거나 네트워크 보안 시스템의 공격 탐지 성능과 </a:t>
            </a:r>
            <a:r>
              <a:rPr lang="ko-KR" altLang="en-US" sz="2000" dirty="0" err="1">
                <a:latin typeface="나눔스퀘어_ac Bold" panose="020B0600000101010101" pitchFamily="50" charset="-127"/>
                <a:ea typeface="나눔스퀘어_ac Bold"/>
              </a:rPr>
              <a:t>시그니쳐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/>
              </a:rPr>
              <a:t> 작성 시 사용</a:t>
            </a:r>
          </a:p>
          <a:p>
            <a:endParaRPr lang="ko-KR" altLang="en-US" sz="2000" dirty="0">
              <a:latin typeface="나눔스퀘어_ac Bold" panose="020B0600000101010101" pitchFamily="50" charset="-127"/>
              <a:ea typeface="나눔스퀘어_ac Bold"/>
            </a:endParaRP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3E9B8CE0-892E-4EDC-A835-56924FCBC521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dirty="0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보안취약점 점검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5020AD9-93A3-4AD0-895A-EB325D61FD3E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95E056C4-38E1-4841-A6A2-87C93D5545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931" y="1897896"/>
            <a:ext cx="5724525" cy="226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68960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F221A1-287D-4574-88F0-4B1757AE783B}"/>
              </a:ext>
            </a:extLst>
          </p:cNvPr>
          <p:cNvSpPr/>
          <p:nvPr/>
        </p:nvSpPr>
        <p:spPr>
          <a:xfrm>
            <a:off x="254004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제목 3">
            <a:extLst>
              <a:ext uri="{FF2B5EF4-FFF2-40B4-BE49-F238E27FC236}">
                <a16:creationId xmlns:a16="http://schemas.microsoft.com/office/drawing/2014/main" id="{B3443ADE-1D9D-4A28-A056-276AC21D4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927100"/>
            <a:ext cx="5913238" cy="698500"/>
          </a:xfrm>
        </p:spPr>
        <p:txBody>
          <a:bodyPr anchor="ctr">
            <a:normAutofit/>
          </a:bodyPr>
          <a:lstStyle/>
          <a:p>
            <a:pPr algn="ctr"/>
            <a:r>
              <a:rPr lang="en-US" altLang="ko-KR" sz="2800" dirty="0">
                <a:latin typeface="DX국민시대" panose="02020600000000000000" pitchFamily="18" charset="-127"/>
                <a:ea typeface="DX국민시대"/>
              </a:rPr>
              <a:t>Bit-Twist</a:t>
            </a:r>
            <a:endParaRPr lang="en-US" altLang="ko-KR" sz="2800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C22B3298-BA6E-4B4B-9471-089AD99936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2574" y="9124076"/>
            <a:ext cx="5913045" cy="43471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/>
              </a:rPr>
              <a:t>- http://bittwist.sourceforge.net/에서 </a:t>
            </a:r>
            <a:r>
              <a:rPr lang="ko-KR" altLang="en-US" sz="2000" dirty="0" err="1">
                <a:latin typeface="나눔스퀘어_ac Bold" panose="020B0600000101010101" pitchFamily="50" charset="-127"/>
                <a:ea typeface="나눔스퀘어_ac Bold"/>
              </a:rPr>
              <a:t>linux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/>
              </a:rPr>
              <a:t> 다운.</a:t>
            </a: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3E9B8CE0-892E-4EDC-A835-56924FCBC521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dirty="0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보안취약점 점검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5020AD9-93A3-4AD0-895A-EB325D61FD3E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30B2B9A0-40CF-43AC-99C9-D70B0CCB76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380" y="2428423"/>
            <a:ext cx="6007843" cy="2680646"/>
          </a:xfrm>
          <a:prstGeom prst="rect">
            <a:avLst/>
          </a:prstGeom>
        </p:spPr>
      </p:pic>
      <p:sp>
        <p:nvSpPr>
          <p:cNvPr id="9" name="텍스트 개체 틀 5">
            <a:extLst>
              <a:ext uri="{FF2B5EF4-FFF2-40B4-BE49-F238E27FC236}">
                <a16:creationId xmlns:a16="http://schemas.microsoft.com/office/drawing/2014/main" id="{0210570C-132F-4BAB-87D5-F2F70F33474A}"/>
              </a:ext>
            </a:extLst>
          </p:cNvPr>
          <p:cNvSpPr txBox="1">
            <a:spLocks/>
          </p:cNvSpPr>
          <p:nvPr/>
        </p:nvSpPr>
        <p:spPr>
          <a:xfrm>
            <a:off x="426691" y="1912062"/>
            <a:ext cx="5913238" cy="443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ea typeface="나눔스퀘어_ac Bold"/>
              </a:rPr>
              <a:t>2.  </a:t>
            </a:r>
            <a:r>
              <a:rPr lang="ko-KR" altLang="en-US" sz="2400" dirty="0">
                <a:ea typeface="나눔스퀘어_ac Bold"/>
              </a:rPr>
              <a:t>기본 설치</a:t>
            </a:r>
            <a:endParaRPr lang="en-US" altLang="ko-KR" sz="2400" dirty="0">
              <a:ea typeface="나눔스퀘어_ac Bold"/>
            </a:endParaRPr>
          </a:p>
        </p:txBody>
      </p:sp>
      <p:pic>
        <p:nvPicPr>
          <p:cNvPr id="1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6CAC5052-179A-4D59-9E90-6EEADE2966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113" y="7135292"/>
            <a:ext cx="5953197" cy="932820"/>
          </a:xfrm>
          <a:prstGeom prst="rect">
            <a:avLst/>
          </a:prstGeom>
        </p:spPr>
      </p:pic>
      <p:pic>
        <p:nvPicPr>
          <p:cNvPr id="1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3E4E949C-ACEF-403E-B0DB-437FD4AD9C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380" y="8141398"/>
            <a:ext cx="5966859" cy="909392"/>
          </a:xfrm>
          <a:prstGeom prst="rect">
            <a:avLst/>
          </a:prstGeom>
        </p:spPr>
      </p:pic>
      <p:sp>
        <p:nvSpPr>
          <p:cNvPr id="19" name="텍스트 개체 틀 5">
            <a:extLst>
              <a:ext uri="{FF2B5EF4-FFF2-40B4-BE49-F238E27FC236}">
                <a16:creationId xmlns:a16="http://schemas.microsoft.com/office/drawing/2014/main" id="{A77A09F0-EFEF-4E59-87E9-2ABD6E836610}"/>
              </a:ext>
            </a:extLst>
          </p:cNvPr>
          <p:cNvSpPr txBox="1">
            <a:spLocks/>
          </p:cNvSpPr>
          <p:nvPr/>
        </p:nvSpPr>
        <p:spPr>
          <a:xfrm>
            <a:off x="472380" y="5218332"/>
            <a:ext cx="6004620" cy="1843674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t">
            <a:normAutofit fontScale="92500" lnSpcReduction="20000"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chemeClr val="bg1"/>
                </a:solidFill>
                <a:latin typeface="D2Coding" panose="020B0609020101020101" pitchFamily="49" charset="-127"/>
                <a:ea typeface="D2Coding"/>
              </a:rPr>
              <a:t>console</a:t>
            </a:r>
            <a:endParaRPr lang="ko-KR" altLang="en-US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pPr>
              <a:lnSpc>
                <a:spcPct val="90000"/>
              </a:lnSpc>
              <a:spcBef>
                <a:spcPts val="750"/>
              </a:spcBef>
            </a:pPr>
            <a:r>
              <a:rPr lang="en-US" dirty="0">
                <a:solidFill>
                  <a:schemeClr val="bg1"/>
                </a:solidFill>
                <a:latin typeface="Consolas"/>
                <a:ea typeface="D2Coding"/>
              </a:rPr>
              <a:t>#apt-get install </a:t>
            </a:r>
            <a:r>
              <a:rPr lang="en-US" dirty="0" err="1">
                <a:solidFill>
                  <a:schemeClr val="bg1"/>
                </a:solidFill>
                <a:latin typeface="Consolas"/>
                <a:ea typeface="D2Coding"/>
              </a:rPr>
              <a:t>libpcap</a:t>
            </a:r>
            <a:r>
              <a:rPr lang="en-US" dirty="0">
                <a:solidFill>
                  <a:schemeClr val="bg1"/>
                </a:solidFill>
                <a:latin typeface="Consolas"/>
                <a:ea typeface="D2Coding"/>
              </a:rPr>
              <a:t>-dev</a:t>
            </a:r>
            <a:endParaRPr lang="en-US" dirty="0">
              <a:solidFill>
                <a:schemeClr val="bg1"/>
              </a:solidFill>
              <a:ea typeface="D2Coding"/>
              <a:cs typeface="+mn-lt"/>
            </a:endParaRPr>
          </a:p>
          <a:p>
            <a:pPr>
              <a:lnSpc>
                <a:spcPct val="90000"/>
              </a:lnSpc>
              <a:spcBef>
                <a:spcPts val="750"/>
              </a:spcBef>
            </a:pPr>
            <a:r>
              <a:rPr lang="en-US" dirty="0">
                <a:solidFill>
                  <a:schemeClr val="bg1"/>
                </a:solidFill>
                <a:latin typeface="Consolas"/>
                <a:ea typeface="D2Coding" panose="020B0609020101020101" pitchFamily="49" charset="-127"/>
              </a:rPr>
              <a:t>#tar –</a:t>
            </a:r>
            <a:r>
              <a:rPr lang="en-US" dirty="0" err="1">
                <a:solidFill>
                  <a:schemeClr val="bg1"/>
                </a:solidFill>
                <a:latin typeface="Consolas"/>
                <a:ea typeface="D2Coding" panose="020B0609020101020101" pitchFamily="49" charset="-127"/>
              </a:rPr>
              <a:t>xvzf</a:t>
            </a:r>
            <a:r>
              <a:rPr lang="en-US" dirty="0">
                <a:solidFill>
                  <a:schemeClr val="bg1"/>
                </a:solidFill>
                <a:latin typeface="Consolas"/>
                <a:ea typeface="D2Coding" panose="020B0609020101020101" pitchFamily="49" charset="-127"/>
              </a:rPr>
              <a:t> bittwist-linux-2.0.tar.gz</a:t>
            </a:r>
            <a:endParaRPr lang="en-US" dirty="0">
              <a:ea typeface="+mn-lt"/>
              <a:cs typeface="+mn-lt"/>
            </a:endParaRPr>
          </a:p>
          <a:p>
            <a:pPr>
              <a:lnSpc>
                <a:spcPct val="90000"/>
              </a:lnSpc>
              <a:spcBef>
                <a:spcPts val="750"/>
              </a:spcBef>
            </a:pPr>
            <a:r>
              <a:rPr lang="en-US" dirty="0">
                <a:solidFill>
                  <a:schemeClr val="bg1"/>
                </a:solidFill>
                <a:latin typeface="Consolas"/>
                <a:ea typeface="D2Coding" panose="020B0609020101020101" pitchFamily="49" charset="-127"/>
              </a:rPr>
              <a:t>#cd bittwist-linux-2.0</a:t>
            </a:r>
            <a:endParaRPr lang="en-US" dirty="0">
              <a:ea typeface="+mn-lt"/>
              <a:cs typeface="+mn-lt"/>
            </a:endParaRPr>
          </a:p>
          <a:p>
            <a:pPr>
              <a:lnSpc>
                <a:spcPct val="90000"/>
              </a:lnSpc>
              <a:spcBef>
                <a:spcPts val="750"/>
              </a:spcBef>
            </a:pPr>
            <a:r>
              <a:rPr lang="en-US" dirty="0">
                <a:solidFill>
                  <a:schemeClr val="bg1"/>
                </a:solidFill>
                <a:latin typeface="Consolas"/>
                <a:ea typeface="D2Coding"/>
              </a:rPr>
              <a:t>#make</a:t>
            </a:r>
            <a:endParaRPr lang="en-US" dirty="0">
              <a:solidFill>
                <a:schemeClr val="bg1"/>
              </a:solidFill>
              <a:ea typeface="D2Coding"/>
              <a:cs typeface="+mn-lt"/>
            </a:endParaRPr>
          </a:p>
          <a:p>
            <a:pPr>
              <a:lnSpc>
                <a:spcPct val="90000"/>
              </a:lnSpc>
              <a:spcBef>
                <a:spcPts val="750"/>
              </a:spcBef>
            </a:pPr>
            <a:r>
              <a:rPr lang="en-US" dirty="0">
                <a:solidFill>
                  <a:schemeClr val="bg1"/>
                </a:solidFill>
                <a:latin typeface="Consolas"/>
                <a:ea typeface="D2Coding"/>
              </a:rPr>
              <a:t>#make install</a:t>
            </a:r>
            <a:endParaRPr lang="en-US" dirty="0">
              <a:solidFill>
                <a:schemeClr val="bg1"/>
              </a:solidFill>
              <a:ea typeface="D2Coding"/>
              <a:cs typeface="+mn-lt"/>
            </a:endParaRPr>
          </a:p>
          <a:p>
            <a:endParaRPr lang="en-US" altLang="ko-KR" dirty="0">
              <a:solidFill>
                <a:schemeClr val="bg1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9431790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F221A1-287D-4574-88F0-4B1757AE783B}"/>
              </a:ext>
            </a:extLst>
          </p:cNvPr>
          <p:cNvSpPr/>
          <p:nvPr/>
        </p:nvSpPr>
        <p:spPr>
          <a:xfrm>
            <a:off x="254004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제목 3">
            <a:extLst>
              <a:ext uri="{FF2B5EF4-FFF2-40B4-BE49-F238E27FC236}">
                <a16:creationId xmlns:a16="http://schemas.microsoft.com/office/drawing/2014/main" id="{B3443ADE-1D9D-4A28-A056-276AC21D4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927100"/>
            <a:ext cx="5913238" cy="698500"/>
          </a:xfrm>
        </p:spPr>
        <p:txBody>
          <a:bodyPr anchor="ctr">
            <a:normAutofit/>
          </a:bodyPr>
          <a:lstStyle/>
          <a:p>
            <a:pPr algn="ctr"/>
            <a:r>
              <a:rPr lang="en-US" altLang="ko-KR" sz="2800" dirty="0">
                <a:latin typeface="DX국민시대" panose="02020600000000000000" pitchFamily="18" charset="-127"/>
                <a:ea typeface="DX국민시대"/>
              </a:rPr>
              <a:t>Bit-Twist</a:t>
            </a:r>
            <a:endParaRPr lang="ko-KR" altLang="en-US" sz="2800" dirty="0">
              <a:ea typeface="+mj-lt"/>
              <a:cs typeface="+mj-lt"/>
            </a:endParaRP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3E9B8CE0-892E-4EDC-A835-56924FCBC521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dirty="0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보안취약점 점검</a:t>
            </a:r>
          </a:p>
        </p:txBody>
      </p:sp>
      <p:sp>
        <p:nvSpPr>
          <p:cNvPr id="8" name="텍스트 개체 틀 5">
            <a:extLst>
              <a:ext uri="{FF2B5EF4-FFF2-40B4-BE49-F238E27FC236}">
                <a16:creationId xmlns:a16="http://schemas.microsoft.com/office/drawing/2014/main" id="{F497BAFF-A3AA-4C33-B9B4-00AC67500DA8}"/>
              </a:ext>
            </a:extLst>
          </p:cNvPr>
          <p:cNvSpPr txBox="1">
            <a:spLocks/>
          </p:cNvSpPr>
          <p:nvPr/>
        </p:nvSpPr>
        <p:spPr>
          <a:xfrm>
            <a:off x="463041" y="2912881"/>
            <a:ext cx="5968269" cy="4867015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>
                <a:solidFill>
                  <a:schemeClr val="bg1"/>
                </a:solidFill>
                <a:latin typeface="Consolas"/>
                <a:ea typeface="나눔스퀘어_ac Bold"/>
              </a:rPr>
              <a:t>console</a:t>
            </a:r>
          </a:p>
          <a:p>
            <a:r>
              <a:rPr lang="en-US" altLang="ko-KR" sz="1800" dirty="0">
                <a:solidFill>
                  <a:schemeClr val="bg1"/>
                </a:solidFill>
                <a:latin typeface="Consolas"/>
                <a:ea typeface="나눔스퀘어_ac Bold"/>
              </a:rPr>
              <a:t>#bittwist –d //</a:t>
            </a:r>
            <a:r>
              <a:rPr lang="en-US" altLang="ko-KR" sz="1800" dirty="0" err="1">
                <a:solidFill>
                  <a:schemeClr val="bg1"/>
                </a:solidFill>
                <a:latin typeface="Consolas"/>
                <a:ea typeface="나눔스퀘어_ac Bold"/>
              </a:rPr>
              <a:t>사용가능한</a:t>
            </a:r>
            <a:r>
              <a:rPr lang="en-US" altLang="ko-KR" sz="1800" dirty="0">
                <a:solidFill>
                  <a:schemeClr val="bg1"/>
                </a:solidFill>
                <a:latin typeface="Consolas"/>
                <a:ea typeface="나눔스퀘어_ac Bold"/>
              </a:rPr>
              <a:t> </a:t>
            </a:r>
            <a:r>
              <a:rPr lang="en-US" altLang="ko-KR" sz="1800" dirty="0" err="1">
                <a:solidFill>
                  <a:schemeClr val="bg1"/>
                </a:solidFill>
                <a:latin typeface="Consolas"/>
                <a:ea typeface="나눔스퀘어_ac Bold"/>
              </a:rPr>
              <a:t>네트워크</a:t>
            </a:r>
            <a:r>
              <a:rPr lang="en-US" altLang="ko-KR" sz="1800" dirty="0">
                <a:solidFill>
                  <a:schemeClr val="bg1"/>
                </a:solidFill>
                <a:latin typeface="Consolas"/>
                <a:ea typeface="나눔스퀘어_ac Bold"/>
              </a:rPr>
              <a:t> </a:t>
            </a:r>
            <a:r>
              <a:rPr lang="en-US" altLang="ko-KR" sz="1800" dirty="0" err="1">
                <a:solidFill>
                  <a:schemeClr val="bg1"/>
                </a:solidFill>
                <a:latin typeface="Consolas"/>
                <a:ea typeface="나눔스퀘어_ac Bold"/>
              </a:rPr>
              <a:t>인터페이스출력</a:t>
            </a:r>
            <a:endParaRPr lang="en-US" altLang="ko-KR" sz="1800" dirty="0" err="1">
              <a:solidFill>
                <a:schemeClr val="bg1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r>
              <a:rPr lang="en-US" sz="1800" dirty="0">
                <a:solidFill>
                  <a:schemeClr val="bg1"/>
                </a:solidFill>
                <a:latin typeface="Consolas"/>
                <a:ea typeface="나눔스퀘어_ac Bold"/>
              </a:rPr>
              <a:t>#bittwist –</a:t>
            </a:r>
            <a:r>
              <a:rPr lang="en-US" altLang="ko-KR" sz="1800" dirty="0">
                <a:solidFill>
                  <a:schemeClr val="bg1"/>
                </a:solidFill>
                <a:latin typeface="Consolas"/>
                <a:ea typeface="나눔스퀘어_ac Bold"/>
              </a:rPr>
              <a:t>v</a:t>
            </a:r>
            <a:r>
              <a:rPr lang="en-US" sz="1800" dirty="0">
                <a:solidFill>
                  <a:schemeClr val="bg1"/>
                </a:solidFill>
                <a:latin typeface="Consolas"/>
                <a:ea typeface="나눔스퀘어_ac Bold"/>
              </a:rPr>
              <a:t> //</a:t>
            </a:r>
            <a:r>
              <a:rPr lang="ko-KR" altLang="en-US" sz="1800" dirty="0" err="1">
                <a:solidFill>
                  <a:schemeClr val="bg1"/>
                </a:solidFill>
                <a:latin typeface="Consolas"/>
                <a:ea typeface="나눔스퀘어_ac Bold"/>
              </a:rPr>
              <a:t>각패킷에</a:t>
            </a:r>
            <a:r>
              <a:rPr lang="ko-KR" altLang="en-US" sz="1800" dirty="0">
                <a:solidFill>
                  <a:schemeClr val="bg1"/>
                </a:solidFill>
                <a:latin typeface="Consolas"/>
                <a:ea typeface="나눔스퀘어_ac Bold"/>
              </a:rPr>
              <a:t> 대한 시간 정보 출력</a:t>
            </a:r>
            <a:endParaRPr lang="en-US" altLang="ko-KR" sz="1800" dirty="0">
              <a:solidFill>
                <a:schemeClr val="bg1"/>
              </a:solidFill>
              <a:latin typeface="Consolas"/>
              <a:ea typeface="나눔스퀘어_ac Bold"/>
            </a:endParaRPr>
          </a:p>
          <a:p>
            <a:r>
              <a:rPr lang="en-US" altLang="ko-KR" sz="1800" dirty="0">
                <a:solidFill>
                  <a:schemeClr val="bg1"/>
                </a:solidFill>
                <a:latin typeface="Consolas"/>
                <a:ea typeface="+mn-lt"/>
              </a:rPr>
              <a:t>#bittwist –</a:t>
            </a:r>
            <a:r>
              <a:rPr lang="en-US" altLang="ko-KR" sz="1800" dirty="0" err="1">
                <a:solidFill>
                  <a:schemeClr val="bg1"/>
                </a:solidFill>
                <a:latin typeface="Consolas"/>
                <a:ea typeface="+mn-lt"/>
              </a:rPr>
              <a:t>vv</a:t>
            </a:r>
            <a:r>
              <a:rPr lang="en-US" altLang="ko-KR" sz="1800" dirty="0">
                <a:solidFill>
                  <a:schemeClr val="bg1"/>
                </a:solidFill>
                <a:latin typeface="Consolas"/>
                <a:ea typeface="+mn-lt"/>
              </a:rPr>
              <a:t> // </a:t>
            </a:r>
            <a:r>
              <a:rPr lang="en-US" altLang="ko-KR" sz="1800" dirty="0" err="1">
                <a:solidFill>
                  <a:schemeClr val="bg1"/>
                </a:solidFill>
                <a:latin typeface="Consolas"/>
                <a:ea typeface="+mn-lt"/>
              </a:rPr>
              <a:t>각패킷에</a:t>
            </a:r>
            <a:r>
              <a:rPr lang="en-US" altLang="ko-KR" sz="1800" dirty="0">
                <a:solidFill>
                  <a:schemeClr val="bg1"/>
                </a:solidFill>
                <a:latin typeface="Consolas"/>
                <a:ea typeface="+mn-lt"/>
              </a:rPr>
              <a:t> </a:t>
            </a:r>
            <a:r>
              <a:rPr lang="en-US" altLang="ko-KR" sz="1800" dirty="0" err="1">
                <a:solidFill>
                  <a:schemeClr val="bg1"/>
                </a:solidFill>
                <a:latin typeface="Consolas"/>
                <a:ea typeface="+mn-lt"/>
              </a:rPr>
              <a:t>대한</a:t>
            </a:r>
            <a:r>
              <a:rPr lang="en-US" altLang="ko-KR" sz="1800" dirty="0">
                <a:solidFill>
                  <a:schemeClr val="bg1"/>
                </a:solidFill>
                <a:latin typeface="Consolas"/>
                <a:ea typeface="+mn-lt"/>
              </a:rPr>
              <a:t> </a:t>
            </a:r>
            <a:r>
              <a:rPr lang="en-US" altLang="ko-KR" sz="1800" dirty="0" err="1">
                <a:solidFill>
                  <a:schemeClr val="bg1"/>
                </a:solidFill>
                <a:latin typeface="Consolas"/>
                <a:ea typeface="+mn-lt"/>
              </a:rPr>
              <a:t>시간</a:t>
            </a:r>
            <a:r>
              <a:rPr lang="en-US" altLang="ko-KR" sz="1800" dirty="0">
                <a:solidFill>
                  <a:schemeClr val="bg1"/>
                </a:solidFill>
                <a:latin typeface="Consolas"/>
                <a:ea typeface="+mn-lt"/>
              </a:rPr>
              <a:t> </a:t>
            </a:r>
            <a:r>
              <a:rPr lang="en-US" altLang="ko-KR" sz="1800" dirty="0" err="1">
                <a:solidFill>
                  <a:schemeClr val="bg1"/>
                </a:solidFill>
                <a:latin typeface="Consolas"/>
                <a:ea typeface="+mn-lt"/>
              </a:rPr>
              <a:t>정보와</a:t>
            </a:r>
            <a:r>
              <a:rPr lang="en-US" altLang="ko-KR" sz="1800" dirty="0">
                <a:solidFill>
                  <a:schemeClr val="bg1"/>
                </a:solidFill>
                <a:latin typeface="Consolas"/>
                <a:ea typeface="+mn-lt"/>
              </a:rPr>
              <a:t> </a:t>
            </a:r>
            <a:r>
              <a:rPr lang="en-US" altLang="ko-KR" sz="1800" dirty="0" err="1">
                <a:solidFill>
                  <a:schemeClr val="bg1"/>
                </a:solidFill>
                <a:latin typeface="Consolas"/>
                <a:ea typeface="+mn-lt"/>
              </a:rPr>
              <a:t>데이터</a:t>
            </a:r>
            <a:r>
              <a:rPr lang="en-US" altLang="ko-KR" sz="1800" dirty="0">
                <a:solidFill>
                  <a:schemeClr val="bg1"/>
                </a:solidFill>
                <a:latin typeface="Consolas"/>
                <a:ea typeface="+mn-lt"/>
              </a:rPr>
              <a:t> </a:t>
            </a:r>
            <a:r>
              <a:rPr lang="en-US" altLang="ko-KR" sz="1800" dirty="0" err="1">
                <a:solidFill>
                  <a:schemeClr val="bg1"/>
                </a:solidFill>
                <a:latin typeface="Consolas"/>
                <a:ea typeface="+mn-lt"/>
              </a:rPr>
              <a:t>정보</a:t>
            </a:r>
            <a:r>
              <a:rPr lang="en-US" altLang="ko-KR" sz="1800" dirty="0">
                <a:solidFill>
                  <a:schemeClr val="bg1"/>
                </a:solidFill>
                <a:latin typeface="Consolas"/>
                <a:ea typeface="+mn-lt"/>
              </a:rPr>
              <a:t> </a:t>
            </a:r>
            <a:r>
              <a:rPr lang="en-US" altLang="ko-KR" sz="1800" dirty="0" err="1">
                <a:solidFill>
                  <a:schemeClr val="bg1"/>
                </a:solidFill>
                <a:latin typeface="Consolas"/>
                <a:ea typeface="+mn-lt"/>
              </a:rPr>
              <a:t>출력</a:t>
            </a:r>
            <a:endParaRPr lang="ko-KR" dirty="0" err="1">
              <a:solidFill>
                <a:schemeClr val="bg1"/>
              </a:solidFill>
              <a:latin typeface="Consolas"/>
            </a:endParaRPr>
          </a:p>
          <a:p>
            <a:r>
              <a:rPr lang="en-US" altLang="ko-KR" sz="1800" dirty="0">
                <a:solidFill>
                  <a:schemeClr val="bg1"/>
                </a:solidFill>
                <a:latin typeface="Consolas"/>
                <a:ea typeface="나눔스퀘어_ac Bold"/>
              </a:rPr>
              <a:t>#bittwist -I[</a:t>
            </a:r>
            <a:r>
              <a:rPr lang="en-US" altLang="ko-KR" sz="1800" dirty="0" err="1">
                <a:solidFill>
                  <a:schemeClr val="bg1"/>
                </a:solidFill>
                <a:latin typeface="Consolas"/>
                <a:ea typeface="나눔스퀘어_ac Bold"/>
              </a:rPr>
              <a:t>인터페이스</a:t>
            </a:r>
            <a:r>
              <a:rPr lang="en-US" altLang="ko-KR" sz="1800" dirty="0">
                <a:solidFill>
                  <a:schemeClr val="bg1"/>
                </a:solidFill>
                <a:latin typeface="Consolas"/>
                <a:ea typeface="나눔스퀘어_ac Bold"/>
              </a:rPr>
              <a:t>] //</a:t>
            </a:r>
            <a:r>
              <a:rPr lang="en-US" altLang="ko-KR" sz="1800" dirty="0" err="1">
                <a:solidFill>
                  <a:schemeClr val="bg1"/>
                </a:solidFill>
                <a:latin typeface="Consolas"/>
                <a:ea typeface="나눔스퀘어_ac Bold"/>
              </a:rPr>
              <a:t>pcap파일을</a:t>
            </a:r>
            <a:r>
              <a:rPr lang="en-US" altLang="ko-KR" sz="1800" dirty="0">
                <a:solidFill>
                  <a:schemeClr val="bg1"/>
                </a:solidFill>
                <a:latin typeface="Consolas"/>
                <a:ea typeface="나눔스퀘어_ac Bold"/>
              </a:rPr>
              <a:t> </a:t>
            </a:r>
            <a:r>
              <a:rPr lang="en-US" altLang="ko-KR" sz="1800" dirty="0" err="1">
                <a:solidFill>
                  <a:schemeClr val="bg1"/>
                </a:solidFill>
                <a:latin typeface="Consolas"/>
                <a:ea typeface="나눔스퀘어_ac Bold"/>
              </a:rPr>
              <a:t>보낼</a:t>
            </a:r>
            <a:r>
              <a:rPr lang="en-US" altLang="ko-KR" sz="1800" dirty="0">
                <a:solidFill>
                  <a:schemeClr val="bg1"/>
                </a:solidFill>
                <a:latin typeface="Consolas"/>
                <a:ea typeface="나눔스퀘어_ac Bold"/>
              </a:rPr>
              <a:t> </a:t>
            </a:r>
            <a:r>
              <a:rPr lang="en-US" altLang="ko-KR" sz="1800" dirty="0" err="1">
                <a:solidFill>
                  <a:schemeClr val="bg1"/>
                </a:solidFill>
                <a:latin typeface="Consolas"/>
                <a:ea typeface="나눔스퀘어_ac Bold"/>
              </a:rPr>
              <a:t>네트워크</a:t>
            </a:r>
            <a:r>
              <a:rPr lang="en-US" altLang="ko-KR" sz="1800" dirty="0">
                <a:solidFill>
                  <a:schemeClr val="bg1"/>
                </a:solidFill>
                <a:latin typeface="Consolas"/>
                <a:ea typeface="나눔스퀘어_ac Bold"/>
              </a:rPr>
              <a:t> </a:t>
            </a:r>
            <a:r>
              <a:rPr lang="en-US" altLang="ko-KR" sz="1800" dirty="0" err="1">
                <a:solidFill>
                  <a:schemeClr val="bg1"/>
                </a:solidFill>
                <a:latin typeface="Consolas"/>
                <a:ea typeface="나눔스퀘어_ac Bold"/>
              </a:rPr>
              <a:t>인터페이스</a:t>
            </a:r>
            <a:r>
              <a:rPr lang="en-US" altLang="ko-KR" sz="1800" dirty="0">
                <a:solidFill>
                  <a:schemeClr val="bg1"/>
                </a:solidFill>
                <a:latin typeface="Consolas"/>
                <a:ea typeface="나눔스퀘어_ac Bold"/>
              </a:rPr>
              <a:t> </a:t>
            </a:r>
            <a:r>
              <a:rPr lang="en-US" altLang="ko-KR" sz="1800" dirty="0" err="1">
                <a:solidFill>
                  <a:schemeClr val="bg1"/>
                </a:solidFill>
                <a:latin typeface="Consolas"/>
                <a:ea typeface="나눔스퀘어_ac Bold"/>
              </a:rPr>
              <a:t>설정</a:t>
            </a:r>
            <a:endParaRPr lang="en-US" altLang="ko-KR" sz="1800" dirty="0" err="1">
              <a:solidFill>
                <a:schemeClr val="bg1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r>
              <a:rPr lang="en-US" sz="1800" dirty="0">
                <a:solidFill>
                  <a:schemeClr val="bg1"/>
                </a:solidFill>
                <a:latin typeface="Consolas"/>
                <a:ea typeface="나눔스퀘어_ac Bold"/>
              </a:rPr>
              <a:t>#bittwist –s[</a:t>
            </a:r>
            <a:r>
              <a:rPr lang="ko-KR" altLang="en-US" sz="1800" dirty="0">
                <a:solidFill>
                  <a:schemeClr val="bg1"/>
                </a:solidFill>
                <a:latin typeface="Consolas"/>
                <a:ea typeface="나눔스퀘어_ac Bold"/>
              </a:rPr>
              <a:t>길이</a:t>
            </a:r>
            <a:r>
              <a:rPr lang="en-US" sz="1800" dirty="0">
                <a:solidFill>
                  <a:schemeClr val="bg1"/>
                </a:solidFill>
                <a:latin typeface="Consolas"/>
                <a:ea typeface="나눔스퀘어_ac Bold"/>
              </a:rPr>
              <a:t>] //</a:t>
            </a:r>
            <a:r>
              <a:rPr lang="ko-KR" altLang="en-US" sz="1800" dirty="0">
                <a:solidFill>
                  <a:schemeClr val="bg1"/>
                </a:solidFill>
                <a:latin typeface="Consolas"/>
                <a:ea typeface="나눔스퀘어_ac Bold"/>
              </a:rPr>
              <a:t>보내는</a:t>
            </a:r>
            <a:r>
              <a:rPr lang="en-US" sz="1800" dirty="0">
                <a:solidFill>
                  <a:schemeClr val="bg1"/>
                </a:solidFill>
                <a:latin typeface="Consolas"/>
                <a:ea typeface="나눔스퀘어_ac Bold"/>
              </a:rPr>
              <a:t> </a:t>
            </a:r>
            <a:r>
              <a:rPr lang="ko-KR" altLang="en-US" sz="1800" dirty="0">
                <a:solidFill>
                  <a:schemeClr val="bg1"/>
                </a:solidFill>
                <a:latin typeface="Consolas"/>
                <a:ea typeface="나눔스퀘어_ac Bold"/>
              </a:rPr>
              <a:t>패킷</a:t>
            </a:r>
            <a:r>
              <a:rPr lang="en-US" sz="1800" dirty="0">
                <a:solidFill>
                  <a:schemeClr val="bg1"/>
                </a:solidFill>
                <a:latin typeface="Consolas"/>
                <a:ea typeface="나눔스퀘어_ac Bold"/>
              </a:rPr>
              <a:t> </a:t>
            </a:r>
            <a:r>
              <a:rPr lang="ko-KR" altLang="en-US" sz="1800" dirty="0">
                <a:solidFill>
                  <a:schemeClr val="bg1"/>
                </a:solidFill>
                <a:latin typeface="Consolas"/>
                <a:ea typeface="나눔스퀘어_ac Bold"/>
              </a:rPr>
              <a:t>길이</a:t>
            </a:r>
            <a:endParaRPr lang="ko-KR" altLang="en-US" sz="1800" dirty="0">
              <a:solidFill>
                <a:schemeClr val="bg1"/>
              </a:solidFill>
              <a:latin typeface="Consolas"/>
              <a:ea typeface="나눔스퀘어_ac Bold" panose="020B0600000101010101" pitchFamily="50" charset="-127"/>
              <a:cs typeface="Calibri" panose="020F0502020204030204"/>
            </a:endParaRPr>
          </a:p>
          <a:p>
            <a:r>
              <a:rPr lang="en-US" sz="1800" dirty="0">
                <a:solidFill>
                  <a:schemeClr val="bg1"/>
                </a:solidFill>
                <a:latin typeface="Consolas"/>
                <a:ea typeface="나눔스퀘어_ac Bold"/>
              </a:rPr>
              <a:t>#bittwist –l[</a:t>
            </a:r>
            <a:r>
              <a:rPr lang="ko-KR" altLang="en-US" sz="1800" dirty="0">
                <a:solidFill>
                  <a:schemeClr val="bg1"/>
                </a:solidFill>
                <a:latin typeface="Consolas"/>
                <a:ea typeface="나눔스퀘어_ac Bold"/>
              </a:rPr>
              <a:t>루프횟수</a:t>
            </a:r>
            <a:r>
              <a:rPr lang="en-US" sz="1800" dirty="0">
                <a:solidFill>
                  <a:schemeClr val="bg1"/>
                </a:solidFill>
                <a:latin typeface="Consolas"/>
                <a:ea typeface="나눔스퀘어_ac Bold"/>
              </a:rPr>
              <a:t>] //</a:t>
            </a:r>
            <a:r>
              <a:rPr lang="en-US" sz="1800" dirty="0" err="1">
                <a:solidFill>
                  <a:schemeClr val="bg1"/>
                </a:solidFill>
                <a:latin typeface="Consolas"/>
                <a:ea typeface="나눔스퀘어_ac Bold"/>
              </a:rPr>
              <a:t>pcap</a:t>
            </a:r>
            <a:r>
              <a:rPr lang="en-US" sz="1800" dirty="0">
                <a:solidFill>
                  <a:schemeClr val="bg1"/>
                </a:solidFill>
                <a:latin typeface="Consolas"/>
                <a:ea typeface="나눔스퀘어_ac Bold"/>
              </a:rPr>
              <a:t> </a:t>
            </a:r>
            <a:r>
              <a:rPr lang="ko-KR" altLang="en-US" sz="1800" dirty="0">
                <a:solidFill>
                  <a:schemeClr val="bg1"/>
                </a:solidFill>
                <a:latin typeface="Consolas"/>
                <a:ea typeface="나눔스퀘어_ac Bold"/>
              </a:rPr>
              <a:t>파일을</a:t>
            </a:r>
            <a:r>
              <a:rPr lang="en-US" altLang="ko-KR" sz="1800" dirty="0">
                <a:solidFill>
                  <a:schemeClr val="bg1"/>
                </a:solidFill>
                <a:latin typeface="Consolas"/>
                <a:ea typeface="나눔스퀘어_ac Bold"/>
              </a:rPr>
              <a:t> 몇 번 </a:t>
            </a:r>
            <a:r>
              <a:rPr lang="en-US" altLang="ko-KR" sz="1800" dirty="0" err="1">
                <a:solidFill>
                  <a:schemeClr val="bg1"/>
                </a:solidFill>
                <a:latin typeface="Consolas"/>
                <a:ea typeface="나눔스퀘어_ac Bold"/>
              </a:rPr>
              <a:t>네트워크로</a:t>
            </a:r>
            <a:r>
              <a:rPr lang="en-US" altLang="ko-KR" sz="1800" dirty="0">
                <a:solidFill>
                  <a:schemeClr val="bg1"/>
                </a:solidFill>
                <a:latin typeface="Consolas"/>
                <a:ea typeface="나눔스퀘어_ac Bold"/>
              </a:rPr>
              <a:t> </a:t>
            </a:r>
            <a:r>
              <a:rPr lang="en-US" altLang="ko-KR" sz="1800" dirty="0" err="1">
                <a:solidFill>
                  <a:schemeClr val="bg1"/>
                </a:solidFill>
                <a:latin typeface="Consolas"/>
                <a:ea typeface="나눔스퀘어_ac Bold"/>
              </a:rPr>
              <a:t>전송할</a:t>
            </a:r>
            <a:r>
              <a:rPr lang="en-US" altLang="ko-KR" sz="1800" dirty="0">
                <a:solidFill>
                  <a:schemeClr val="bg1"/>
                </a:solidFill>
                <a:latin typeface="Consolas"/>
                <a:ea typeface="나눔스퀘어_ac Bold"/>
              </a:rPr>
              <a:t> </a:t>
            </a:r>
            <a:r>
              <a:rPr lang="en-US" altLang="ko-KR" sz="1800" dirty="0" err="1">
                <a:solidFill>
                  <a:schemeClr val="bg1"/>
                </a:solidFill>
                <a:latin typeface="Consolas"/>
                <a:ea typeface="나눔스퀘어_ac Bold"/>
              </a:rPr>
              <a:t>것인지</a:t>
            </a:r>
            <a:r>
              <a:rPr lang="en-US" altLang="ko-KR" sz="1800" dirty="0">
                <a:solidFill>
                  <a:schemeClr val="bg1"/>
                </a:solidFill>
                <a:latin typeface="Consolas"/>
                <a:ea typeface="나눔스퀘어_ac Bold"/>
              </a:rPr>
              <a:t> </a:t>
            </a:r>
            <a:r>
              <a:rPr lang="en-US" altLang="ko-KR" sz="1800" dirty="0" err="1">
                <a:solidFill>
                  <a:schemeClr val="bg1"/>
                </a:solidFill>
                <a:latin typeface="Consolas"/>
                <a:ea typeface="나눔스퀘어_ac Bold"/>
              </a:rPr>
              <a:t>설정</a:t>
            </a:r>
            <a:endParaRPr lang="en-US" sz="1800" dirty="0">
              <a:solidFill>
                <a:schemeClr val="bg1"/>
              </a:solidFill>
              <a:latin typeface="Consolas"/>
              <a:ea typeface="나눔스퀘어_ac Bold"/>
            </a:endParaRPr>
          </a:p>
          <a:p>
            <a:r>
              <a:rPr lang="en-US" sz="1800" dirty="0">
                <a:solidFill>
                  <a:schemeClr val="bg1"/>
                </a:solidFill>
                <a:latin typeface="Consolas"/>
                <a:ea typeface="나눔스퀘어_ac Bold"/>
              </a:rPr>
              <a:t>#bittwist –c[</a:t>
            </a:r>
            <a:r>
              <a:rPr lang="ko-KR" altLang="en-US" sz="1800" dirty="0" err="1">
                <a:solidFill>
                  <a:schemeClr val="bg1"/>
                </a:solidFill>
                <a:latin typeface="Consolas"/>
                <a:ea typeface="나눔스퀘어_ac Bold"/>
              </a:rPr>
              <a:t>패킷갯수</a:t>
            </a:r>
            <a:r>
              <a:rPr lang="en-US" sz="1800" dirty="0">
                <a:solidFill>
                  <a:schemeClr val="bg1"/>
                </a:solidFill>
                <a:latin typeface="Consolas"/>
                <a:ea typeface="나눔스퀘어_ac Bold"/>
              </a:rPr>
              <a:t>] //</a:t>
            </a:r>
            <a:r>
              <a:rPr lang="ko-KR" altLang="en-US" sz="1800" dirty="0">
                <a:solidFill>
                  <a:schemeClr val="bg1"/>
                </a:solidFill>
                <a:latin typeface="Consolas"/>
                <a:ea typeface="나눔스퀘어_ac Bold"/>
              </a:rPr>
              <a:t>전송</a:t>
            </a:r>
            <a:r>
              <a:rPr lang="en-US" altLang="ko-KR" sz="1800" dirty="0">
                <a:solidFill>
                  <a:schemeClr val="bg1"/>
                </a:solidFill>
                <a:latin typeface="Consolas"/>
                <a:ea typeface="나눔스퀘어_ac Bold"/>
              </a:rPr>
              <a:t> </a:t>
            </a:r>
            <a:r>
              <a:rPr lang="en-US" altLang="ko-KR" sz="1800" dirty="0" err="1">
                <a:solidFill>
                  <a:schemeClr val="bg1"/>
                </a:solidFill>
                <a:latin typeface="Consolas"/>
                <a:ea typeface="나눔스퀘어_ac Bold"/>
              </a:rPr>
              <a:t>패킷</a:t>
            </a:r>
            <a:r>
              <a:rPr lang="en-US" altLang="ko-KR" sz="1800" dirty="0">
                <a:solidFill>
                  <a:schemeClr val="bg1"/>
                </a:solidFill>
                <a:latin typeface="Consolas"/>
                <a:ea typeface="나눔스퀘어_ac Bold"/>
              </a:rPr>
              <a:t> </a:t>
            </a:r>
            <a:r>
              <a:rPr lang="en-US" altLang="ko-KR" sz="1800" dirty="0" err="1">
                <a:solidFill>
                  <a:schemeClr val="bg1"/>
                </a:solidFill>
                <a:latin typeface="Consolas"/>
                <a:ea typeface="나눔스퀘어_ac Bold"/>
              </a:rPr>
              <a:t>개수</a:t>
            </a:r>
            <a:r>
              <a:rPr lang="en-US" altLang="ko-KR" sz="1800" dirty="0">
                <a:solidFill>
                  <a:schemeClr val="bg1"/>
                </a:solidFill>
                <a:latin typeface="Consolas"/>
                <a:ea typeface="나눔스퀘어_ac Bold"/>
              </a:rPr>
              <a:t> </a:t>
            </a:r>
            <a:r>
              <a:rPr lang="en-US" altLang="ko-KR" sz="1800" dirty="0" err="1">
                <a:solidFill>
                  <a:schemeClr val="bg1"/>
                </a:solidFill>
                <a:latin typeface="Consolas"/>
                <a:ea typeface="나눔스퀘어_ac Bold"/>
              </a:rPr>
              <a:t>설정</a:t>
            </a:r>
            <a:endParaRPr lang="en-US" dirty="0">
              <a:solidFill>
                <a:schemeClr val="bg1"/>
              </a:solidFill>
              <a:latin typeface="Calibri" panose="020F0502020204030204"/>
              <a:ea typeface="나눔스퀘어_ac Bold" panose="020B0600000101010101" pitchFamily="50" charset="-127"/>
              <a:cs typeface="Calibri" panose="020F0502020204030204"/>
            </a:endParaRPr>
          </a:p>
          <a:p>
            <a:r>
              <a:rPr lang="en-US" sz="1800" dirty="0">
                <a:solidFill>
                  <a:schemeClr val="bg1"/>
                </a:solidFill>
                <a:latin typeface="Consolas"/>
                <a:ea typeface="나눔스퀘어_ac Bold"/>
              </a:rPr>
              <a:t>#bittwist –m[</a:t>
            </a:r>
            <a:r>
              <a:rPr lang="ko-KR" altLang="en-US" sz="1800" dirty="0">
                <a:solidFill>
                  <a:schemeClr val="bg1"/>
                </a:solidFill>
                <a:latin typeface="Consolas"/>
                <a:ea typeface="나눔스퀘어_ac Bold"/>
              </a:rPr>
              <a:t>속도간격</a:t>
            </a:r>
            <a:r>
              <a:rPr lang="en-US" sz="1800" dirty="0">
                <a:solidFill>
                  <a:schemeClr val="bg1"/>
                </a:solidFill>
                <a:latin typeface="Consolas"/>
                <a:ea typeface="나눔스퀘어_ac Bold"/>
              </a:rPr>
              <a:t>] //</a:t>
            </a:r>
            <a:r>
              <a:rPr lang="ko-KR" altLang="en-US" sz="1800" dirty="0">
                <a:solidFill>
                  <a:schemeClr val="bg1"/>
                </a:solidFill>
                <a:latin typeface="Consolas"/>
                <a:ea typeface="나눔스퀘어_ac Bold"/>
              </a:rPr>
              <a:t>전송되는</a:t>
            </a:r>
            <a:r>
              <a:rPr lang="en-US" sz="1800" dirty="0">
                <a:solidFill>
                  <a:schemeClr val="bg1"/>
                </a:solidFill>
                <a:latin typeface="Consolas"/>
                <a:ea typeface="나눔스퀘어_ac Bold"/>
              </a:rPr>
              <a:t> </a:t>
            </a:r>
            <a:r>
              <a:rPr lang="ko-KR" altLang="en-US" sz="1800" dirty="0">
                <a:solidFill>
                  <a:schemeClr val="bg1"/>
                </a:solidFill>
                <a:latin typeface="Consolas"/>
                <a:ea typeface="나눔스퀘어_ac Bold"/>
              </a:rPr>
              <a:t>속도</a:t>
            </a:r>
            <a:r>
              <a:rPr lang="en-US" sz="1800" dirty="0">
                <a:solidFill>
                  <a:schemeClr val="bg1"/>
                </a:solidFill>
                <a:latin typeface="Consolas"/>
                <a:ea typeface="나눔스퀘어_ac Bold"/>
              </a:rPr>
              <a:t> </a:t>
            </a:r>
            <a:r>
              <a:rPr lang="ko-KR" altLang="en-US" sz="1800" dirty="0">
                <a:solidFill>
                  <a:schemeClr val="bg1"/>
                </a:solidFill>
                <a:latin typeface="Consolas"/>
                <a:ea typeface="나눔스퀘어_ac Bold"/>
              </a:rPr>
              <a:t>간격</a:t>
            </a:r>
            <a:r>
              <a:rPr lang="en-US" sz="1800" dirty="0">
                <a:solidFill>
                  <a:schemeClr val="bg1"/>
                </a:solidFill>
                <a:latin typeface="Consolas"/>
                <a:ea typeface="나눔스퀘어_ac Bold"/>
              </a:rPr>
              <a:t> </a:t>
            </a:r>
            <a:r>
              <a:rPr lang="ko-KR" altLang="en-US" sz="1800" dirty="0">
                <a:solidFill>
                  <a:schemeClr val="bg1"/>
                </a:solidFill>
                <a:latin typeface="Consolas"/>
                <a:ea typeface="나눔스퀘어_ac Bold"/>
              </a:rPr>
              <a:t>설정</a:t>
            </a:r>
            <a:endParaRPr lang="en-US" dirty="0">
              <a:solidFill>
                <a:schemeClr val="bg1"/>
              </a:solidFill>
              <a:ea typeface="나눔스퀘어_ac Bold"/>
            </a:endParaRPr>
          </a:p>
          <a:p>
            <a:r>
              <a:rPr lang="en-US" sz="1800" dirty="0">
                <a:solidFill>
                  <a:schemeClr val="bg1"/>
                </a:solidFill>
                <a:latin typeface="Consolas"/>
                <a:ea typeface="나눔스퀘어_ac Bold"/>
              </a:rPr>
              <a:t>#bittwist –r[</a:t>
            </a:r>
            <a:r>
              <a:rPr lang="ko-KR" altLang="en-US" sz="1800" dirty="0">
                <a:solidFill>
                  <a:schemeClr val="bg1"/>
                </a:solidFill>
                <a:latin typeface="Consolas"/>
                <a:ea typeface="나눔스퀘어_ac Bold"/>
              </a:rPr>
              <a:t>전송속도</a:t>
            </a:r>
            <a:r>
              <a:rPr lang="en-US" sz="1800" dirty="0">
                <a:solidFill>
                  <a:schemeClr val="bg1"/>
                </a:solidFill>
                <a:latin typeface="Consolas"/>
                <a:ea typeface="나눔스퀘어_ac Bold"/>
              </a:rPr>
              <a:t>] //</a:t>
            </a:r>
            <a:r>
              <a:rPr lang="ko-KR" altLang="en-US" sz="1800" dirty="0">
                <a:solidFill>
                  <a:schemeClr val="bg1"/>
                </a:solidFill>
                <a:latin typeface="Consolas"/>
                <a:ea typeface="나눔스퀘어_ac Bold"/>
              </a:rPr>
              <a:t>전송</a:t>
            </a:r>
            <a:r>
              <a:rPr lang="en-US" sz="1800" dirty="0">
                <a:solidFill>
                  <a:schemeClr val="bg1"/>
                </a:solidFill>
                <a:latin typeface="Consolas"/>
                <a:ea typeface="나눔스퀘어_ac Bold"/>
              </a:rPr>
              <a:t> </a:t>
            </a:r>
            <a:r>
              <a:rPr lang="ko-KR" altLang="en-US" sz="1800" dirty="0">
                <a:solidFill>
                  <a:schemeClr val="bg1"/>
                </a:solidFill>
                <a:latin typeface="Consolas"/>
                <a:ea typeface="나눔스퀘어_ac Bold"/>
              </a:rPr>
              <a:t>속도를</a:t>
            </a:r>
            <a:r>
              <a:rPr lang="en-US" sz="1800" dirty="0">
                <a:solidFill>
                  <a:schemeClr val="bg1"/>
                </a:solidFill>
                <a:latin typeface="Consolas"/>
                <a:ea typeface="나눔스퀘어_ac Bold"/>
              </a:rPr>
              <a:t> </a:t>
            </a:r>
            <a:r>
              <a:rPr lang="ko-KR" altLang="en-US" sz="1800" dirty="0">
                <a:solidFill>
                  <a:schemeClr val="bg1"/>
                </a:solidFill>
                <a:latin typeface="Consolas"/>
                <a:ea typeface="나눔스퀘어_ac Bold"/>
              </a:rPr>
              <a:t>제한</a:t>
            </a:r>
            <a:r>
              <a:rPr lang="en-US" sz="1800" dirty="0">
                <a:solidFill>
                  <a:schemeClr val="bg1"/>
                </a:solidFill>
                <a:latin typeface="Consolas"/>
                <a:ea typeface="나눔스퀘어_ac Bold"/>
              </a:rPr>
              <a:t>.</a:t>
            </a:r>
            <a:endParaRPr lang="en-US" dirty="0">
              <a:solidFill>
                <a:schemeClr val="bg1"/>
              </a:solidFill>
              <a:latin typeface="Calibri" panose="020F0502020204030204"/>
              <a:ea typeface="나눔스퀘어_ac Bold"/>
              <a:cs typeface="Calibri" panose="020F0502020204030204"/>
            </a:endParaRPr>
          </a:p>
          <a:p>
            <a:r>
              <a:rPr lang="en-US" sz="1800" dirty="0">
                <a:solidFill>
                  <a:schemeClr val="bg1"/>
                </a:solidFill>
                <a:latin typeface="Consolas"/>
                <a:ea typeface="나눔스퀘어_ac Bold"/>
              </a:rPr>
              <a:t>#bittwist –p[</a:t>
            </a:r>
            <a:r>
              <a:rPr lang="ko-KR" altLang="en-US" sz="1800" dirty="0">
                <a:solidFill>
                  <a:schemeClr val="bg1"/>
                </a:solidFill>
                <a:latin typeface="Consolas"/>
                <a:ea typeface="나눔스퀘어_ac Bold"/>
              </a:rPr>
              <a:t>시간간격</a:t>
            </a:r>
            <a:r>
              <a:rPr lang="en-US" sz="1800" dirty="0">
                <a:solidFill>
                  <a:schemeClr val="bg1"/>
                </a:solidFill>
                <a:latin typeface="Consolas"/>
                <a:ea typeface="나눔스퀘어_ac Bold"/>
              </a:rPr>
              <a:t>] //</a:t>
            </a:r>
            <a:r>
              <a:rPr lang="ko-KR" altLang="en-US" sz="1800" dirty="0">
                <a:solidFill>
                  <a:schemeClr val="bg1"/>
                </a:solidFill>
                <a:latin typeface="Consolas"/>
                <a:ea typeface="나눔스퀘어_ac Bold"/>
              </a:rPr>
              <a:t>시간</a:t>
            </a:r>
            <a:r>
              <a:rPr lang="en-US" sz="1800" dirty="0">
                <a:solidFill>
                  <a:schemeClr val="bg1"/>
                </a:solidFill>
                <a:latin typeface="Consolas"/>
                <a:ea typeface="나눔스퀘어_ac Bold"/>
              </a:rPr>
              <a:t> </a:t>
            </a:r>
            <a:r>
              <a:rPr lang="ko-KR" altLang="en-US" sz="1800" dirty="0">
                <a:solidFill>
                  <a:schemeClr val="bg1"/>
                </a:solidFill>
                <a:latin typeface="Consolas"/>
                <a:ea typeface="나눔스퀘어_ac Bold"/>
              </a:rPr>
              <a:t>간격을</a:t>
            </a:r>
            <a:r>
              <a:rPr lang="en-US" sz="1800" dirty="0">
                <a:solidFill>
                  <a:schemeClr val="bg1"/>
                </a:solidFill>
                <a:latin typeface="Consolas"/>
                <a:ea typeface="나눔스퀘어_ac Bold"/>
              </a:rPr>
              <a:t> </a:t>
            </a:r>
            <a:r>
              <a:rPr lang="ko-KR" altLang="en-US" sz="1800" dirty="0">
                <a:solidFill>
                  <a:schemeClr val="bg1"/>
                </a:solidFill>
                <a:latin typeface="Consolas"/>
                <a:ea typeface="나눔스퀘어_ac Bold"/>
              </a:rPr>
              <a:t>두고</a:t>
            </a:r>
            <a:r>
              <a:rPr lang="en-US" sz="1800" dirty="0">
                <a:solidFill>
                  <a:schemeClr val="bg1"/>
                </a:solidFill>
                <a:latin typeface="Consolas"/>
                <a:ea typeface="나눔스퀘어_ac Bold"/>
              </a:rPr>
              <a:t> </a:t>
            </a:r>
            <a:r>
              <a:rPr lang="ko-KR" altLang="en-US" sz="1800" dirty="0">
                <a:solidFill>
                  <a:schemeClr val="bg1"/>
                </a:solidFill>
                <a:latin typeface="Consolas"/>
                <a:ea typeface="나눔스퀘어_ac Bold"/>
              </a:rPr>
              <a:t>패킷</a:t>
            </a:r>
            <a:r>
              <a:rPr lang="en-US" sz="1800" dirty="0">
                <a:solidFill>
                  <a:schemeClr val="bg1"/>
                </a:solidFill>
                <a:latin typeface="Consolas"/>
                <a:ea typeface="나눔스퀘어_ac Bold"/>
              </a:rPr>
              <a:t> </a:t>
            </a:r>
            <a:r>
              <a:rPr lang="ko-KR" altLang="en-US" sz="1800" dirty="0">
                <a:solidFill>
                  <a:schemeClr val="bg1"/>
                </a:solidFill>
                <a:latin typeface="Consolas"/>
                <a:ea typeface="나눔스퀘어_ac Bold"/>
              </a:rPr>
              <a:t>전송</a:t>
            </a:r>
            <a:endParaRPr lang="en-US" sz="1800" dirty="0">
              <a:solidFill>
                <a:schemeClr val="bg1"/>
              </a:solidFill>
              <a:latin typeface="Consolas"/>
              <a:ea typeface="나눔스퀘어_ac Bold"/>
            </a:endParaRPr>
          </a:p>
          <a:p>
            <a:endParaRPr lang="en-US" altLang="ko-KR" sz="1800" dirty="0">
              <a:solidFill>
                <a:schemeClr val="bg1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EAB54A5C-507D-4ECE-A115-89C819D2D333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텍스트 개체 틀 5">
            <a:extLst>
              <a:ext uri="{FF2B5EF4-FFF2-40B4-BE49-F238E27FC236}">
                <a16:creationId xmlns:a16="http://schemas.microsoft.com/office/drawing/2014/main" id="{D69D9AF6-0E98-441F-974A-DC946C821863}"/>
              </a:ext>
            </a:extLst>
          </p:cNvPr>
          <p:cNvSpPr txBox="1">
            <a:spLocks/>
          </p:cNvSpPr>
          <p:nvPr/>
        </p:nvSpPr>
        <p:spPr>
          <a:xfrm>
            <a:off x="426691" y="1912062"/>
            <a:ext cx="5913238" cy="443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ea typeface="나눔스퀘어_ac Bold"/>
              </a:rPr>
              <a:t>3. </a:t>
            </a:r>
            <a:r>
              <a:rPr lang="ko-KR" altLang="en-US" sz="2400" dirty="0">
                <a:ea typeface="나눔스퀘어_ac Bold"/>
              </a:rPr>
              <a:t>옵션</a:t>
            </a:r>
            <a:r>
              <a:rPr lang="en-US" altLang="ko-KR" sz="2400" dirty="0">
                <a:ea typeface="나눔스퀘어_ac Bold"/>
              </a:rPr>
              <a:t>(1)</a:t>
            </a:r>
            <a:r>
              <a:rPr lang="ko-KR" altLang="en-US" sz="2400" dirty="0">
                <a:ea typeface="나눔스퀘어_ac Bold"/>
              </a:rPr>
              <a:t> </a:t>
            </a:r>
            <a:endParaRPr lang="en-US" altLang="ko-KR" sz="2400" dirty="0">
              <a:ea typeface="나눔스퀘어_ac Bold"/>
            </a:endParaRPr>
          </a:p>
        </p:txBody>
      </p:sp>
    </p:spTree>
    <p:extLst>
      <p:ext uri="{BB962C8B-B14F-4D97-AF65-F5344CB8AC3E}">
        <p14:creationId xmlns:p14="http://schemas.microsoft.com/office/powerpoint/2010/main" val="167550670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F221A1-287D-4574-88F0-4B1757AE783B}"/>
              </a:ext>
            </a:extLst>
          </p:cNvPr>
          <p:cNvSpPr/>
          <p:nvPr/>
        </p:nvSpPr>
        <p:spPr>
          <a:xfrm>
            <a:off x="254004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제목 3">
            <a:extLst>
              <a:ext uri="{FF2B5EF4-FFF2-40B4-BE49-F238E27FC236}">
                <a16:creationId xmlns:a16="http://schemas.microsoft.com/office/drawing/2014/main" id="{B3443ADE-1D9D-4A28-A056-276AC21D4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927100"/>
            <a:ext cx="5913238" cy="698500"/>
          </a:xfrm>
        </p:spPr>
        <p:txBody>
          <a:bodyPr anchor="ctr">
            <a:normAutofit/>
          </a:bodyPr>
          <a:lstStyle/>
          <a:p>
            <a:pPr algn="ctr"/>
            <a:r>
              <a:rPr lang="en-US" altLang="ko-KR" sz="2800" dirty="0">
                <a:latin typeface="DX국민시대" panose="02020600000000000000" pitchFamily="18" charset="-127"/>
                <a:ea typeface="DX국민시대"/>
              </a:rPr>
              <a:t>Bit-Twist</a:t>
            </a:r>
            <a:endParaRPr lang="ko-KR" altLang="en-US" sz="2800" dirty="0">
              <a:ea typeface="+mj-lt"/>
              <a:cs typeface="+mj-lt"/>
            </a:endParaRPr>
          </a:p>
        </p:txBody>
      </p:sp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C22B3298-BA6E-4B4B-9471-089AD99936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31010" y="8324779"/>
            <a:ext cx="5954415" cy="908121"/>
          </a:xfrm>
        </p:spPr>
        <p:txBody>
          <a:bodyPr>
            <a:normAutofit/>
          </a:bodyPr>
          <a:lstStyle/>
          <a:p>
            <a:endParaRPr lang="ko-KR" altLang="en-US" sz="20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3E9B8CE0-892E-4EDC-A835-56924FCBC521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dirty="0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보안취약점 점검</a:t>
            </a:r>
          </a:p>
        </p:txBody>
      </p:sp>
      <p:sp>
        <p:nvSpPr>
          <p:cNvPr id="8" name="텍스트 개체 틀 5">
            <a:extLst>
              <a:ext uri="{FF2B5EF4-FFF2-40B4-BE49-F238E27FC236}">
                <a16:creationId xmlns:a16="http://schemas.microsoft.com/office/drawing/2014/main" id="{F497BAFF-A3AA-4C33-B9B4-00AC67500DA8}"/>
              </a:ext>
            </a:extLst>
          </p:cNvPr>
          <p:cNvSpPr txBox="1">
            <a:spLocks/>
          </p:cNvSpPr>
          <p:nvPr/>
        </p:nvSpPr>
        <p:spPr>
          <a:xfrm>
            <a:off x="472381" y="2378929"/>
            <a:ext cx="5968269" cy="5554537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>
                <a:solidFill>
                  <a:schemeClr val="bg1"/>
                </a:solidFill>
                <a:latin typeface="Consolas"/>
                <a:ea typeface="나눔스퀘어_ac Bold"/>
              </a:rPr>
              <a:t>console</a:t>
            </a:r>
          </a:p>
          <a:p>
            <a:r>
              <a:rPr lang="en-US" altLang="ko-KR" sz="1800" dirty="0">
                <a:solidFill>
                  <a:schemeClr val="bg1"/>
                </a:solidFill>
                <a:latin typeface="Consolas"/>
                <a:ea typeface="나눔스퀘어_ac Bold"/>
              </a:rPr>
              <a:t>#bittwiste –I[</a:t>
            </a:r>
            <a:r>
              <a:rPr lang="en-US" altLang="ko-KR" sz="1800" dirty="0" err="1">
                <a:solidFill>
                  <a:schemeClr val="bg1"/>
                </a:solidFill>
                <a:latin typeface="Consolas"/>
                <a:ea typeface="나눔스퀘어_ac Bold"/>
              </a:rPr>
              <a:t>pcap대상파일</a:t>
            </a:r>
            <a:r>
              <a:rPr lang="en-US" altLang="ko-KR" sz="1800" dirty="0">
                <a:solidFill>
                  <a:schemeClr val="bg1"/>
                </a:solidFill>
                <a:latin typeface="Consolas"/>
                <a:ea typeface="나눔스퀘어_ac Bold"/>
              </a:rPr>
              <a:t>]</a:t>
            </a:r>
          </a:p>
          <a:p>
            <a:r>
              <a:rPr lang="en-US" sz="1800" dirty="0">
                <a:solidFill>
                  <a:schemeClr val="bg1"/>
                </a:solidFill>
                <a:latin typeface="Consolas"/>
                <a:ea typeface="나눔스퀘어_ac Bold"/>
              </a:rPr>
              <a:t>#bittwiste –O[</a:t>
            </a:r>
            <a:r>
              <a:rPr lang="ko-KR" altLang="en-US" sz="1800" dirty="0">
                <a:solidFill>
                  <a:schemeClr val="bg1"/>
                </a:solidFill>
                <a:latin typeface="Consolas"/>
                <a:ea typeface="나눔스퀘어_ac Bold"/>
              </a:rPr>
              <a:t>출력파일</a:t>
            </a:r>
            <a:r>
              <a:rPr lang="en-US" sz="1800" dirty="0">
                <a:solidFill>
                  <a:schemeClr val="bg1"/>
                </a:solidFill>
                <a:latin typeface="Consolas"/>
                <a:ea typeface="나눔스퀘어_ac Bold"/>
              </a:rPr>
              <a:t>]</a:t>
            </a:r>
          </a:p>
          <a:p>
            <a:r>
              <a:rPr lang="en-US" sz="1800" dirty="0">
                <a:solidFill>
                  <a:schemeClr val="bg1"/>
                </a:solidFill>
                <a:latin typeface="Consolas"/>
                <a:ea typeface="나눔스퀘어_ac Bold"/>
              </a:rPr>
              <a:t>#bittwiste –L[</a:t>
            </a:r>
            <a:r>
              <a:rPr lang="ko-KR" altLang="en-US" sz="1800" dirty="0">
                <a:solidFill>
                  <a:schemeClr val="bg1"/>
                </a:solidFill>
                <a:latin typeface="Consolas"/>
                <a:ea typeface="나눔스퀘어_ac Bold"/>
              </a:rPr>
              <a:t>레이어</a:t>
            </a:r>
            <a:r>
              <a:rPr lang="en-US" sz="1800" dirty="0">
                <a:solidFill>
                  <a:schemeClr val="bg1"/>
                </a:solidFill>
                <a:latin typeface="Consolas"/>
                <a:ea typeface="나눔스퀘어_ac Bold"/>
              </a:rPr>
              <a:t>] //</a:t>
            </a:r>
            <a:r>
              <a:rPr lang="ko-KR" altLang="en-US" sz="1800" dirty="0">
                <a:solidFill>
                  <a:schemeClr val="bg1"/>
                </a:solidFill>
                <a:latin typeface="Consolas"/>
                <a:ea typeface="나눔스퀘어_ac Bold"/>
              </a:rPr>
              <a:t>해당</a:t>
            </a:r>
            <a:r>
              <a:rPr lang="en-US" altLang="ko-KR" sz="1800" dirty="0">
                <a:solidFill>
                  <a:schemeClr val="bg1"/>
                </a:solidFill>
                <a:latin typeface="Consolas"/>
                <a:ea typeface="나눔스퀘어_ac Bold"/>
              </a:rPr>
              <a:t> </a:t>
            </a:r>
            <a:r>
              <a:rPr lang="en-US" altLang="ko-KR" sz="1800" dirty="0" err="1">
                <a:solidFill>
                  <a:schemeClr val="bg1"/>
                </a:solidFill>
                <a:latin typeface="Consolas"/>
                <a:ea typeface="나눔스퀘어_ac Bold"/>
              </a:rPr>
              <a:t>네트워크</a:t>
            </a:r>
            <a:r>
              <a:rPr lang="en-US" altLang="ko-KR" sz="1800" dirty="0">
                <a:solidFill>
                  <a:schemeClr val="bg1"/>
                </a:solidFill>
                <a:latin typeface="Consolas"/>
                <a:ea typeface="나눔스퀘어_ac Bold"/>
              </a:rPr>
              <a:t> </a:t>
            </a:r>
            <a:r>
              <a:rPr lang="en-US" altLang="ko-KR" sz="1800" dirty="0" err="1">
                <a:solidFill>
                  <a:schemeClr val="bg1"/>
                </a:solidFill>
                <a:latin typeface="Consolas"/>
                <a:ea typeface="나눔스퀘어_ac Bold"/>
              </a:rPr>
              <a:t>레이어만</a:t>
            </a:r>
            <a:r>
              <a:rPr lang="en-US" altLang="ko-KR" sz="1800" dirty="0">
                <a:solidFill>
                  <a:schemeClr val="bg1"/>
                </a:solidFill>
                <a:latin typeface="Consolas"/>
                <a:ea typeface="나눔스퀘어_ac Bold"/>
              </a:rPr>
              <a:t> </a:t>
            </a:r>
            <a:r>
              <a:rPr lang="en-US" altLang="ko-KR" sz="1800" dirty="0" err="1">
                <a:solidFill>
                  <a:schemeClr val="bg1"/>
                </a:solidFill>
                <a:latin typeface="Consolas"/>
                <a:ea typeface="나눔스퀘어_ac Bold"/>
              </a:rPr>
              <a:t>복사하고</a:t>
            </a:r>
            <a:r>
              <a:rPr lang="en-US" altLang="ko-KR" sz="1800" dirty="0">
                <a:solidFill>
                  <a:schemeClr val="bg1"/>
                </a:solidFill>
                <a:latin typeface="Consolas"/>
                <a:ea typeface="나눔스퀘어_ac Bold"/>
              </a:rPr>
              <a:t> </a:t>
            </a:r>
            <a:r>
              <a:rPr lang="en-US" altLang="ko-KR" sz="1800" dirty="0" err="1">
                <a:solidFill>
                  <a:schemeClr val="bg1"/>
                </a:solidFill>
                <a:latin typeface="Consolas"/>
                <a:ea typeface="나눔스퀘어_ac Bold"/>
              </a:rPr>
              <a:t>폐기</a:t>
            </a:r>
            <a:endParaRPr lang="en-US" altLang="ko-KR" sz="1800" dirty="0">
              <a:solidFill>
                <a:schemeClr val="bg1"/>
              </a:solidFill>
              <a:latin typeface="Consolas"/>
              <a:ea typeface="나눔스퀘어_ac Bold"/>
              <a:cs typeface="Calibri" panose="020F0502020204030204"/>
            </a:endParaRPr>
          </a:p>
          <a:p>
            <a:r>
              <a:rPr lang="en-US" sz="1800" dirty="0">
                <a:solidFill>
                  <a:schemeClr val="bg1"/>
                </a:solidFill>
                <a:latin typeface="Consolas"/>
                <a:ea typeface="나눔스퀘어_ac Bold"/>
              </a:rPr>
              <a:t>#bittwiste –X[payload</a:t>
            </a:r>
            <a:r>
              <a:rPr lang="ko-KR" altLang="en-US" sz="1800" dirty="0">
                <a:solidFill>
                  <a:schemeClr val="bg1"/>
                </a:solidFill>
                <a:latin typeface="Consolas"/>
                <a:ea typeface="나눔스퀘어_ac Bold"/>
              </a:rPr>
              <a:t>파일</a:t>
            </a:r>
            <a:r>
              <a:rPr lang="en-US" sz="1800" dirty="0">
                <a:solidFill>
                  <a:schemeClr val="bg1"/>
                </a:solidFill>
                <a:latin typeface="Consolas"/>
                <a:ea typeface="나눔스퀘어_ac Bold"/>
              </a:rPr>
              <a:t>] //</a:t>
            </a:r>
            <a:r>
              <a:rPr lang="ko-KR" altLang="en-US" sz="1800" dirty="0">
                <a:solidFill>
                  <a:schemeClr val="bg1"/>
                </a:solidFill>
                <a:latin typeface="Consolas"/>
                <a:ea typeface="나눔스퀘어_ac Bold"/>
              </a:rPr>
              <a:t>각</a:t>
            </a:r>
            <a:r>
              <a:rPr lang="en-US" sz="1800" dirty="0">
                <a:solidFill>
                  <a:schemeClr val="bg1"/>
                </a:solidFill>
                <a:latin typeface="Consolas"/>
                <a:ea typeface="나눔스퀘어_ac Bold"/>
              </a:rPr>
              <a:t> </a:t>
            </a:r>
            <a:r>
              <a:rPr lang="ko-KR" altLang="en-US" sz="1800" dirty="0">
                <a:solidFill>
                  <a:schemeClr val="bg1"/>
                </a:solidFill>
                <a:latin typeface="Consolas"/>
                <a:ea typeface="나눔스퀘어_ac Bold"/>
              </a:rPr>
              <a:t>패킷의</a:t>
            </a:r>
            <a:r>
              <a:rPr lang="en-US" sz="1800" dirty="0">
                <a:solidFill>
                  <a:schemeClr val="bg1"/>
                </a:solidFill>
                <a:latin typeface="Consolas"/>
                <a:ea typeface="나눔스퀘어_ac Bold"/>
              </a:rPr>
              <a:t> </a:t>
            </a:r>
            <a:r>
              <a:rPr lang="ko-KR" altLang="en-US" sz="1800" dirty="0">
                <a:solidFill>
                  <a:schemeClr val="bg1"/>
                </a:solidFill>
                <a:latin typeface="Consolas"/>
                <a:ea typeface="나눔스퀘어_ac Bold"/>
              </a:rPr>
              <a:t>마지막</a:t>
            </a:r>
            <a:r>
              <a:rPr lang="en-US" sz="1800" dirty="0">
                <a:solidFill>
                  <a:schemeClr val="bg1"/>
                </a:solidFill>
                <a:latin typeface="Consolas"/>
                <a:ea typeface="나눔스퀘어_ac Bold"/>
              </a:rPr>
              <a:t> </a:t>
            </a:r>
            <a:r>
              <a:rPr lang="ko-KR" altLang="en-US" sz="1800" dirty="0">
                <a:solidFill>
                  <a:schemeClr val="bg1"/>
                </a:solidFill>
                <a:latin typeface="Consolas"/>
                <a:ea typeface="나눔스퀘어_ac Bold"/>
              </a:rPr>
              <a:t>부분에</a:t>
            </a:r>
            <a:r>
              <a:rPr lang="en-US" sz="1800" dirty="0">
                <a:solidFill>
                  <a:schemeClr val="bg1"/>
                </a:solidFill>
                <a:latin typeface="Consolas"/>
                <a:ea typeface="나눔스퀘어_ac Bold"/>
              </a:rPr>
              <a:t> 16</a:t>
            </a:r>
            <a:r>
              <a:rPr lang="ko-KR" altLang="en-US" sz="1800" dirty="0">
                <a:solidFill>
                  <a:schemeClr val="bg1"/>
                </a:solidFill>
                <a:latin typeface="Consolas"/>
                <a:ea typeface="나눔스퀘어_ac Bold"/>
              </a:rPr>
              <a:t>진수</a:t>
            </a:r>
            <a:r>
              <a:rPr lang="en-US" sz="1800" dirty="0">
                <a:solidFill>
                  <a:schemeClr val="bg1"/>
                </a:solidFill>
                <a:latin typeface="Consolas"/>
                <a:ea typeface="나눔스퀘어_ac Bold"/>
              </a:rPr>
              <a:t> </a:t>
            </a:r>
            <a:r>
              <a:rPr lang="ko-KR" altLang="en-US" sz="1800" dirty="0">
                <a:solidFill>
                  <a:schemeClr val="bg1"/>
                </a:solidFill>
                <a:latin typeface="Consolas"/>
                <a:ea typeface="나눔스퀘어_ac Bold"/>
              </a:rPr>
              <a:t>형태의</a:t>
            </a:r>
            <a:r>
              <a:rPr lang="en-US" altLang="ko-KR" sz="1800" dirty="0">
                <a:solidFill>
                  <a:schemeClr val="bg1"/>
                </a:solidFill>
                <a:latin typeface="Consolas"/>
                <a:ea typeface="나눔스퀘어_ac Bold"/>
              </a:rPr>
              <a:t> </a:t>
            </a:r>
            <a:r>
              <a:rPr lang="en-US" altLang="ko-KR" sz="1800" dirty="0" err="1">
                <a:solidFill>
                  <a:schemeClr val="bg1"/>
                </a:solidFill>
                <a:latin typeface="Consolas"/>
                <a:ea typeface="나눔스퀘어_ac Bold"/>
              </a:rPr>
              <a:t>페이로드</a:t>
            </a:r>
            <a:r>
              <a:rPr lang="en-US" altLang="ko-KR" sz="1800" dirty="0">
                <a:solidFill>
                  <a:schemeClr val="bg1"/>
                </a:solidFill>
                <a:latin typeface="Consolas"/>
                <a:ea typeface="나눔스퀘어_ac Bold"/>
              </a:rPr>
              <a:t> </a:t>
            </a:r>
            <a:r>
              <a:rPr lang="en-US" altLang="ko-KR" sz="1800" dirty="0" err="1">
                <a:solidFill>
                  <a:schemeClr val="bg1"/>
                </a:solidFill>
                <a:latin typeface="Consolas"/>
                <a:ea typeface="나눔스퀘어_ac Bold"/>
              </a:rPr>
              <a:t>추가</a:t>
            </a:r>
            <a:endParaRPr lang="en-US" altLang="ko-KR" sz="1800" dirty="0">
              <a:solidFill>
                <a:schemeClr val="bg1"/>
              </a:solidFill>
              <a:latin typeface="Consolas"/>
              <a:ea typeface="나눔스퀘어_ac Bold"/>
            </a:endParaRPr>
          </a:p>
          <a:p>
            <a:r>
              <a:rPr lang="en-US" sz="1800" dirty="0">
                <a:solidFill>
                  <a:schemeClr val="bg1"/>
                </a:solidFill>
                <a:latin typeface="Consolas"/>
                <a:ea typeface="나눔스퀘어_ac Bold"/>
              </a:rPr>
              <a:t>#bittwiste –C // Checksum</a:t>
            </a:r>
            <a:r>
              <a:rPr lang="ko-KR" altLang="en-US" sz="1800" dirty="0">
                <a:solidFill>
                  <a:schemeClr val="bg1"/>
                </a:solidFill>
                <a:latin typeface="Consolas"/>
                <a:ea typeface="나눔스퀘어_ac Bold"/>
              </a:rPr>
              <a:t>확인</a:t>
            </a:r>
            <a:r>
              <a:rPr lang="en-US" sz="1800" dirty="0">
                <a:solidFill>
                  <a:schemeClr val="bg1"/>
                </a:solidFill>
                <a:latin typeface="Consolas"/>
                <a:ea typeface="나눔스퀘어_ac Bold"/>
              </a:rPr>
              <a:t> </a:t>
            </a:r>
            <a:r>
              <a:rPr lang="ko-KR" altLang="en-US" sz="1800" dirty="0">
                <a:solidFill>
                  <a:schemeClr val="bg1"/>
                </a:solidFill>
                <a:latin typeface="Consolas"/>
                <a:ea typeface="나눔스퀘어_ac Bold"/>
              </a:rPr>
              <a:t>비활성화</a:t>
            </a:r>
            <a:endParaRPr lang="en-US" dirty="0">
              <a:solidFill>
                <a:schemeClr val="bg1"/>
              </a:solidFill>
              <a:latin typeface="Consolas"/>
              <a:ea typeface="나눔스퀘어_ac Bold"/>
            </a:endParaRPr>
          </a:p>
          <a:p>
            <a:r>
              <a:rPr lang="en-US" sz="1800" dirty="0">
                <a:solidFill>
                  <a:schemeClr val="bg1"/>
                </a:solidFill>
                <a:latin typeface="Consolas"/>
                <a:ea typeface="나눔스퀘어_ac Bold"/>
              </a:rPr>
              <a:t>#bittwist –M[</a:t>
            </a:r>
            <a:r>
              <a:rPr lang="ko-KR" altLang="en-US" sz="1800" dirty="0">
                <a:solidFill>
                  <a:schemeClr val="bg1"/>
                </a:solidFill>
                <a:latin typeface="Consolas"/>
                <a:ea typeface="나눔스퀘어_ac Bold"/>
              </a:rPr>
              <a:t>링크타입</a:t>
            </a:r>
            <a:r>
              <a:rPr lang="en-US" sz="1800" dirty="0">
                <a:solidFill>
                  <a:schemeClr val="bg1"/>
                </a:solidFill>
                <a:latin typeface="Consolas"/>
                <a:ea typeface="나눔스퀘어_ac Bold"/>
              </a:rPr>
              <a:t>] //</a:t>
            </a:r>
            <a:r>
              <a:rPr lang="en-US" sz="1800" dirty="0" err="1">
                <a:solidFill>
                  <a:schemeClr val="bg1"/>
                </a:solidFill>
                <a:latin typeface="Consolas"/>
                <a:ea typeface="나눔스퀘어_ac Bold"/>
              </a:rPr>
              <a:t>pcap</a:t>
            </a:r>
            <a:r>
              <a:rPr lang="ko-KR" altLang="en-US" sz="1800" dirty="0">
                <a:solidFill>
                  <a:schemeClr val="bg1"/>
                </a:solidFill>
                <a:latin typeface="Consolas"/>
                <a:ea typeface="나눔스퀘어_ac Bold"/>
              </a:rPr>
              <a:t>파일</a:t>
            </a:r>
            <a:r>
              <a:rPr lang="en-US" sz="1800" dirty="0">
                <a:solidFill>
                  <a:schemeClr val="bg1"/>
                </a:solidFill>
                <a:latin typeface="Consolas"/>
                <a:ea typeface="나눔스퀘어_ac Bold"/>
              </a:rPr>
              <a:t> </a:t>
            </a:r>
            <a:r>
              <a:rPr lang="ko-KR" altLang="en-US" sz="1800" dirty="0">
                <a:solidFill>
                  <a:schemeClr val="bg1"/>
                </a:solidFill>
                <a:latin typeface="Consolas"/>
                <a:ea typeface="나눔스퀘어_ac Bold"/>
              </a:rPr>
              <a:t>헤더</a:t>
            </a:r>
            <a:r>
              <a:rPr lang="en-US" sz="1800" dirty="0">
                <a:solidFill>
                  <a:schemeClr val="bg1"/>
                </a:solidFill>
                <a:latin typeface="Consolas"/>
                <a:ea typeface="나눔스퀘어_ac Bold"/>
              </a:rPr>
              <a:t> </a:t>
            </a:r>
            <a:r>
              <a:rPr lang="ko-KR" altLang="en-US" sz="1800" dirty="0">
                <a:solidFill>
                  <a:schemeClr val="bg1"/>
                </a:solidFill>
                <a:latin typeface="Consolas"/>
                <a:ea typeface="나눔스퀘어_ac Bold"/>
              </a:rPr>
              <a:t>부분의</a:t>
            </a:r>
            <a:r>
              <a:rPr lang="en-US" sz="1800" dirty="0">
                <a:solidFill>
                  <a:schemeClr val="bg1"/>
                </a:solidFill>
                <a:latin typeface="Consolas"/>
                <a:ea typeface="나눔스퀘어_ac Bold"/>
              </a:rPr>
              <a:t> </a:t>
            </a:r>
            <a:r>
              <a:rPr lang="ko-KR" altLang="en-US" sz="1800" dirty="0">
                <a:solidFill>
                  <a:schemeClr val="bg1"/>
                </a:solidFill>
                <a:latin typeface="Consolas"/>
                <a:ea typeface="나눔스퀘어_ac Bold"/>
              </a:rPr>
              <a:t>링크</a:t>
            </a:r>
            <a:r>
              <a:rPr lang="en-US" altLang="ko-KR" sz="1800" dirty="0">
                <a:solidFill>
                  <a:schemeClr val="bg1"/>
                </a:solidFill>
                <a:latin typeface="Consolas"/>
                <a:ea typeface="나눔스퀘어_ac Bold"/>
              </a:rPr>
              <a:t> </a:t>
            </a:r>
            <a:r>
              <a:rPr lang="en-US" altLang="ko-KR" sz="1800" dirty="0" err="1">
                <a:solidFill>
                  <a:schemeClr val="bg1"/>
                </a:solidFill>
                <a:latin typeface="Consolas"/>
                <a:ea typeface="나눔스퀘어_ac Bold"/>
              </a:rPr>
              <a:t>유형</a:t>
            </a:r>
            <a:r>
              <a:rPr lang="en-US" altLang="ko-KR" sz="1800" dirty="0">
                <a:solidFill>
                  <a:schemeClr val="bg1"/>
                </a:solidFill>
                <a:latin typeface="Consolas"/>
                <a:ea typeface="나눔스퀘어_ac Bold"/>
              </a:rPr>
              <a:t> </a:t>
            </a:r>
            <a:r>
              <a:rPr lang="en-US" altLang="ko-KR" sz="1800" dirty="0" err="1">
                <a:solidFill>
                  <a:schemeClr val="bg1"/>
                </a:solidFill>
                <a:latin typeface="Consolas"/>
                <a:ea typeface="나눔스퀘어_ac Bold"/>
              </a:rPr>
              <a:t>변경</a:t>
            </a:r>
            <a:endParaRPr lang="ko-KR" altLang="en-US" sz="1800" dirty="0" err="1">
              <a:solidFill>
                <a:schemeClr val="bg1"/>
              </a:solidFill>
              <a:latin typeface="Consolas"/>
              <a:ea typeface="나눔스퀘어_ac Bold"/>
            </a:endParaRPr>
          </a:p>
          <a:p>
            <a:r>
              <a:rPr lang="en-US" sz="1800" dirty="0">
                <a:solidFill>
                  <a:schemeClr val="bg1"/>
                </a:solidFill>
                <a:latin typeface="Consolas"/>
                <a:ea typeface="나눔스퀘어_ac Bold"/>
              </a:rPr>
              <a:t>#bittwiste –D[</a:t>
            </a:r>
            <a:r>
              <a:rPr lang="ko-KR" altLang="en-US" sz="1800" dirty="0">
                <a:solidFill>
                  <a:schemeClr val="bg1"/>
                </a:solidFill>
                <a:latin typeface="Consolas"/>
                <a:ea typeface="나눔스퀘어_ac Bold"/>
              </a:rPr>
              <a:t>오프셋</a:t>
            </a:r>
            <a:r>
              <a:rPr lang="en-US" sz="1800" dirty="0">
                <a:solidFill>
                  <a:schemeClr val="bg1"/>
                </a:solidFill>
                <a:latin typeface="Consolas"/>
                <a:ea typeface="나눔스퀘어_ac Bold"/>
              </a:rPr>
              <a:t>] //</a:t>
            </a:r>
            <a:r>
              <a:rPr lang="ko-KR" altLang="en-US" sz="1800" dirty="0">
                <a:solidFill>
                  <a:schemeClr val="bg1"/>
                </a:solidFill>
                <a:latin typeface="Consolas"/>
                <a:ea typeface="나눔스퀘어_ac Bold"/>
              </a:rPr>
              <a:t>오프셋에서</a:t>
            </a:r>
            <a:r>
              <a:rPr lang="en-US" sz="1800" dirty="0">
                <a:solidFill>
                  <a:schemeClr val="bg1"/>
                </a:solidFill>
                <a:latin typeface="Consolas"/>
                <a:ea typeface="나눔스퀘어_ac Bold"/>
              </a:rPr>
              <a:t> </a:t>
            </a:r>
            <a:r>
              <a:rPr lang="ko-KR" altLang="en-US" sz="1800" dirty="0">
                <a:solidFill>
                  <a:schemeClr val="bg1"/>
                </a:solidFill>
                <a:latin typeface="Consolas"/>
                <a:ea typeface="나눔스퀘어_ac Bold"/>
              </a:rPr>
              <a:t>지정한</a:t>
            </a:r>
            <a:r>
              <a:rPr lang="en-US" altLang="ko-KR" sz="1800" dirty="0">
                <a:solidFill>
                  <a:schemeClr val="bg1"/>
                </a:solidFill>
                <a:latin typeface="Consolas"/>
                <a:ea typeface="나눔스퀘어_ac Bold"/>
              </a:rPr>
              <a:t> </a:t>
            </a:r>
            <a:r>
              <a:rPr lang="en-US" altLang="ko-KR" sz="1800" dirty="0" err="1">
                <a:solidFill>
                  <a:schemeClr val="bg1"/>
                </a:solidFill>
                <a:latin typeface="Consolas"/>
                <a:ea typeface="나눔스퀘어_ac Bold"/>
              </a:rPr>
              <a:t>바이트만큼</a:t>
            </a:r>
            <a:r>
              <a:rPr lang="en-US" altLang="ko-KR" sz="1800" dirty="0">
                <a:solidFill>
                  <a:schemeClr val="bg1"/>
                </a:solidFill>
                <a:latin typeface="Consolas"/>
                <a:ea typeface="나눔스퀘어_ac Bold"/>
              </a:rPr>
              <a:t> 각 </a:t>
            </a:r>
            <a:r>
              <a:rPr lang="en-US" altLang="ko-KR" sz="1800" dirty="0" err="1">
                <a:solidFill>
                  <a:schemeClr val="bg1"/>
                </a:solidFill>
                <a:latin typeface="Consolas"/>
                <a:ea typeface="나눔스퀘어_ac Bold"/>
              </a:rPr>
              <a:t>패킷에서</a:t>
            </a:r>
            <a:r>
              <a:rPr lang="en-US" altLang="ko-KR" sz="1800" dirty="0">
                <a:solidFill>
                  <a:schemeClr val="bg1"/>
                </a:solidFill>
                <a:latin typeface="Consolas"/>
                <a:ea typeface="나눔스퀘어_ac Bold"/>
              </a:rPr>
              <a:t> </a:t>
            </a:r>
            <a:r>
              <a:rPr lang="en-US" altLang="ko-KR" sz="1800" dirty="0" err="1">
                <a:solidFill>
                  <a:schemeClr val="bg1"/>
                </a:solidFill>
                <a:latin typeface="Consolas"/>
                <a:ea typeface="나눔스퀘어_ac Bold"/>
              </a:rPr>
              <a:t>삭제</a:t>
            </a:r>
            <a:endParaRPr lang="en-US" altLang="ko-KR" sz="1800" dirty="0">
              <a:solidFill>
                <a:schemeClr val="bg1"/>
              </a:solidFill>
              <a:latin typeface="Consolas"/>
              <a:ea typeface="나눔스퀘어_ac Bold"/>
            </a:endParaRPr>
          </a:p>
          <a:p>
            <a:r>
              <a:rPr lang="en-US" sz="1800" dirty="0">
                <a:solidFill>
                  <a:schemeClr val="bg1"/>
                </a:solidFill>
                <a:latin typeface="Consolas"/>
                <a:ea typeface="나눔스퀘어_ac Bold"/>
              </a:rPr>
              <a:t>#bittwiste –R[</a:t>
            </a:r>
            <a:r>
              <a:rPr lang="ko-KR" altLang="en-US" sz="1800" dirty="0">
                <a:solidFill>
                  <a:schemeClr val="bg1"/>
                </a:solidFill>
                <a:latin typeface="Consolas"/>
                <a:ea typeface="나눔스퀘어_ac Bold"/>
              </a:rPr>
              <a:t>길이</a:t>
            </a:r>
            <a:r>
              <a:rPr lang="en-US" sz="1800" dirty="0">
                <a:solidFill>
                  <a:schemeClr val="bg1"/>
                </a:solidFill>
                <a:latin typeface="Consolas"/>
                <a:ea typeface="나눔스퀘어_ac Bold"/>
              </a:rPr>
              <a:t>] //</a:t>
            </a:r>
            <a:r>
              <a:rPr lang="ko-KR" altLang="en-US" sz="1800" dirty="0">
                <a:solidFill>
                  <a:schemeClr val="bg1"/>
                </a:solidFill>
                <a:latin typeface="Consolas"/>
                <a:ea typeface="나눔스퀘어_ac Bold"/>
              </a:rPr>
              <a:t>저장하려는</a:t>
            </a:r>
            <a:r>
              <a:rPr lang="en-US" sz="1800" dirty="0">
                <a:solidFill>
                  <a:schemeClr val="bg1"/>
                </a:solidFill>
                <a:latin typeface="Consolas"/>
                <a:ea typeface="나눔스퀘어_ac Bold"/>
              </a:rPr>
              <a:t> </a:t>
            </a:r>
            <a:r>
              <a:rPr lang="ko-KR" altLang="en-US" sz="1800" dirty="0">
                <a:solidFill>
                  <a:schemeClr val="bg1"/>
                </a:solidFill>
                <a:latin typeface="Consolas"/>
                <a:ea typeface="나눔스퀘어_ac Bold"/>
              </a:rPr>
              <a:t>패킷</a:t>
            </a:r>
            <a:r>
              <a:rPr lang="en-US" sz="1800" dirty="0">
                <a:solidFill>
                  <a:schemeClr val="bg1"/>
                </a:solidFill>
                <a:latin typeface="Consolas"/>
                <a:ea typeface="나눔스퀘어_ac Bold"/>
              </a:rPr>
              <a:t> </a:t>
            </a:r>
            <a:r>
              <a:rPr lang="ko-KR" altLang="en-US" sz="1800" dirty="0">
                <a:solidFill>
                  <a:schemeClr val="bg1"/>
                </a:solidFill>
                <a:latin typeface="Consolas"/>
                <a:ea typeface="나눔스퀘어_ac Bold"/>
              </a:rPr>
              <a:t>데이터</a:t>
            </a:r>
            <a:r>
              <a:rPr lang="en-US" altLang="ko-KR" sz="1800" dirty="0">
                <a:solidFill>
                  <a:schemeClr val="bg1"/>
                </a:solidFill>
                <a:latin typeface="Consolas"/>
                <a:ea typeface="나눔스퀘어_ac Bold"/>
              </a:rPr>
              <a:t> </a:t>
            </a:r>
            <a:r>
              <a:rPr lang="en-US" altLang="ko-KR" sz="1800" dirty="0" err="1">
                <a:solidFill>
                  <a:schemeClr val="bg1"/>
                </a:solidFill>
                <a:latin typeface="Consolas"/>
                <a:ea typeface="나눔스퀘어_ac Bold"/>
              </a:rPr>
              <a:t>범위</a:t>
            </a:r>
            <a:r>
              <a:rPr lang="en-US" altLang="ko-KR" sz="1800" dirty="0">
                <a:solidFill>
                  <a:schemeClr val="bg1"/>
                </a:solidFill>
                <a:latin typeface="Consolas"/>
                <a:ea typeface="나눔스퀘어_ac Bold"/>
              </a:rPr>
              <a:t> </a:t>
            </a:r>
            <a:r>
              <a:rPr lang="en-US" altLang="ko-KR" sz="1800" dirty="0" err="1">
                <a:solidFill>
                  <a:schemeClr val="bg1"/>
                </a:solidFill>
                <a:latin typeface="Consolas"/>
                <a:ea typeface="나눔스퀘어_ac Bold"/>
              </a:rPr>
              <a:t>설정</a:t>
            </a:r>
            <a:endParaRPr lang="ko-KR" altLang="en-US" sz="1800" dirty="0" err="1">
              <a:solidFill>
                <a:schemeClr val="bg1"/>
              </a:solidFill>
              <a:latin typeface="Consolas"/>
              <a:ea typeface="나눔스퀘어_ac Bold"/>
            </a:endParaRPr>
          </a:p>
          <a:p>
            <a:r>
              <a:rPr lang="en-US" sz="1800" dirty="0">
                <a:solidFill>
                  <a:schemeClr val="bg1"/>
                </a:solidFill>
                <a:latin typeface="Consolas"/>
                <a:ea typeface="나눔스퀘어_ac Bold"/>
              </a:rPr>
              <a:t>#bittwiste –S[</a:t>
            </a:r>
            <a:r>
              <a:rPr lang="ko-KR" altLang="en-US" sz="1800" dirty="0">
                <a:solidFill>
                  <a:schemeClr val="bg1"/>
                </a:solidFill>
                <a:latin typeface="Consolas"/>
                <a:ea typeface="나눔스퀘어_ac Bold"/>
              </a:rPr>
              <a:t>시간</a:t>
            </a:r>
            <a:r>
              <a:rPr lang="en-US" sz="1800" dirty="0">
                <a:solidFill>
                  <a:schemeClr val="bg1"/>
                </a:solidFill>
                <a:latin typeface="Consolas"/>
                <a:ea typeface="나눔스퀘어_ac Bold"/>
              </a:rPr>
              <a:t>] //</a:t>
            </a:r>
            <a:r>
              <a:rPr lang="ko-KR" altLang="en-US" sz="1800" dirty="0">
                <a:solidFill>
                  <a:schemeClr val="bg1"/>
                </a:solidFill>
                <a:latin typeface="Consolas"/>
                <a:ea typeface="나눔스퀘어_ac Bold"/>
              </a:rPr>
              <a:t>지정된</a:t>
            </a:r>
            <a:r>
              <a:rPr lang="en-US" altLang="ko-KR" sz="1800" dirty="0">
                <a:solidFill>
                  <a:schemeClr val="bg1"/>
                </a:solidFill>
                <a:latin typeface="Consolas"/>
                <a:ea typeface="나눔스퀘어_ac Bold"/>
              </a:rPr>
              <a:t> </a:t>
            </a:r>
            <a:r>
              <a:rPr lang="en-US" altLang="ko-KR" sz="1800" dirty="0" err="1">
                <a:solidFill>
                  <a:schemeClr val="bg1"/>
                </a:solidFill>
                <a:latin typeface="Consolas"/>
                <a:ea typeface="나눔스퀘어_ac Bold"/>
              </a:rPr>
              <a:t>시간만틈</a:t>
            </a:r>
            <a:r>
              <a:rPr lang="en-US" altLang="ko-KR" sz="1800" dirty="0">
                <a:solidFill>
                  <a:schemeClr val="bg1"/>
                </a:solidFill>
                <a:latin typeface="Consolas"/>
                <a:ea typeface="나눔스퀘어_ac Bold"/>
              </a:rPr>
              <a:t> </a:t>
            </a:r>
            <a:r>
              <a:rPr lang="en-US" altLang="ko-KR" sz="1800" dirty="0" err="1">
                <a:solidFill>
                  <a:schemeClr val="bg1"/>
                </a:solidFill>
                <a:latin typeface="Consolas"/>
                <a:ea typeface="나눔스퀘어_ac Bold"/>
              </a:rPr>
              <a:t>패킷</a:t>
            </a:r>
            <a:r>
              <a:rPr lang="en-US" altLang="ko-KR" sz="1800" dirty="0">
                <a:solidFill>
                  <a:schemeClr val="bg1"/>
                </a:solidFill>
                <a:latin typeface="Consolas"/>
                <a:ea typeface="나눔스퀘어_ac Bold"/>
              </a:rPr>
              <a:t> </a:t>
            </a:r>
            <a:r>
              <a:rPr lang="en-US" altLang="ko-KR" sz="1800" dirty="0" err="1">
                <a:solidFill>
                  <a:schemeClr val="bg1"/>
                </a:solidFill>
                <a:latin typeface="Consolas"/>
                <a:ea typeface="나눔스퀘어_ac Bold"/>
              </a:rPr>
              <a:t>저장</a:t>
            </a:r>
            <a:endParaRPr lang="en-US" sz="1800" dirty="0" err="1">
              <a:solidFill>
                <a:schemeClr val="bg1"/>
              </a:solidFill>
              <a:latin typeface="Consolas"/>
              <a:ea typeface="나눔스퀘어_ac Bold"/>
            </a:endParaRPr>
          </a:p>
          <a:p>
            <a:r>
              <a:rPr lang="en-US" sz="1800" dirty="0">
                <a:solidFill>
                  <a:schemeClr val="bg1"/>
                </a:solidFill>
                <a:latin typeface="Consolas"/>
                <a:ea typeface="나눔스퀘어_ac Bold"/>
              </a:rPr>
              <a:t>#bittwiste –T[</a:t>
            </a:r>
            <a:r>
              <a:rPr lang="ko-KR" altLang="en-US" sz="1800" dirty="0">
                <a:solidFill>
                  <a:schemeClr val="bg1"/>
                </a:solidFill>
                <a:latin typeface="Consolas"/>
                <a:ea typeface="나눔스퀘어_ac Bold"/>
              </a:rPr>
              <a:t>헤더</a:t>
            </a:r>
            <a:r>
              <a:rPr lang="en-US" sz="1800" dirty="0">
                <a:solidFill>
                  <a:schemeClr val="bg1"/>
                </a:solidFill>
                <a:latin typeface="Consolas"/>
                <a:ea typeface="나눔스퀘어_ac Bold"/>
              </a:rPr>
              <a:t>] //</a:t>
            </a:r>
            <a:r>
              <a:rPr lang="ko-KR" altLang="en-US" sz="1800" dirty="0">
                <a:solidFill>
                  <a:schemeClr val="bg1"/>
                </a:solidFill>
                <a:latin typeface="Consolas"/>
                <a:ea typeface="나눔스퀘어_ac Bold"/>
              </a:rPr>
              <a:t>패킷</a:t>
            </a:r>
            <a:r>
              <a:rPr lang="en-US" sz="1800" dirty="0">
                <a:solidFill>
                  <a:schemeClr val="bg1"/>
                </a:solidFill>
                <a:latin typeface="Consolas"/>
                <a:ea typeface="나눔스퀘어_ac Bold"/>
              </a:rPr>
              <a:t> </a:t>
            </a:r>
            <a:r>
              <a:rPr lang="ko-KR" altLang="en-US" sz="1800" dirty="0">
                <a:solidFill>
                  <a:schemeClr val="bg1"/>
                </a:solidFill>
                <a:latin typeface="Consolas"/>
                <a:ea typeface="나눔스퀘어_ac Bold"/>
              </a:rPr>
              <a:t>헤더</a:t>
            </a:r>
            <a:r>
              <a:rPr lang="en-US" sz="1800" dirty="0">
                <a:solidFill>
                  <a:schemeClr val="bg1"/>
                </a:solidFill>
                <a:latin typeface="Consolas"/>
                <a:ea typeface="나눔스퀘어_ac Bold"/>
              </a:rPr>
              <a:t> </a:t>
            </a:r>
            <a:r>
              <a:rPr lang="ko-KR" altLang="en-US" sz="1800" dirty="0">
                <a:solidFill>
                  <a:schemeClr val="bg1"/>
                </a:solidFill>
                <a:latin typeface="Consolas"/>
                <a:ea typeface="나눔스퀘어_ac Bold"/>
              </a:rPr>
              <a:t>설정</a:t>
            </a:r>
            <a:r>
              <a:rPr lang="en-US" altLang="ko-KR" sz="1800" dirty="0">
                <a:solidFill>
                  <a:schemeClr val="bg1"/>
                </a:solidFill>
                <a:latin typeface="Consolas"/>
                <a:ea typeface="나눔스퀘어_ac Bold"/>
              </a:rPr>
              <a:t>(ETH, ARP, IP, ICMP, TCP, UDP 등)</a:t>
            </a:r>
            <a:endParaRPr lang="ko-KR" altLang="en-US" sz="1800" dirty="0">
              <a:solidFill>
                <a:schemeClr val="bg1"/>
              </a:solidFill>
              <a:latin typeface="Consolas"/>
              <a:ea typeface="나눔스퀘어_ac Bold"/>
            </a:endParaRPr>
          </a:p>
          <a:p>
            <a:endParaRPr lang="en-US" altLang="ko-KR" sz="1800" dirty="0">
              <a:solidFill>
                <a:schemeClr val="bg1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endParaRPr lang="en-US" altLang="ko-KR" sz="1800" dirty="0">
              <a:solidFill>
                <a:schemeClr val="bg1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EAB54A5C-507D-4ECE-A115-89C819D2D333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텍스트 개체 틀 5">
            <a:extLst>
              <a:ext uri="{FF2B5EF4-FFF2-40B4-BE49-F238E27FC236}">
                <a16:creationId xmlns:a16="http://schemas.microsoft.com/office/drawing/2014/main" id="{84E92DF7-2B72-4EE0-B9E1-8C7D2B02841F}"/>
              </a:ext>
            </a:extLst>
          </p:cNvPr>
          <p:cNvSpPr txBox="1">
            <a:spLocks/>
          </p:cNvSpPr>
          <p:nvPr/>
        </p:nvSpPr>
        <p:spPr>
          <a:xfrm>
            <a:off x="426691" y="1912063"/>
            <a:ext cx="5913238" cy="41606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ea typeface="나눔스퀘어_ac Bold"/>
              </a:rPr>
              <a:t>3. </a:t>
            </a:r>
            <a:r>
              <a:rPr lang="ko-KR" altLang="en-US" sz="2400" dirty="0">
                <a:ea typeface="나눔스퀘어_ac Bold"/>
              </a:rPr>
              <a:t>옵션</a:t>
            </a:r>
            <a:r>
              <a:rPr lang="en-US" altLang="ko-KR" sz="2400" dirty="0">
                <a:ea typeface="나눔스퀘어_ac Bold"/>
              </a:rPr>
              <a:t>(2)</a:t>
            </a:r>
            <a:r>
              <a:rPr lang="ko-KR" altLang="en-US" sz="2400" dirty="0">
                <a:ea typeface="나눔스퀘어_ac Bold"/>
              </a:rPr>
              <a:t> </a:t>
            </a:r>
            <a:endParaRPr lang="en-US" altLang="ko-KR" sz="2400" dirty="0">
              <a:ea typeface="나눔스퀘어_ac Bold"/>
            </a:endParaRPr>
          </a:p>
        </p:txBody>
      </p:sp>
    </p:spTree>
    <p:extLst>
      <p:ext uri="{BB962C8B-B14F-4D97-AF65-F5344CB8AC3E}">
        <p14:creationId xmlns:p14="http://schemas.microsoft.com/office/powerpoint/2010/main" val="90553853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F221A1-287D-4574-88F0-4B1757AE783B}"/>
              </a:ext>
            </a:extLst>
          </p:cNvPr>
          <p:cNvSpPr/>
          <p:nvPr/>
        </p:nvSpPr>
        <p:spPr>
          <a:xfrm>
            <a:off x="254004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800" dirty="0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보안취약점 점검</a:t>
            </a:r>
            <a:endParaRPr lang="ko-KR" altLang="en-US" dirty="0">
              <a:ea typeface="맑은 고딕"/>
              <a:cs typeface="Calibri"/>
            </a:endParaRPr>
          </a:p>
        </p:txBody>
      </p:sp>
      <p:sp>
        <p:nvSpPr>
          <p:cNvPr id="11" name="제목 3">
            <a:extLst>
              <a:ext uri="{FF2B5EF4-FFF2-40B4-BE49-F238E27FC236}">
                <a16:creationId xmlns:a16="http://schemas.microsoft.com/office/drawing/2014/main" id="{B3443ADE-1D9D-4A28-A056-276AC21D4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927100"/>
            <a:ext cx="5913238" cy="698500"/>
          </a:xfrm>
        </p:spPr>
        <p:txBody>
          <a:bodyPr anchor="ctr">
            <a:normAutofit/>
          </a:bodyPr>
          <a:lstStyle/>
          <a:p>
            <a:pPr algn="ctr"/>
            <a:r>
              <a:rPr lang="en-US" altLang="ko-KR" sz="2800" dirty="0">
                <a:latin typeface="DX국민시대" panose="02020600000000000000" pitchFamily="18" charset="-127"/>
                <a:ea typeface="DX국민시대"/>
              </a:rPr>
              <a:t>Bit-Twist</a:t>
            </a:r>
            <a:endParaRPr lang="ko-KR" altLang="en-US" sz="2800" dirty="0">
              <a:ea typeface="+mj-lt"/>
              <a:cs typeface="+mj-lt"/>
            </a:endParaRPr>
          </a:p>
        </p:txBody>
      </p:sp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C22B3298-BA6E-4B4B-9471-089AD99936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31010" y="2014694"/>
            <a:ext cx="5940561" cy="72182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/>
              </a:rPr>
              <a:t>-</a:t>
            </a:r>
            <a:r>
              <a:rPr lang="ko-KR" altLang="en-US" sz="2000" dirty="0" err="1">
                <a:latin typeface="나눔스퀘어_ac Bold" panose="020B0600000101010101" pitchFamily="50" charset="-127"/>
                <a:ea typeface="나눔스퀘어_ac Bold"/>
              </a:rPr>
              <a:t>Bit-Twist에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/>
              </a:rPr>
              <a:t> 포함된 </a:t>
            </a:r>
            <a:r>
              <a:rPr lang="ko-KR" altLang="en-US" sz="2000" dirty="0" err="1">
                <a:latin typeface="나눔스퀘어_ac Bold" panose="020B0600000101010101" pitchFamily="50" charset="-127"/>
                <a:ea typeface="나눔스퀘어_ac Bold"/>
              </a:rPr>
              <a:t>bittiwiste는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/>
              </a:rPr>
              <a:t> 네트워크 </a:t>
            </a:r>
            <a:r>
              <a:rPr lang="ko-KR" altLang="en-US" sz="2000" dirty="0" err="1">
                <a:latin typeface="나눔스퀘어_ac Bold" panose="020B0600000101010101" pitchFamily="50" charset="-127"/>
                <a:ea typeface="나눔스퀘어_ac Bold"/>
              </a:rPr>
              <a:t>패킷데이터를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/>
              </a:rPr>
              <a:t> 수정할 수 있는 도구로, </a:t>
            </a:r>
            <a:r>
              <a:rPr lang="ko-KR" altLang="en-US" sz="2000" dirty="0" err="1">
                <a:latin typeface="나눔스퀘어_ac Bold" panose="020B0600000101010101" pitchFamily="50" charset="-127"/>
                <a:ea typeface="나눔스퀘어_ac Bold"/>
              </a:rPr>
              <a:t>pcap으로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/>
              </a:rPr>
              <a:t> 저장된 네트워크 </a:t>
            </a:r>
            <a:r>
              <a:rPr lang="ko-KR" altLang="en-US" sz="2000" dirty="0" err="1">
                <a:latin typeface="나눔스퀘어_ac Bold" panose="020B0600000101010101" pitchFamily="50" charset="-127"/>
                <a:ea typeface="나눔스퀘어_ac Bold"/>
              </a:rPr>
              <a:t>패킷파일의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/>
              </a:rPr>
              <a:t> 내용을 다양한 옵션을 통해 수정할 수 있다.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3E9B8CE0-892E-4EDC-A835-56924FCBC521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000">
              <a:solidFill>
                <a:schemeClr val="bg1"/>
              </a:solidFill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EAB54A5C-507D-4ECE-A115-89C819D2D333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434025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F221A1-287D-4574-88F0-4B1757AE783B}"/>
              </a:ext>
            </a:extLst>
          </p:cNvPr>
          <p:cNvSpPr/>
          <p:nvPr/>
        </p:nvSpPr>
        <p:spPr>
          <a:xfrm>
            <a:off x="254004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800" dirty="0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보안취약점 점검</a:t>
            </a:r>
            <a:endParaRPr lang="ko-KR" altLang="en-US" dirty="0"/>
          </a:p>
        </p:txBody>
      </p:sp>
      <p:sp>
        <p:nvSpPr>
          <p:cNvPr id="11" name="제목 3">
            <a:extLst>
              <a:ext uri="{FF2B5EF4-FFF2-40B4-BE49-F238E27FC236}">
                <a16:creationId xmlns:a16="http://schemas.microsoft.com/office/drawing/2014/main" id="{B3443ADE-1D9D-4A28-A056-276AC21D4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927100"/>
            <a:ext cx="5913238" cy="698500"/>
          </a:xfrm>
        </p:spPr>
        <p:txBody>
          <a:bodyPr anchor="ctr">
            <a:normAutofit/>
          </a:bodyPr>
          <a:lstStyle/>
          <a:p>
            <a:pPr algn="ctr"/>
            <a:r>
              <a:rPr lang="en-US" altLang="ko-KR" sz="2800" dirty="0">
                <a:latin typeface="DX국민시대" panose="02020600000000000000" pitchFamily="18" charset="-127"/>
                <a:ea typeface="DX국민시대"/>
              </a:rPr>
              <a:t>Bit-Twist</a:t>
            </a:r>
            <a:endParaRPr lang="ko-KR" altLang="en-US" sz="2800" dirty="0">
              <a:ea typeface="+mj-lt"/>
              <a:cs typeface="+mj-lt"/>
            </a:endParaRPr>
          </a:p>
        </p:txBody>
      </p:sp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C22B3298-BA6E-4B4B-9471-089AD99936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31010" y="7002330"/>
            <a:ext cx="5940561" cy="223057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/>
              </a:rPr>
              <a:t>-</a:t>
            </a:r>
            <a:r>
              <a:rPr lang="ko-KR" altLang="en-US" sz="2000" dirty="0" err="1">
                <a:latin typeface="나눔스퀘어_ac Bold" panose="020B0600000101010101" pitchFamily="50" charset="-127"/>
                <a:ea typeface="나눔스퀘어_ac Bold"/>
              </a:rPr>
              <a:t>와이어샤크를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/>
              </a:rPr>
              <a:t> </a:t>
            </a:r>
            <a:r>
              <a:rPr lang="ko-KR" altLang="en-US" sz="2000" dirty="0" err="1">
                <a:latin typeface="나눔스퀘어_ac Bold" panose="020B0600000101010101" pitchFamily="50" charset="-127"/>
                <a:ea typeface="나눔스퀘어_ac Bold"/>
              </a:rPr>
              <a:t>멈춘뒤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/>
              </a:rPr>
              <a:t> 저장.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3E9B8CE0-892E-4EDC-A835-56924FCBC521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000">
              <a:solidFill>
                <a:schemeClr val="bg1"/>
              </a:solidFill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EAB54A5C-507D-4ECE-A115-89C819D2D333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6">
            <a:extLst>
              <a:ext uri="{FF2B5EF4-FFF2-40B4-BE49-F238E27FC236}">
                <a16:creationId xmlns:a16="http://schemas.microsoft.com/office/drawing/2014/main" id="{73B28C40-86C7-4F11-8E22-EC04E1AB77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563" y="1780034"/>
            <a:ext cx="5999019" cy="4835788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D2A1CB91-5B8D-4C68-A140-6CFA588E72FA}"/>
              </a:ext>
            </a:extLst>
          </p:cNvPr>
          <p:cNvSpPr/>
          <p:nvPr/>
        </p:nvSpPr>
        <p:spPr>
          <a:xfrm>
            <a:off x="658090" y="2306782"/>
            <a:ext cx="221672" cy="26323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950620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F221A1-287D-4574-88F0-4B1757AE783B}"/>
              </a:ext>
            </a:extLst>
          </p:cNvPr>
          <p:cNvSpPr/>
          <p:nvPr/>
        </p:nvSpPr>
        <p:spPr>
          <a:xfrm>
            <a:off x="254004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800" dirty="0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보안취약점 점검</a:t>
            </a:r>
            <a:endParaRPr lang="ko-KR" altLang="en-US" dirty="0"/>
          </a:p>
        </p:txBody>
      </p:sp>
      <p:sp>
        <p:nvSpPr>
          <p:cNvPr id="11" name="제목 3">
            <a:extLst>
              <a:ext uri="{FF2B5EF4-FFF2-40B4-BE49-F238E27FC236}">
                <a16:creationId xmlns:a16="http://schemas.microsoft.com/office/drawing/2014/main" id="{B3443ADE-1D9D-4A28-A056-276AC21D4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927100"/>
            <a:ext cx="5913238" cy="698500"/>
          </a:xfrm>
        </p:spPr>
        <p:txBody>
          <a:bodyPr anchor="ctr">
            <a:normAutofit/>
          </a:bodyPr>
          <a:lstStyle/>
          <a:p>
            <a:pPr algn="ctr"/>
            <a:r>
              <a:rPr lang="en-US" altLang="ko-KR" sz="2800" dirty="0">
                <a:latin typeface="DX국민시대" panose="02020600000000000000" pitchFamily="18" charset="-127"/>
                <a:ea typeface="DX국민시대"/>
              </a:rPr>
              <a:t>Bit-Twist</a:t>
            </a:r>
            <a:endParaRPr lang="ko-KR" altLang="en-US" sz="2800" dirty="0">
              <a:ea typeface="+mj-lt"/>
              <a:cs typeface="+mj-lt"/>
            </a:endParaRPr>
          </a:p>
        </p:txBody>
      </p:sp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C22B3298-BA6E-4B4B-9471-089AD99936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31010" y="6295748"/>
            <a:ext cx="5954415" cy="293715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/>
              </a:rPr>
              <a:t>-</a:t>
            </a:r>
            <a:r>
              <a:rPr lang="ko-KR" altLang="en-US" sz="2000" dirty="0" err="1">
                <a:latin typeface="나눔스퀘어_ac Bold" panose="020B0600000101010101" pitchFamily="50" charset="-127"/>
                <a:ea typeface="나눔스퀘어_ac Bold"/>
              </a:rPr>
              <a:t>pcap형식으로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/>
              </a:rPr>
              <a:t> 저장.</a:t>
            </a:r>
            <a:endParaRPr lang="ko-KR" altLang="en-US" sz="20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3E9B8CE0-892E-4EDC-A835-56924FCBC521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000">
              <a:solidFill>
                <a:schemeClr val="bg1"/>
              </a:solidFill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EAB54A5C-507D-4ECE-A115-89C819D2D333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4">
            <a:extLst>
              <a:ext uri="{FF2B5EF4-FFF2-40B4-BE49-F238E27FC236}">
                <a16:creationId xmlns:a16="http://schemas.microsoft.com/office/drawing/2014/main" id="{9E4C2999-F58F-4C0A-BC65-F965D55B06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824" y="1772492"/>
            <a:ext cx="5935279" cy="4085497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D2A1CB91-5B8D-4C68-A140-6CFA588E72FA}"/>
              </a:ext>
            </a:extLst>
          </p:cNvPr>
          <p:cNvSpPr/>
          <p:nvPr/>
        </p:nvSpPr>
        <p:spPr>
          <a:xfrm>
            <a:off x="2486891" y="5063836"/>
            <a:ext cx="2660072" cy="20781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734772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F221A1-287D-4574-88F0-4B1757AE783B}"/>
              </a:ext>
            </a:extLst>
          </p:cNvPr>
          <p:cNvSpPr/>
          <p:nvPr/>
        </p:nvSpPr>
        <p:spPr>
          <a:xfrm>
            <a:off x="254004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800" dirty="0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보안취약점 점검</a:t>
            </a:r>
            <a:endParaRPr lang="ko-KR" altLang="en-US" dirty="0"/>
          </a:p>
        </p:txBody>
      </p:sp>
      <p:sp>
        <p:nvSpPr>
          <p:cNvPr id="11" name="제목 3">
            <a:extLst>
              <a:ext uri="{FF2B5EF4-FFF2-40B4-BE49-F238E27FC236}">
                <a16:creationId xmlns:a16="http://schemas.microsoft.com/office/drawing/2014/main" id="{B3443ADE-1D9D-4A28-A056-276AC21D4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927100"/>
            <a:ext cx="5913238" cy="698500"/>
          </a:xfrm>
        </p:spPr>
        <p:txBody>
          <a:bodyPr anchor="ctr">
            <a:normAutofit/>
          </a:bodyPr>
          <a:lstStyle/>
          <a:p>
            <a:pPr algn="ctr"/>
            <a:r>
              <a:rPr lang="en-US" altLang="ko-KR" sz="2800" dirty="0">
                <a:latin typeface="DX국민시대" panose="02020600000000000000" pitchFamily="18" charset="-127"/>
                <a:ea typeface="DX국민시대"/>
              </a:rPr>
              <a:t>Bit-Twist</a:t>
            </a:r>
            <a:endParaRPr lang="ko-KR" altLang="en-US" sz="2800" dirty="0">
              <a:ea typeface="+mj-lt"/>
              <a:cs typeface="+mj-lt"/>
            </a:endParaRPr>
          </a:p>
        </p:txBody>
      </p:sp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C22B3298-BA6E-4B4B-9471-089AD99936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31010" y="5025970"/>
            <a:ext cx="5968269" cy="420693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/>
              </a:rPr>
              <a:t>-패킷 출발지 주소를 221.151.21.56에서 200.200.200.1로 변경한 뒤 </a:t>
            </a:r>
            <a:r>
              <a:rPr lang="ko-KR" altLang="en-US" sz="2000" dirty="0" err="1">
                <a:latin typeface="나눔스퀘어_ac Bold" panose="020B0600000101010101" pitchFamily="50" charset="-127"/>
                <a:ea typeface="나눔스퀘어_ac Bold"/>
              </a:rPr>
              <a:t>test_mod.pcap으로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/>
              </a:rPr>
              <a:t> 저장</a:t>
            </a: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3E9B8CE0-892E-4EDC-A835-56924FCBC521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000">
              <a:solidFill>
                <a:schemeClr val="bg1"/>
              </a:solidFill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8" name="텍스트 개체 틀 5">
            <a:extLst>
              <a:ext uri="{FF2B5EF4-FFF2-40B4-BE49-F238E27FC236}">
                <a16:creationId xmlns:a16="http://schemas.microsoft.com/office/drawing/2014/main" id="{F497BAFF-A3AA-4C33-B9B4-00AC67500DA8}"/>
              </a:ext>
            </a:extLst>
          </p:cNvPr>
          <p:cNvSpPr txBox="1">
            <a:spLocks/>
          </p:cNvSpPr>
          <p:nvPr/>
        </p:nvSpPr>
        <p:spPr>
          <a:xfrm>
            <a:off x="430817" y="1968500"/>
            <a:ext cx="5968269" cy="1154907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>
                <a:solidFill>
                  <a:schemeClr val="bg1"/>
                </a:solidFill>
                <a:latin typeface="Consolas"/>
                <a:ea typeface="나눔스퀘어_ac Bold"/>
              </a:rPr>
              <a:t>console</a:t>
            </a:r>
          </a:p>
          <a:p>
            <a:r>
              <a:rPr lang="en-US" altLang="ko-KR" sz="1800" dirty="0">
                <a:solidFill>
                  <a:schemeClr val="bg1"/>
                </a:solidFill>
                <a:latin typeface="Consolas"/>
                <a:ea typeface="나눔스퀘어_ac Bold"/>
              </a:rPr>
              <a:t>#bittwiste –I [</a:t>
            </a:r>
            <a:r>
              <a:rPr lang="en-US" altLang="ko-KR" sz="1800" dirty="0" err="1">
                <a:solidFill>
                  <a:schemeClr val="bg1"/>
                </a:solidFill>
                <a:latin typeface="Consolas"/>
                <a:ea typeface="나눔스퀘어_ac Bold"/>
              </a:rPr>
              <a:t>pcap형식</a:t>
            </a:r>
            <a:r>
              <a:rPr lang="en-US" altLang="ko-KR" sz="1800" dirty="0">
                <a:solidFill>
                  <a:schemeClr val="bg1"/>
                </a:solidFill>
                <a:latin typeface="Consolas"/>
                <a:ea typeface="나눔스퀘어_ac Bold"/>
              </a:rPr>
              <a:t> </a:t>
            </a:r>
            <a:r>
              <a:rPr lang="en-US" altLang="ko-KR" sz="1800" dirty="0" err="1">
                <a:solidFill>
                  <a:schemeClr val="bg1"/>
                </a:solidFill>
                <a:latin typeface="Consolas"/>
                <a:ea typeface="나눔스퀘어_ac Bold"/>
              </a:rPr>
              <a:t>파일</a:t>
            </a:r>
            <a:r>
              <a:rPr lang="en-US" altLang="ko-KR" sz="1800" dirty="0">
                <a:solidFill>
                  <a:schemeClr val="bg1"/>
                </a:solidFill>
                <a:latin typeface="Consolas"/>
                <a:ea typeface="나눔스퀘어_ac Bold"/>
              </a:rPr>
              <a:t>] -O [</a:t>
            </a:r>
            <a:r>
              <a:rPr lang="en-US" altLang="ko-KR" sz="1800" dirty="0" err="1">
                <a:solidFill>
                  <a:schemeClr val="bg1"/>
                </a:solidFill>
                <a:latin typeface="Consolas"/>
                <a:ea typeface="나눔스퀘어_ac Bold"/>
              </a:rPr>
              <a:t>저장할</a:t>
            </a:r>
            <a:r>
              <a:rPr lang="en-US" altLang="ko-KR" sz="1800" dirty="0">
                <a:solidFill>
                  <a:schemeClr val="bg1"/>
                </a:solidFill>
                <a:latin typeface="Consolas"/>
                <a:ea typeface="나눔스퀘어_ac Bold"/>
              </a:rPr>
              <a:t> </a:t>
            </a:r>
            <a:r>
              <a:rPr lang="en-US" altLang="ko-KR" sz="1800" dirty="0" err="1">
                <a:solidFill>
                  <a:schemeClr val="bg1"/>
                </a:solidFill>
                <a:latin typeface="Consolas"/>
                <a:ea typeface="나눔스퀘어_ac Bold"/>
              </a:rPr>
              <a:t>파일</a:t>
            </a:r>
            <a:r>
              <a:rPr lang="en-US" altLang="ko-KR" sz="1800" dirty="0">
                <a:solidFill>
                  <a:schemeClr val="bg1"/>
                </a:solidFill>
                <a:latin typeface="Consolas"/>
                <a:ea typeface="나눔스퀘어_ac Bold"/>
              </a:rPr>
              <a:t> </a:t>
            </a:r>
            <a:r>
              <a:rPr lang="en-US" altLang="ko-KR" sz="1800" dirty="0" err="1">
                <a:solidFill>
                  <a:schemeClr val="bg1"/>
                </a:solidFill>
                <a:latin typeface="Consolas"/>
                <a:ea typeface="나눔스퀘어_ac Bold"/>
              </a:rPr>
              <a:t>이름</a:t>
            </a:r>
            <a:r>
              <a:rPr lang="en-US" altLang="ko-KR" sz="1800" dirty="0">
                <a:solidFill>
                  <a:schemeClr val="bg1"/>
                </a:solidFill>
                <a:latin typeface="Consolas"/>
                <a:ea typeface="나눔스퀘어_ac Bold"/>
              </a:rPr>
              <a:t>] -T </a:t>
            </a:r>
            <a:r>
              <a:rPr lang="en-US" altLang="ko-KR" sz="1800" dirty="0" err="1">
                <a:solidFill>
                  <a:schemeClr val="bg1"/>
                </a:solidFill>
                <a:latin typeface="Consolas"/>
                <a:ea typeface="나눔스퀘어_ac Bold"/>
              </a:rPr>
              <a:t>ip</a:t>
            </a:r>
            <a:r>
              <a:rPr lang="en-US" altLang="ko-KR" sz="1800" dirty="0">
                <a:solidFill>
                  <a:schemeClr val="bg1"/>
                </a:solidFill>
                <a:latin typeface="Consolas"/>
                <a:ea typeface="나눔스퀘어_ac Bold"/>
              </a:rPr>
              <a:t> –s [</a:t>
            </a:r>
            <a:r>
              <a:rPr lang="en-US" altLang="ko-KR" sz="1800" dirty="0" err="1">
                <a:solidFill>
                  <a:schemeClr val="bg1"/>
                </a:solidFill>
                <a:latin typeface="Consolas"/>
                <a:ea typeface="나눔스퀘어_ac Bold"/>
              </a:rPr>
              <a:t>바꿀</a:t>
            </a:r>
            <a:r>
              <a:rPr lang="en-US" altLang="ko-KR" sz="1800" dirty="0">
                <a:solidFill>
                  <a:schemeClr val="bg1"/>
                </a:solidFill>
                <a:latin typeface="Consolas"/>
                <a:ea typeface="나눔스퀘어_ac Bold"/>
              </a:rPr>
              <a:t> </a:t>
            </a:r>
            <a:r>
              <a:rPr lang="en-US" altLang="ko-KR" sz="1800" dirty="0" err="1">
                <a:solidFill>
                  <a:schemeClr val="bg1"/>
                </a:solidFill>
                <a:latin typeface="Consolas"/>
                <a:ea typeface="나눔스퀘어_ac Bold"/>
              </a:rPr>
              <a:t>ip</a:t>
            </a:r>
            <a:r>
              <a:rPr lang="en-US" altLang="ko-KR" sz="1800" dirty="0">
                <a:solidFill>
                  <a:schemeClr val="bg1"/>
                </a:solidFill>
                <a:latin typeface="Consolas"/>
                <a:ea typeface="나눔스퀘어_ac Bold"/>
              </a:rPr>
              <a:t> </a:t>
            </a:r>
            <a:r>
              <a:rPr lang="en-US" altLang="ko-KR" sz="1800" dirty="0" err="1">
                <a:solidFill>
                  <a:schemeClr val="bg1"/>
                </a:solidFill>
                <a:latin typeface="Consolas"/>
                <a:ea typeface="나눔스퀘어_ac Bold"/>
              </a:rPr>
              <a:t>주소</a:t>
            </a:r>
            <a:r>
              <a:rPr lang="en-US" altLang="ko-KR" sz="1800" dirty="0">
                <a:solidFill>
                  <a:schemeClr val="bg1"/>
                </a:solidFill>
                <a:latin typeface="Consolas"/>
                <a:ea typeface="나눔스퀘어_ac Bold"/>
              </a:rPr>
              <a:t>] , [</a:t>
            </a:r>
            <a:r>
              <a:rPr lang="en-US" altLang="ko-KR" sz="1800" dirty="0" err="1">
                <a:solidFill>
                  <a:schemeClr val="bg1"/>
                </a:solidFill>
                <a:latin typeface="Consolas"/>
                <a:ea typeface="나눔스퀘어_ac Bold"/>
              </a:rPr>
              <a:t>대체할</a:t>
            </a:r>
            <a:r>
              <a:rPr lang="en-US" altLang="ko-KR" sz="1800" dirty="0">
                <a:solidFill>
                  <a:schemeClr val="bg1"/>
                </a:solidFill>
                <a:latin typeface="Consolas"/>
                <a:ea typeface="나눔스퀘어_ac Bold"/>
              </a:rPr>
              <a:t> </a:t>
            </a:r>
            <a:r>
              <a:rPr lang="en-US" altLang="ko-KR" sz="1800" dirty="0" err="1">
                <a:solidFill>
                  <a:schemeClr val="bg1"/>
                </a:solidFill>
                <a:latin typeface="Consolas"/>
                <a:ea typeface="나눔스퀘어_ac Bold"/>
              </a:rPr>
              <a:t>ip</a:t>
            </a:r>
            <a:r>
              <a:rPr lang="en-US" altLang="ko-KR" sz="1800" dirty="0">
                <a:solidFill>
                  <a:schemeClr val="bg1"/>
                </a:solidFill>
                <a:latin typeface="Consolas"/>
                <a:ea typeface="나눔스퀘어_ac Bold"/>
              </a:rPr>
              <a:t> </a:t>
            </a:r>
            <a:r>
              <a:rPr lang="en-US" altLang="ko-KR" sz="1800" dirty="0" err="1">
                <a:solidFill>
                  <a:schemeClr val="bg1"/>
                </a:solidFill>
                <a:latin typeface="Consolas"/>
                <a:ea typeface="나눔스퀘어_ac Bold"/>
              </a:rPr>
              <a:t>주소</a:t>
            </a:r>
            <a:r>
              <a:rPr lang="en-US" altLang="ko-KR" sz="1800" dirty="0">
                <a:solidFill>
                  <a:schemeClr val="bg1"/>
                </a:solidFill>
                <a:latin typeface="Consolas"/>
                <a:ea typeface="나눔스퀘어_ac Bold"/>
              </a:rPr>
              <a:t>]</a:t>
            </a:r>
          </a:p>
          <a:p>
            <a:endParaRPr lang="en-US" altLang="ko-KR" sz="1800">
              <a:solidFill>
                <a:schemeClr val="bg1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endParaRPr lang="en-US" altLang="ko-KR" sz="1800">
              <a:solidFill>
                <a:schemeClr val="bg1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EAB54A5C-507D-4ECE-A115-89C819D2D333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117376B1-FA5B-4C30-BA57-9B467AEEB1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563" y="3113238"/>
            <a:ext cx="5999018" cy="936322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39B43D4-185C-4705-ABDA-A40612815583}"/>
              </a:ext>
            </a:extLst>
          </p:cNvPr>
          <p:cNvSpPr/>
          <p:nvPr/>
        </p:nvSpPr>
        <p:spPr>
          <a:xfrm>
            <a:off x="1641765" y="3124200"/>
            <a:ext cx="4613562" cy="20781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40906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589</TotalTime>
  <Words>7639</Words>
  <Application>Microsoft Office PowerPoint</Application>
  <PresentationFormat>A4 용지(210x297mm)</PresentationFormat>
  <Paragraphs>1228</Paragraphs>
  <Slides>133</Slides>
  <Notes>12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133</vt:i4>
      </vt:variant>
    </vt:vector>
  </HeadingPairs>
  <TitlesOfParts>
    <vt:vector size="144" baseType="lpstr">
      <vt:lpstr>D2Coding</vt:lpstr>
      <vt:lpstr>DX국민시대</vt:lpstr>
      <vt:lpstr>나눔스퀘어_ac</vt:lpstr>
      <vt:lpstr>나눔스퀘어_ac Bold</vt:lpstr>
      <vt:lpstr>맑은 고딕</vt:lpstr>
      <vt:lpstr>Arial</vt:lpstr>
      <vt:lpstr>Calibri</vt:lpstr>
      <vt:lpstr>Calibri Light</vt:lpstr>
      <vt:lpstr>Consolas</vt:lpstr>
      <vt:lpstr>Wingdings</vt:lpstr>
      <vt:lpstr>Office 테마</vt:lpstr>
      <vt:lpstr>PowerPoint 프레젠테이션</vt:lpstr>
      <vt:lpstr>1. 개요</vt:lpstr>
      <vt:lpstr>보안 관제란 ?</vt:lpstr>
      <vt:lpstr>관제 프로세스</vt:lpstr>
      <vt:lpstr>사이버 위협 경보 단계</vt:lpstr>
      <vt:lpstr>4. 웹 방화벽</vt:lpstr>
      <vt:lpstr>1. 웹 방화벽</vt:lpstr>
      <vt:lpstr>웹 방화벽-ModSecurity</vt:lpstr>
      <vt:lpstr>웹 방화벽 설치</vt:lpstr>
      <vt:lpstr>PowerPoint 프레젠테이션</vt:lpstr>
      <vt:lpstr>웹 방화벽 정책 적용</vt:lpstr>
      <vt:lpstr>웹 방화벽 설치</vt:lpstr>
      <vt:lpstr>PowerPoint 프레젠테이션</vt:lpstr>
      <vt:lpstr>PowerPoint 프레젠테이션</vt:lpstr>
      <vt:lpstr>PowerPoint 프레젠테이션</vt:lpstr>
      <vt:lpstr>7. 보안 취약점 점검</vt:lpstr>
      <vt:lpstr>1. Netstat / tcpdump</vt:lpstr>
      <vt:lpstr>1. Netstat</vt:lpstr>
      <vt:lpstr>Netstat 주요 옵션</vt:lpstr>
      <vt:lpstr>1-1) Netstat 주요 옵션</vt:lpstr>
      <vt:lpstr>PowerPoint 프레젠테이션</vt:lpstr>
      <vt:lpstr>PowerPoint 프레젠테이션</vt:lpstr>
      <vt:lpstr>PowerPoint 프레젠테이션</vt:lpstr>
      <vt:lpstr>PowerPoint 프레젠테이션</vt:lpstr>
      <vt:lpstr>Netstat 주요 상태값</vt:lpstr>
      <vt:lpstr>2. Linux/Unix tcpdump</vt:lpstr>
      <vt:lpstr>tcpdump 패키지 확인&amp;설치</vt:lpstr>
      <vt:lpstr>tcpdump</vt:lpstr>
      <vt:lpstr>2-1) tcpdump 사용 예제</vt:lpstr>
      <vt:lpstr>2-1) tcpdump 사용 예제</vt:lpstr>
      <vt:lpstr>2-1) tcpdump 사용 예제</vt:lpstr>
      <vt:lpstr>2-1) tcpdump 사용 예제</vt:lpstr>
      <vt:lpstr>2-1) tcpdump 사용 예제</vt:lpstr>
      <vt:lpstr>2-1) tcpdump 사용 예제</vt:lpstr>
      <vt:lpstr>자주 사용하는 옵션</vt:lpstr>
      <vt:lpstr>tcpdump는 옵션 이외에도 다음과 같이 옵션 뒷부분에 조건식(type, dir, proto)을 적어 원하는 조건에 맞춰 패킷을 처리하는 기능이 있다</vt:lpstr>
      <vt:lpstr>Tcpdump에 대한 다양한 옵션과 상세 설명,  예제, 조건식을 첨부된 웹에서 확인하길 바란다</vt:lpstr>
      <vt:lpstr>3. Windump</vt:lpstr>
      <vt:lpstr>3-1) Windump 옵션</vt:lpstr>
      <vt:lpstr>3-1) Windump 옵션</vt:lpstr>
      <vt:lpstr>3-1) Windump 사용 예제</vt:lpstr>
      <vt:lpstr>3-1) Windump 사용 예제</vt:lpstr>
      <vt:lpstr>3-1) Windump 사용 예제</vt:lpstr>
      <vt:lpstr>2. WireShark</vt:lpstr>
      <vt:lpstr>10.3.1 Wireshark란?</vt:lpstr>
      <vt:lpstr>10.3.2 메인 화면</vt:lpstr>
      <vt:lpstr>10.3.2 메인 화면</vt:lpstr>
      <vt:lpstr>10.3.3 메뉴</vt:lpstr>
      <vt:lpstr>10.3.3 메뉴(File)</vt:lpstr>
      <vt:lpstr>10.3.3 메뉴(File)</vt:lpstr>
      <vt:lpstr>10.3.3 메뉴(Edit)</vt:lpstr>
      <vt:lpstr>10.3.3 메뉴(Edit)</vt:lpstr>
      <vt:lpstr>10.3.3 메뉴(Edit)</vt:lpstr>
      <vt:lpstr>10.3.3 메뉴(View)</vt:lpstr>
      <vt:lpstr>10.3.3 메뉴(View)</vt:lpstr>
      <vt:lpstr>10.3.3 메뉴(View)</vt:lpstr>
      <vt:lpstr>10.3.3 메뉴(Go)</vt:lpstr>
      <vt:lpstr>10.3.3 메뉴(Go)</vt:lpstr>
      <vt:lpstr>10.3.3 메뉴(Capture)</vt:lpstr>
      <vt:lpstr>10.3.3 메뉴(Capture)</vt:lpstr>
      <vt:lpstr>10.3.3 메뉴(Analyze)</vt:lpstr>
      <vt:lpstr>10.3.3 메뉴(Analyze)</vt:lpstr>
      <vt:lpstr>10.3.3 메뉴(Statistics)</vt:lpstr>
      <vt:lpstr>10.3.3 메뉴(Statistics)</vt:lpstr>
      <vt:lpstr>10.3.3 메뉴(Statistics)</vt:lpstr>
      <vt:lpstr>10.3.3 메뉴(Statistics)</vt:lpstr>
      <vt:lpstr>10.3.3 메뉴(Telephony)</vt:lpstr>
      <vt:lpstr>10.3.3 메뉴(Wireless)</vt:lpstr>
      <vt:lpstr>10.3.3 메뉴(Tools)</vt:lpstr>
      <vt:lpstr>10.3.3 메뉴(Tools)</vt:lpstr>
      <vt:lpstr>10.3.3 메뉴(Help)</vt:lpstr>
      <vt:lpstr>10.3.3 메뉴(Help)</vt:lpstr>
      <vt:lpstr>10.3.4 필터링</vt:lpstr>
      <vt:lpstr>10.3.4 필터링</vt:lpstr>
      <vt:lpstr>10.3.4 필터링</vt:lpstr>
      <vt:lpstr>10.3.5 특정 패킷만 수집하기</vt:lpstr>
      <vt:lpstr>10.3.5 특정 패킷만 수집하기</vt:lpstr>
      <vt:lpstr>10.3.5 특정 패킷만 수집하기</vt:lpstr>
      <vt:lpstr>10.3.5 특정 패킷만 수집하기</vt:lpstr>
      <vt:lpstr>10.3.6 패킷 데이터 파일 저장 </vt:lpstr>
      <vt:lpstr>10.3.6 패킷 데이터 파일 저장 </vt:lpstr>
      <vt:lpstr>10.3.7 패킷 데이터로 부터 파일 추출 </vt:lpstr>
      <vt:lpstr>10.3.7 패킷 데이터로 부터 파일 추출 </vt:lpstr>
      <vt:lpstr>3. EtherApe</vt:lpstr>
      <vt:lpstr>EtherApe</vt:lpstr>
      <vt:lpstr>EtherApe</vt:lpstr>
      <vt:lpstr>EtherApe</vt:lpstr>
      <vt:lpstr>EtherApe</vt:lpstr>
      <vt:lpstr>EtherApe</vt:lpstr>
      <vt:lpstr>EtherApe</vt:lpstr>
      <vt:lpstr>4. Bit-Twist</vt:lpstr>
      <vt:lpstr>Bit-Twist</vt:lpstr>
      <vt:lpstr>Bit-Twist</vt:lpstr>
      <vt:lpstr>Bit-Twist</vt:lpstr>
      <vt:lpstr>Bit-Twist</vt:lpstr>
      <vt:lpstr>Bit-Twist</vt:lpstr>
      <vt:lpstr>Bit-Twist</vt:lpstr>
      <vt:lpstr>Bit-Twist</vt:lpstr>
      <vt:lpstr>Bit-Twist</vt:lpstr>
      <vt:lpstr>Bit-Twist</vt:lpstr>
      <vt:lpstr>5. Nmap</vt:lpstr>
      <vt:lpstr>1. NMAP(Network MAPer)</vt:lpstr>
      <vt:lpstr>2. NMAP CMD</vt:lpstr>
      <vt:lpstr>3.  UDP Open Scan</vt:lpstr>
      <vt:lpstr>3.  UDP Open Scan (계속)</vt:lpstr>
      <vt:lpstr>3.  UDP Open Scan (계속)</vt:lpstr>
      <vt:lpstr>4.  TCP Open Scan</vt:lpstr>
      <vt:lpstr>4.  TCP Open Scan (계속)</vt:lpstr>
      <vt:lpstr>4.  TCP Open Scan (계속)</vt:lpstr>
      <vt:lpstr>4.  TCP Open Scan (계속)</vt:lpstr>
      <vt:lpstr>5.  TCP Half Open Scan</vt:lpstr>
      <vt:lpstr>5.  TCP Half Open Scan (계속)</vt:lpstr>
      <vt:lpstr>5.  TCP Half Open Scan (계속)</vt:lpstr>
      <vt:lpstr>6.  FIN, Xmas, NULL Scan</vt:lpstr>
      <vt:lpstr>6-1.  FIN Scan</vt:lpstr>
      <vt:lpstr>6-1.  FIN Scan (계속)</vt:lpstr>
      <vt:lpstr>6-2.  Xmas Scan</vt:lpstr>
      <vt:lpstr>6-2.  Xmas Scan(계속)</vt:lpstr>
      <vt:lpstr>6-3.  NULL Scan</vt:lpstr>
      <vt:lpstr>6-3.  NULL Scan(계속)</vt:lpstr>
      <vt:lpstr>6. OpenVAS</vt:lpstr>
      <vt:lpstr>1. Openvas 구축 </vt:lpstr>
      <vt:lpstr>1. Openvas 구축 </vt:lpstr>
      <vt:lpstr>1. Openvas 구축 </vt:lpstr>
      <vt:lpstr>1. Openvas 구축 </vt:lpstr>
      <vt:lpstr>1. Openvas 구축 </vt:lpstr>
      <vt:lpstr>1. Openvas 구축 </vt:lpstr>
      <vt:lpstr>1. Openvas 구축 </vt:lpstr>
      <vt:lpstr>1. Openvas 구축 </vt:lpstr>
      <vt:lpstr>2. Openvas활용 취약점 진단 </vt:lpstr>
      <vt:lpstr>2. Openvas활용 취약점 진단 </vt:lpstr>
      <vt:lpstr>2. Openvas활용 취약점 진단 </vt:lpstr>
      <vt:lpstr>2. Openvas활용 취약점 진단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ehee0</dc:creator>
  <cp:lastModifiedBy>KITRI</cp:lastModifiedBy>
  <cp:revision>57</cp:revision>
  <dcterms:created xsi:type="dcterms:W3CDTF">2020-10-07T11:57:36Z</dcterms:created>
  <dcterms:modified xsi:type="dcterms:W3CDTF">2020-12-18T07:45:52Z</dcterms:modified>
</cp:coreProperties>
</file>